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310" r:id="rId3"/>
    <p:sldId id="311" r:id="rId4"/>
    <p:sldId id="312" r:id="rId5"/>
    <p:sldId id="313" r:id="rId6"/>
    <p:sldId id="314" r:id="rId7"/>
    <p:sldId id="315" r:id="rId8"/>
    <p:sldId id="316" r:id="rId9"/>
    <p:sldId id="317"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sorterViewPr>
    <p:cViewPr>
      <p:scale>
        <a:sx n="100" d="100"/>
        <a:sy n="100" d="100"/>
      </p:scale>
      <p:origin x="0" y="-498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01ED-00F1-48C4-A5F8-67B3A361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A20B5-1003-420F-8780-79F50FBE8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87CD04-FCA8-43E7-B4D4-C184593A120F}"/>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7E85DF26-1D98-479B-860E-F84E88588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703BA-5804-49DB-85EA-1C588344C22C}"/>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248428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EC8D-A4D3-4ACC-89FC-21EAE6667F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FFD7B-B033-4360-9392-5BE49E34D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2ED01-D61F-45BA-B8C9-E27E26703689}"/>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0E8325B3-B38E-4B96-B1BB-E19A62AD3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E81E2-0951-4C21-8FAB-79FF94F9AA52}"/>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202466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27D98-A9FD-41D5-9F25-4F0CE876D4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20BF3-8E36-41FB-A911-3425220C9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BD21B-139F-462C-8747-0E91B49888FC}"/>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3800DB4F-5E26-41C3-BDA3-1B990C0DA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E135F-3953-4DFD-AACD-68B9619F43F8}"/>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11691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238C-CC2F-4E58-AE49-25D5E412F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84FD4-7077-4EDF-970C-B9BECDA31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81C27-FAB0-47E6-82F7-796029604EE3}"/>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606422E3-3BF0-4F56-9AC3-F82D48DDF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F0C7E-5DC0-48B9-B9B8-CC15CCFC78EB}"/>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367023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88A1-2C5F-4AF3-B5CB-478F93ED88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78541-AC01-4B77-AF70-365A5E25B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921AF-8734-4A4E-8E08-863197F51A6C}"/>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3C1BBE30-8477-41B6-A1F3-0A77F7E52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08795-2D57-46A2-B0D3-383D7AD29EBE}"/>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92926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3766-8954-42A9-BFEE-B20AF0593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2A784-6DA2-4D54-BA71-4F0475868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92239-F31A-4EDD-A4A6-3903B7913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C1B94-C194-4E04-BADA-DB2EF252EF5C}"/>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6" name="Footer Placeholder 5">
            <a:extLst>
              <a:ext uri="{FF2B5EF4-FFF2-40B4-BE49-F238E27FC236}">
                <a16:creationId xmlns:a16="http://schemas.microsoft.com/office/drawing/2014/main" id="{C64D5895-44A0-4C0B-9116-47E27F015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6D1C0-226E-4D42-A257-08D5FC89A368}"/>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128435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D0D8-7708-4B19-8369-EB4CD87C3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8FA60-08C7-4340-890F-4FA8E50E8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443BE-9486-46D1-BC82-01724D5F8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D7068B-278F-4D5F-83B6-F858F4A0D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F9F10-E161-4442-8C73-81A5AEC8B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B054E-4935-4C25-AF9C-C9675DEBB429}"/>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8" name="Footer Placeholder 7">
            <a:extLst>
              <a:ext uri="{FF2B5EF4-FFF2-40B4-BE49-F238E27FC236}">
                <a16:creationId xmlns:a16="http://schemas.microsoft.com/office/drawing/2014/main" id="{DEB40ECA-184E-4F4E-9CF2-3C5D72D270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7C2E4-149D-4BD0-B2D2-A40FBCB04591}"/>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37533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2A90-5AAA-4811-8EE9-B01A7C5F25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EC6EFA-A947-41C2-8892-3CE0101442B7}"/>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4" name="Footer Placeholder 3">
            <a:extLst>
              <a:ext uri="{FF2B5EF4-FFF2-40B4-BE49-F238E27FC236}">
                <a16:creationId xmlns:a16="http://schemas.microsoft.com/office/drawing/2014/main" id="{190F04E0-D16D-4654-9990-2A2437BFE5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07E77-1356-4FC7-B7A7-25E1B7C16274}"/>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20737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0E9EC-0CDF-43E5-B56F-BA6AC535D295}"/>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3" name="Footer Placeholder 2">
            <a:extLst>
              <a:ext uri="{FF2B5EF4-FFF2-40B4-BE49-F238E27FC236}">
                <a16:creationId xmlns:a16="http://schemas.microsoft.com/office/drawing/2014/main" id="{F702962A-518F-48BD-8862-6602ED7B97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CD056-77C5-4986-B20E-79F90A7EAF5C}"/>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188121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7C70-B9E9-4DBF-A0A9-CD09B9655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FC951-DA6F-44D7-ACDF-8AF349307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E1980B-5E96-44A3-AB24-471FB0884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DBA8E-4BED-4C77-A869-E24FDF994E57}"/>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6" name="Footer Placeholder 5">
            <a:extLst>
              <a:ext uri="{FF2B5EF4-FFF2-40B4-BE49-F238E27FC236}">
                <a16:creationId xmlns:a16="http://schemas.microsoft.com/office/drawing/2014/main" id="{FDB2F2B6-0189-40B6-85E5-98E20E239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72E6A-5018-45D1-A5EC-6037438261C2}"/>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250188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97A8-824A-4A21-AFFE-B19707F8A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C6424-3D9B-41C9-9E07-E812A3F63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441CD2-066F-463E-AAF8-4396A3309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94309-5FCE-4C08-966A-6445C7CE4C75}"/>
              </a:ext>
            </a:extLst>
          </p:cNvPr>
          <p:cNvSpPr>
            <a:spLocks noGrp="1"/>
          </p:cNvSpPr>
          <p:nvPr>
            <p:ph type="dt" sz="half" idx="10"/>
          </p:nvPr>
        </p:nvSpPr>
        <p:spPr/>
        <p:txBody>
          <a:bodyPr/>
          <a:lstStyle/>
          <a:p>
            <a:fld id="{E3D3D00D-FB73-45BA-B399-34EBA3A12E82}" type="datetimeFigureOut">
              <a:rPr lang="en-US" smtClean="0"/>
              <a:t>12/17/2021</a:t>
            </a:fld>
            <a:endParaRPr lang="en-US"/>
          </a:p>
        </p:txBody>
      </p:sp>
      <p:sp>
        <p:nvSpPr>
          <p:cNvPr id="6" name="Footer Placeholder 5">
            <a:extLst>
              <a:ext uri="{FF2B5EF4-FFF2-40B4-BE49-F238E27FC236}">
                <a16:creationId xmlns:a16="http://schemas.microsoft.com/office/drawing/2014/main" id="{A69F868F-901D-4C9C-8F13-380100DCF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6513B-87F5-4C47-A13B-E133E2C38ACD}"/>
              </a:ext>
            </a:extLst>
          </p:cNvPr>
          <p:cNvSpPr>
            <a:spLocks noGrp="1"/>
          </p:cNvSpPr>
          <p:nvPr>
            <p:ph type="sldNum" sz="quarter" idx="12"/>
          </p:nvPr>
        </p:nvSpPr>
        <p:spPr/>
        <p:txBody>
          <a:bodyPr/>
          <a:lstStyle/>
          <a:p>
            <a:fld id="{C2587D43-6E58-4045-84D1-52BC4597FF7C}" type="slidenum">
              <a:rPr lang="en-US" smtClean="0"/>
              <a:t>‹#›</a:t>
            </a:fld>
            <a:endParaRPr lang="en-US"/>
          </a:p>
        </p:txBody>
      </p:sp>
    </p:spTree>
    <p:extLst>
      <p:ext uri="{BB962C8B-B14F-4D97-AF65-F5344CB8AC3E}">
        <p14:creationId xmlns:p14="http://schemas.microsoft.com/office/powerpoint/2010/main" val="143628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2C04C-DCDE-406D-A106-5B63F8324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D8630-5BC2-429C-8FFB-39789238C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0B1A4-7B21-4676-A6DA-B93BE7493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3D00D-FB73-45BA-B399-34EBA3A12E82}" type="datetimeFigureOut">
              <a:rPr lang="en-US" smtClean="0"/>
              <a:t>12/17/2021</a:t>
            </a:fld>
            <a:endParaRPr lang="en-US"/>
          </a:p>
        </p:txBody>
      </p:sp>
      <p:sp>
        <p:nvSpPr>
          <p:cNvPr id="5" name="Footer Placeholder 4">
            <a:extLst>
              <a:ext uri="{FF2B5EF4-FFF2-40B4-BE49-F238E27FC236}">
                <a16:creationId xmlns:a16="http://schemas.microsoft.com/office/drawing/2014/main" id="{EDB9EBCB-9A48-4C6A-A5CB-3E7FCB6C5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56A6F4-94D1-4088-9616-0BBD72F8E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87D43-6E58-4045-84D1-52BC4597FF7C}" type="slidenum">
              <a:rPr lang="en-US" smtClean="0"/>
              <a:t>‹#›</a:t>
            </a:fld>
            <a:endParaRPr lang="en-US"/>
          </a:p>
        </p:txBody>
      </p:sp>
    </p:spTree>
    <p:extLst>
      <p:ext uri="{BB962C8B-B14F-4D97-AF65-F5344CB8AC3E}">
        <p14:creationId xmlns:p14="http://schemas.microsoft.com/office/powerpoint/2010/main" val="267266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1ADE-BCBD-4438-B008-19C4B40D68A6}"/>
              </a:ext>
            </a:extLst>
          </p:cNvPr>
          <p:cNvSpPr>
            <a:spLocks noGrp="1"/>
          </p:cNvSpPr>
          <p:nvPr>
            <p:ph type="title"/>
          </p:nvPr>
        </p:nvSpPr>
        <p:spPr/>
        <p:txBody>
          <a:bodyPr>
            <a:normAutofit/>
          </a:bodyPr>
          <a:lstStyle/>
          <a:p>
            <a:r>
              <a:rPr lang="en-US" b="1" dirty="0">
                <a:latin typeface="+mn-lt"/>
              </a:rPr>
              <a:t>Chatting Application Using  </a:t>
            </a:r>
            <a:r>
              <a:rPr lang="en-US" b="1" dirty="0">
                <a:solidFill>
                  <a:schemeClr val="accent2">
                    <a:lumMod val="75000"/>
                  </a:schemeClr>
                </a:solidFill>
                <a:latin typeface="+mn-lt"/>
              </a:rPr>
              <a:t>Java Core </a:t>
            </a:r>
            <a:r>
              <a:rPr lang="en-US" b="1" dirty="0">
                <a:latin typeface="+mn-lt"/>
              </a:rPr>
              <a:t>and</a:t>
            </a:r>
            <a:r>
              <a:rPr lang="en-US" b="1" dirty="0">
                <a:solidFill>
                  <a:srgbClr val="002060"/>
                </a:solidFill>
                <a:latin typeface="+mn-lt"/>
              </a:rPr>
              <a:t> </a:t>
            </a:r>
            <a:r>
              <a:rPr lang="en-US" b="1" dirty="0">
                <a:solidFill>
                  <a:schemeClr val="accent2">
                    <a:lumMod val="75000"/>
                  </a:schemeClr>
                </a:solidFill>
                <a:latin typeface="+mn-lt"/>
              </a:rPr>
              <a:t>Server  Socket</a:t>
            </a:r>
            <a:endParaRPr lang="en-IN" b="1" dirty="0">
              <a:solidFill>
                <a:schemeClr val="accent2">
                  <a:lumMod val="75000"/>
                </a:schemeClr>
              </a:solidFill>
              <a:latin typeface="+mn-lt"/>
            </a:endParaRPr>
          </a:p>
        </p:txBody>
      </p:sp>
      <p:pic>
        <p:nvPicPr>
          <p:cNvPr id="8" name="Picture 2" descr="Top reasons why your mobile app should have a chat feature">
            <a:extLst>
              <a:ext uri="{FF2B5EF4-FFF2-40B4-BE49-F238E27FC236}">
                <a16:creationId xmlns:a16="http://schemas.microsoft.com/office/drawing/2014/main" id="{D3F65E6E-2756-4859-A2EF-1195A3D909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705894"/>
            <a:ext cx="5181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8E588B7-A679-4B40-B546-1E30293207E1}"/>
              </a:ext>
            </a:extLst>
          </p:cNvPr>
          <p:cNvSpPr>
            <a:spLocks noGrp="1"/>
          </p:cNvSpPr>
          <p:nvPr>
            <p:ph sz="half" idx="2"/>
          </p:nvPr>
        </p:nvSpPr>
        <p:spPr/>
        <p:txBody>
          <a:bodyPr>
            <a:normAutofit/>
          </a:bodyPr>
          <a:lstStyle/>
          <a:p>
            <a:pPr marL="0" indent="0" algn="ctr">
              <a:buNone/>
            </a:pPr>
            <a:r>
              <a:rPr lang="en-US" sz="2400" b="1" dirty="0">
                <a:solidFill>
                  <a:schemeClr val="tx1">
                    <a:lumMod val="95000"/>
                    <a:lumOff val="5000"/>
                  </a:schemeClr>
                </a:solidFill>
              </a:rPr>
              <a:t> </a:t>
            </a:r>
          </a:p>
          <a:p>
            <a:pPr algn="ctr"/>
            <a:endParaRPr lang="en-US" sz="2400" b="1" dirty="0">
              <a:solidFill>
                <a:schemeClr val="tx1">
                  <a:lumMod val="95000"/>
                  <a:lumOff val="5000"/>
                </a:schemeClr>
              </a:solidFill>
            </a:endParaRPr>
          </a:p>
          <a:p>
            <a:pPr algn="ctr"/>
            <a:endParaRPr lang="en-US" sz="2400" b="1" dirty="0">
              <a:solidFill>
                <a:schemeClr val="tx1">
                  <a:lumMod val="95000"/>
                  <a:lumOff val="5000"/>
                </a:schemeClr>
              </a:solidFill>
            </a:endParaRPr>
          </a:p>
          <a:p>
            <a:pPr algn="ctr"/>
            <a:endParaRPr lang="en-US" sz="2400" b="1" dirty="0">
              <a:solidFill>
                <a:schemeClr val="tx1">
                  <a:lumMod val="95000"/>
                  <a:lumOff val="5000"/>
                </a:schemeClr>
              </a:solidFill>
            </a:endParaRPr>
          </a:p>
          <a:p>
            <a:pPr marL="0" indent="0" algn="ctr">
              <a:buNone/>
            </a:pPr>
            <a:r>
              <a:rPr lang="en-US" sz="3200" b="1" dirty="0">
                <a:solidFill>
                  <a:schemeClr val="tx1">
                    <a:lumMod val="95000"/>
                    <a:lumOff val="5000"/>
                  </a:schemeClr>
                </a:solidFill>
              </a:rPr>
              <a:t>Project Mentor Name                      </a:t>
            </a:r>
          </a:p>
          <a:p>
            <a:pPr marL="0" indent="0" algn="ctr">
              <a:buNone/>
            </a:pPr>
            <a:r>
              <a:rPr lang="en-US" b="1" dirty="0">
                <a:solidFill>
                  <a:schemeClr val="tx1">
                    <a:lumMod val="95000"/>
                    <a:lumOff val="5000"/>
                  </a:schemeClr>
                </a:solidFill>
              </a:rPr>
              <a:t> </a:t>
            </a:r>
            <a:r>
              <a:rPr lang="en-US" b="1" dirty="0">
                <a:solidFill>
                  <a:srgbClr val="002060"/>
                </a:solidFill>
              </a:rPr>
              <a:t>Mr. Ankit Verma</a:t>
            </a:r>
            <a:endParaRPr lang="en-IN" dirty="0"/>
          </a:p>
        </p:txBody>
      </p:sp>
    </p:spTree>
    <p:extLst>
      <p:ext uri="{BB962C8B-B14F-4D97-AF65-F5344CB8AC3E}">
        <p14:creationId xmlns:p14="http://schemas.microsoft.com/office/powerpoint/2010/main" val="410549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PPT Thank You Page Model">
            <a:extLst>
              <a:ext uri="{FF2B5EF4-FFF2-40B4-BE49-F238E27FC236}">
                <a16:creationId xmlns:a16="http://schemas.microsoft.com/office/drawing/2014/main" id="{C4192195-B2A8-4FEE-81D5-890053097100}"/>
              </a:ext>
            </a:extLst>
          </p:cNvPr>
          <p:cNvSpPr>
            <a:spLocks noChangeAspect="1" noChangeArrowheads="1"/>
          </p:cNvSpPr>
          <p:nvPr/>
        </p:nvSpPr>
        <p:spPr bwMode="auto">
          <a:xfrm>
            <a:off x="5943600" y="3276600"/>
            <a:ext cx="5466080" cy="5466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Outstanding impressive background thank you page for ppt">
            <a:extLst>
              <a:ext uri="{FF2B5EF4-FFF2-40B4-BE49-F238E27FC236}">
                <a16:creationId xmlns:a16="http://schemas.microsoft.com/office/drawing/2014/main" id="{30034C82-52F8-4265-93F1-9B7083875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64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FEE7-BE8B-43DE-A92B-C5BFB03BA55C}"/>
              </a:ext>
            </a:extLst>
          </p:cNvPr>
          <p:cNvSpPr>
            <a:spLocks noGrp="1"/>
          </p:cNvSpPr>
          <p:nvPr>
            <p:ph type="title"/>
          </p:nvPr>
        </p:nvSpPr>
        <p:spPr/>
        <p:txBody>
          <a:bodyPr>
            <a:normAutofit/>
          </a:bodyPr>
          <a:lstStyle/>
          <a:p>
            <a:r>
              <a:rPr lang="en-US" b="1" dirty="0">
                <a:solidFill>
                  <a:schemeClr val="accent3">
                    <a:lumMod val="75000"/>
                  </a:schemeClr>
                </a:solidFill>
              </a:rPr>
              <a:t>               </a:t>
            </a:r>
            <a:r>
              <a:rPr lang="en-US" b="1" dirty="0">
                <a:latin typeface="Times New Roman" panose="02020603050405020304" pitchFamily="18" charset="0"/>
                <a:cs typeface="Times New Roman" panose="02020603050405020304" pitchFamily="18" charset="0"/>
              </a:rPr>
              <a:t>PROJECT DEVELOPER</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5B6768-36FE-49BD-881E-AEA48471D7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8012" y="1690688"/>
            <a:ext cx="2051925" cy="2735900"/>
          </a:xfrm>
        </p:spPr>
      </p:pic>
      <p:sp>
        <p:nvSpPr>
          <p:cNvPr id="7" name="TextBox 6">
            <a:extLst>
              <a:ext uri="{FF2B5EF4-FFF2-40B4-BE49-F238E27FC236}">
                <a16:creationId xmlns:a16="http://schemas.microsoft.com/office/drawing/2014/main" id="{E8B8C6C5-E361-4746-A2C9-BC589BC7BCB1}"/>
              </a:ext>
            </a:extLst>
          </p:cNvPr>
          <p:cNvSpPr txBox="1"/>
          <p:nvPr/>
        </p:nvSpPr>
        <p:spPr>
          <a:xfrm>
            <a:off x="-106532" y="2397453"/>
            <a:ext cx="6094520" cy="1384995"/>
          </a:xfrm>
          <a:prstGeom prst="rect">
            <a:avLst/>
          </a:prstGeom>
          <a:noFill/>
        </p:spPr>
        <p:txBody>
          <a:bodyPr wrap="square">
            <a:spAutoFit/>
          </a:bodyPr>
          <a:lstStyle/>
          <a:p>
            <a:pPr algn="ctr"/>
            <a:r>
              <a:rPr lang="en-US" sz="2800" b="1" dirty="0">
                <a:solidFill>
                  <a:srgbClr val="002060"/>
                </a:solidFill>
              </a:rPr>
              <a:t>Rajat saxena</a:t>
            </a:r>
          </a:p>
          <a:p>
            <a:pPr algn="ctr"/>
            <a:endParaRPr lang="en-US" sz="2800" b="1" dirty="0">
              <a:solidFill>
                <a:srgbClr val="002060"/>
              </a:solidFill>
            </a:endParaRPr>
          </a:p>
          <a:p>
            <a:pPr algn="ctr"/>
            <a:r>
              <a:rPr lang="en-US" sz="2800" b="1" dirty="0">
                <a:solidFill>
                  <a:srgbClr val="002060"/>
                </a:solidFill>
              </a:rPr>
              <a:t>    </a:t>
            </a:r>
          </a:p>
        </p:txBody>
      </p:sp>
      <p:sp>
        <p:nvSpPr>
          <p:cNvPr id="9" name="TextBox 8">
            <a:extLst>
              <a:ext uri="{FF2B5EF4-FFF2-40B4-BE49-F238E27FC236}">
                <a16:creationId xmlns:a16="http://schemas.microsoft.com/office/drawing/2014/main" id="{6FEFBF12-E35C-484D-8BD9-BD60F3FECFAE}"/>
              </a:ext>
            </a:extLst>
          </p:cNvPr>
          <p:cNvSpPr txBox="1"/>
          <p:nvPr/>
        </p:nvSpPr>
        <p:spPr>
          <a:xfrm>
            <a:off x="-106533" y="3089950"/>
            <a:ext cx="8833283" cy="954107"/>
          </a:xfrm>
          <a:prstGeom prst="rect">
            <a:avLst/>
          </a:prstGeom>
          <a:noFill/>
        </p:spPr>
        <p:txBody>
          <a:bodyPr wrap="square">
            <a:spAutoFit/>
          </a:bodyPr>
          <a:lstStyle/>
          <a:p>
            <a:pPr algn="ctr"/>
            <a:r>
              <a:rPr lang="en-US" sz="2800" b="1" dirty="0">
                <a:solidFill>
                  <a:srgbClr val="002060"/>
                </a:solidFill>
              </a:rPr>
              <a:t>Master of computer application</a:t>
            </a:r>
          </a:p>
          <a:p>
            <a:pPr algn="ctr"/>
            <a:r>
              <a:rPr lang="en-US" sz="2800" b="1" dirty="0">
                <a:solidFill>
                  <a:srgbClr val="002060"/>
                </a:solidFill>
              </a:rPr>
              <a:t>    </a:t>
            </a:r>
          </a:p>
        </p:txBody>
      </p:sp>
      <p:sp>
        <p:nvSpPr>
          <p:cNvPr id="10" name="TextBox 9">
            <a:extLst>
              <a:ext uri="{FF2B5EF4-FFF2-40B4-BE49-F238E27FC236}">
                <a16:creationId xmlns:a16="http://schemas.microsoft.com/office/drawing/2014/main" id="{395D506F-5A6C-4F80-A553-ACD1F4A5BEC2}"/>
              </a:ext>
            </a:extLst>
          </p:cNvPr>
          <p:cNvSpPr txBox="1"/>
          <p:nvPr/>
        </p:nvSpPr>
        <p:spPr>
          <a:xfrm>
            <a:off x="-115413" y="3734090"/>
            <a:ext cx="6480702" cy="1384995"/>
          </a:xfrm>
          <a:prstGeom prst="rect">
            <a:avLst/>
          </a:prstGeom>
          <a:noFill/>
        </p:spPr>
        <p:txBody>
          <a:bodyPr wrap="square">
            <a:spAutoFit/>
          </a:bodyPr>
          <a:lstStyle/>
          <a:p>
            <a:pPr algn="ctr"/>
            <a:r>
              <a:rPr lang="en-US" sz="2800" b="1" dirty="0">
                <a:solidFill>
                  <a:srgbClr val="002060"/>
                </a:solidFill>
              </a:rPr>
              <a:t>2000290140097</a:t>
            </a:r>
          </a:p>
          <a:p>
            <a:pPr algn="ctr"/>
            <a:endParaRPr lang="en-US" sz="2800" b="1" dirty="0">
              <a:solidFill>
                <a:srgbClr val="002060"/>
              </a:solidFill>
            </a:endParaRPr>
          </a:p>
          <a:p>
            <a:pPr algn="ctr"/>
            <a:r>
              <a:rPr lang="en-US" sz="2800" b="1" dirty="0">
                <a:solidFill>
                  <a:srgbClr val="002060"/>
                </a:solidFill>
              </a:rPr>
              <a:t>    </a:t>
            </a:r>
          </a:p>
        </p:txBody>
      </p:sp>
    </p:spTree>
    <p:extLst>
      <p:ext uri="{BB962C8B-B14F-4D97-AF65-F5344CB8AC3E}">
        <p14:creationId xmlns:p14="http://schemas.microsoft.com/office/powerpoint/2010/main" val="262776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0B504A-5836-4D99-A3BA-979BAF488E10}"/>
              </a:ext>
            </a:extLst>
          </p:cNvPr>
          <p:cNvSpPr>
            <a:spLocks noGrp="1"/>
          </p:cNvSpPr>
          <p:nvPr>
            <p:ph type="title"/>
          </p:nvPr>
        </p:nvSpPr>
        <p:spPr/>
        <p:txBody>
          <a:bodyPr>
            <a:normAutofit/>
          </a:bodyPr>
          <a:lstStyle/>
          <a:p>
            <a:r>
              <a:rPr lang="en-US" sz="4800" b="1" dirty="0">
                <a:solidFill>
                  <a:schemeClr val="tx2"/>
                </a:solidFill>
              </a:rPr>
              <a:t>Introduction</a:t>
            </a:r>
            <a:endParaRPr lang="en-IN" sz="4800" b="1" dirty="0">
              <a:solidFill>
                <a:schemeClr val="tx2"/>
              </a:solidFill>
            </a:endParaRPr>
          </a:p>
        </p:txBody>
      </p:sp>
      <p:sp>
        <p:nvSpPr>
          <p:cNvPr id="9" name="Text Placeholder 8">
            <a:extLst>
              <a:ext uri="{FF2B5EF4-FFF2-40B4-BE49-F238E27FC236}">
                <a16:creationId xmlns:a16="http://schemas.microsoft.com/office/drawing/2014/main" id="{23BA6168-F98A-4DF2-BB31-F99E289A5B88}"/>
              </a:ext>
            </a:extLst>
          </p:cNvPr>
          <p:cNvSpPr>
            <a:spLocks noGrp="1"/>
          </p:cNvSpPr>
          <p:nvPr>
            <p:ph type="body" sz="half" idx="2"/>
          </p:nvPr>
        </p:nvSpPr>
        <p:spPr/>
        <p:txBody>
          <a:bodyPr/>
          <a:lstStyle/>
          <a:p>
            <a:pPr marL="342900" indent="-342900" algn="just">
              <a:buFont typeface="Arial" panose="020B0604020202020204" pitchFamily="34" charset="0"/>
              <a:buChar char="•"/>
            </a:pPr>
            <a:r>
              <a:rPr lang="en-US"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Chatting Application is a Desktop based application. </a:t>
            </a:r>
            <a:endParaRPr lang="en-IN" sz="2000" dirty="0">
              <a:solidFill>
                <a:srgbClr val="C00000"/>
              </a:solidFill>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This client server chat application is based on java swing and used socket package.</a:t>
            </a:r>
          </a:p>
          <a:p>
            <a:pPr marL="342900" indent="-342900" algn="just">
              <a:buFont typeface="Arial" panose="020B0604020202020204" pitchFamily="34" charset="0"/>
              <a:buChar char="•"/>
            </a:pPr>
            <a:r>
              <a:rPr lang="en-US" sz="2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Chatting is a method of using technology to bring people and ideas “together” despite of the geographical barriers. </a:t>
            </a:r>
            <a:endPar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3" name="Picture 4" descr="Smartphone, mobile phone in hand. Chatting, chat message, online talking  concept. Vector illustration Stock Vector Image &amp;amp; Art - Alamy">
            <a:extLst>
              <a:ext uri="{FF2B5EF4-FFF2-40B4-BE49-F238E27FC236}">
                <a16:creationId xmlns:a16="http://schemas.microsoft.com/office/drawing/2014/main" id="{CA2BFDCC-E06A-4FFF-A43F-925818D2DED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04" t="-230" r="1404" b="7681"/>
          <a:stretch/>
        </p:blipFill>
        <p:spPr bwMode="auto">
          <a:xfrm>
            <a:off x="6644511" y="1296139"/>
            <a:ext cx="3160776" cy="358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4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A481-8614-46A8-BB8E-B6FD58627263}"/>
              </a:ext>
            </a:extLst>
          </p:cNvPr>
          <p:cNvSpPr>
            <a:spLocks noGrp="1"/>
          </p:cNvSpPr>
          <p:nvPr>
            <p:ph type="title"/>
          </p:nvPr>
        </p:nvSpPr>
        <p:spPr/>
        <p:txBody>
          <a:bodyPr>
            <a:normAutofit/>
          </a:bodyPr>
          <a:lstStyle/>
          <a:p>
            <a:r>
              <a:rPr lang="en-US" sz="6000" b="1" dirty="0"/>
              <a:t>Technology</a:t>
            </a:r>
            <a:endParaRPr lang="en-IN" sz="6000" b="1" dirty="0"/>
          </a:p>
        </p:txBody>
      </p:sp>
      <p:sp>
        <p:nvSpPr>
          <p:cNvPr id="4" name="Text Placeholder 3">
            <a:extLst>
              <a:ext uri="{FF2B5EF4-FFF2-40B4-BE49-F238E27FC236}">
                <a16:creationId xmlns:a16="http://schemas.microsoft.com/office/drawing/2014/main" id="{DB28720A-4F27-4790-A83F-C970C5572011}"/>
              </a:ext>
            </a:extLst>
          </p:cNvPr>
          <p:cNvSpPr>
            <a:spLocks noGrp="1"/>
          </p:cNvSpPr>
          <p:nvPr>
            <p:ph type="body" sz="half" idx="2"/>
          </p:nvPr>
        </p:nvSpPr>
        <p:spPr>
          <a:xfrm>
            <a:off x="839788" y="1722268"/>
            <a:ext cx="3932237" cy="4181382"/>
          </a:xfrm>
        </p:spPr>
        <p:txBody>
          <a:bodyPr>
            <a:normAutofit/>
          </a:bodyPr>
          <a:lstStyle/>
          <a:p>
            <a:pPr marL="342900" lvl="0" indent="-342900" algn="just">
              <a:buFont typeface="+mj-lt"/>
              <a:buAutoNum type="romanUcPeriod"/>
            </a:pPr>
            <a:endParaRPr lang="en-US" sz="1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lvl="0" algn="just"/>
            <a:endParaRPr lang="en-US" sz="1800" b="1"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lvl="0" algn="just"/>
            <a:endParaRPr lang="en-US" sz="1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buFont typeface="Arial" panose="020B0604020202020204" pitchFamily="34" charset="0"/>
              <a:buChar char="•"/>
            </a:pPr>
            <a:r>
              <a:rPr lang="en-US" sz="2000"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Programming Language: Java</a:t>
            </a:r>
          </a:p>
          <a:p>
            <a:pPr marL="342900" lvl="0" indent="-342900" algn="just">
              <a:buFont typeface="Arial" panose="020B0604020202020204" pitchFamily="34" charset="0"/>
              <a:buChar char="•"/>
            </a:pPr>
            <a:r>
              <a:rPr lang="en-US" sz="2000" b="1" dirty="0">
                <a:solidFill>
                  <a:schemeClr val="accent1">
                    <a:lumMod val="75000"/>
                  </a:schemeClr>
                </a:solidFill>
                <a:effectLst/>
                <a:latin typeface="Times New Roman" panose="02020603050405020304" pitchFamily="18" charset="0"/>
                <a:ea typeface="Calibri" panose="020F0502020204030204" pitchFamily="34" charset="0"/>
              </a:rPr>
              <a:t>User Interface</a:t>
            </a:r>
            <a:endParaRPr lang="en-US" sz="20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buFont typeface="Arial" panose="020B0604020202020204" pitchFamily="34" charset="0"/>
              <a:buChar char="•"/>
            </a:pPr>
            <a:r>
              <a:rPr lang="en-IN"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Swing API</a:t>
            </a:r>
          </a:p>
          <a:p>
            <a:pPr marL="342900" lvl="0" indent="-342900" algn="just">
              <a:buFont typeface="Arial" panose="020B0604020202020204" pitchFamily="34" charset="0"/>
              <a:buChar char="•"/>
            </a:pPr>
            <a:r>
              <a:rPr lang="en-US" sz="2000" b="1" dirty="0">
                <a:solidFill>
                  <a:schemeClr val="accent1">
                    <a:lumMod val="75000"/>
                  </a:schemeClr>
                </a:solidFill>
                <a:effectLst/>
                <a:latin typeface="Times New Roman" panose="02020603050405020304" pitchFamily="18" charset="0"/>
                <a:ea typeface="Calibri" panose="020F0502020204030204" pitchFamily="34" charset="0"/>
              </a:rPr>
              <a:t>AWT(Abstract Windowing Toolkit) API </a:t>
            </a:r>
          </a:p>
          <a:p>
            <a:pPr marL="342900" lvl="0" indent="-342900" algn="just">
              <a:buFont typeface="Arial" panose="020B0604020202020204" pitchFamily="34" charset="0"/>
              <a:buChar char="•"/>
            </a:pPr>
            <a:r>
              <a:rPr lang="en-US" sz="20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File handling</a:t>
            </a:r>
            <a:endParaRPr lang="en-IN" sz="2000"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Arial" panose="020B0604020202020204" pitchFamily="34" charset="0"/>
              <a:buChar char="•"/>
            </a:pPr>
            <a:r>
              <a:rPr lang="en-US" sz="2000"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SOCKET PROGRAMMING</a:t>
            </a:r>
            <a:endParaRPr lang="en-IN"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3074" name="Picture 2" descr="Technology Sector Definition">
            <a:extLst>
              <a:ext uri="{FF2B5EF4-FFF2-40B4-BE49-F238E27FC236}">
                <a16:creationId xmlns:a16="http://schemas.microsoft.com/office/drawing/2014/main" id="{3584BA30-7B9F-4E21-A9DE-6093853400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66837"/>
            <a:ext cx="6172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0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CF027-2BE4-4E64-8482-C355462F9831}"/>
              </a:ext>
            </a:extLst>
          </p:cNvPr>
          <p:cNvSpPr>
            <a:spLocks noGrp="1"/>
          </p:cNvSpPr>
          <p:nvPr>
            <p:ph type="title"/>
          </p:nvPr>
        </p:nvSpPr>
        <p:spPr/>
        <p:txBody>
          <a:bodyPr>
            <a:normAutofit fontScale="9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3600" b="1" dirty="0">
                <a:effectLst/>
                <a:latin typeface="Calibri" panose="020F0502020204030204" pitchFamily="34" charset="0"/>
                <a:ea typeface="Calibri" panose="020F0502020204030204" pitchFamily="34" charset="0"/>
                <a:cs typeface="Arial" panose="020B0604020202020204" pitchFamily="34" charset="0"/>
              </a:rPr>
              <a:t>      </a:t>
            </a:r>
            <a:r>
              <a:rPr lang="en-US" sz="3600" b="1" dirty="0">
                <a:solidFill>
                  <a:srgbClr val="244061"/>
                </a:solidFill>
                <a:effectLst/>
                <a:latin typeface="Calibri" panose="020F0502020204030204" pitchFamily="34" charset="0"/>
                <a:ea typeface="Calibri" panose="020F0502020204030204" pitchFamily="34" charset="0"/>
                <a:cs typeface="Arial" panose="020B0604020202020204" pitchFamily="34" charset="0"/>
              </a:rPr>
              <a:t>  </a:t>
            </a:r>
            <a:r>
              <a:rPr lang="en-US" sz="3600" b="1" u="sng" dirty="0">
                <a:effectLst/>
                <a:latin typeface="Times New Roman" panose="02020603050405020304" pitchFamily="18" charset="0"/>
                <a:ea typeface="Calibri" panose="020F0502020204030204" pitchFamily="34" charset="0"/>
                <a:cs typeface="Arial" panose="020B0604020202020204" pitchFamily="34" charset="0"/>
              </a:rPr>
              <a:t>MAIN OBJECTIVE</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6" name="Content Placeholder 5">
            <a:extLst>
              <a:ext uri="{FF2B5EF4-FFF2-40B4-BE49-F238E27FC236}">
                <a16:creationId xmlns:a16="http://schemas.microsoft.com/office/drawing/2014/main" id="{C1F6EAA9-2770-42C3-A26F-2682B4F6ABC3}"/>
              </a:ext>
            </a:extLst>
          </p:cNvPr>
          <p:cNvSpPr>
            <a:spLocks noGrp="1"/>
          </p:cNvSpPr>
          <p:nvPr>
            <p:ph idx="1"/>
          </p:nvPr>
        </p:nvSpPr>
        <p:spPr/>
        <p:txBody>
          <a:bodyPr/>
          <a:lstStyle/>
          <a:p>
            <a:pPr>
              <a:spcAft>
                <a:spcPts val="1400"/>
              </a:spcAft>
            </a:pPr>
            <a:r>
              <a:rPr lang="en-US" sz="2000" dirty="0">
                <a:solidFill>
                  <a:srgbClr val="000000"/>
                </a:solidFill>
                <a:effectLst/>
                <a:latin typeface="Times New Roman" panose="02020603050405020304" pitchFamily="18" charset="0"/>
                <a:ea typeface="Quattrocento Sans"/>
                <a:cs typeface="Arial" panose="020B0604020202020204" pitchFamily="34" charset="0"/>
              </a:rPr>
              <a:t>The aim of this project is to express how we can implement a simple chat application between a server and a client? </a:t>
            </a:r>
          </a:p>
          <a:p>
            <a:pPr>
              <a:spcAft>
                <a:spcPts val="1400"/>
              </a:spcAft>
            </a:pPr>
            <a:r>
              <a:rPr lang="en-US" sz="2000" dirty="0">
                <a:solidFill>
                  <a:srgbClr val="000000"/>
                </a:solidFill>
                <a:effectLst/>
                <a:latin typeface="Times New Roman" panose="02020603050405020304" pitchFamily="18" charset="0"/>
                <a:ea typeface="Quattrocento Sans"/>
                <a:cs typeface="Arial" panose="020B0604020202020204" pitchFamily="34" charset="0"/>
              </a:rPr>
              <a:t>The application is a Desktop based application and is implemented using Swing and AWT. The project is developed in Java SE language executed on a single stand-alone java across a network using loop back address concept.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spcAft>
                <a:spcPts val="1400"/>
              </a:spcAft>
            </a:pPr>
            <a:r>
              <a:rPr lang="en-US" sz="2000" dirty="0">
                <a:solidFill>
                  <a:srgbClr val="000000"/>
                </a:solidFill>
                <a:effectLst/>
                <a:latin typeface="Times New Roman" panose="02020603050405020304" pitchFamily="18" charset="0"/>
                <a:ea typeface="Quattrocento Sans"/>
                <a:cs typeface="Arial" panose="020B0604020202020204" pitchFamily="34" charset="0"/>
              </a:rPr>
              <a:t>Application consists of two programs: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1400"/>
              </a:spcAft>
              <a:buFont typeface="+mj-lt"/>
              <a:buAutoNum type="arabicParenR"/>
            </a:pPr>
            <a:r>
              <a:rPr lang="en-US" sz="2000" b="1" dirty="0">
                <a:solidFill>
                  <a:srgbClr val="FF0000"/>
                </a:solidFill>
                <a:effectLst/>
                <a:latin typeface="Times New Roman" panose="02020603050405020304" pitchFamily="18" charset="0"/>
                <a:ea typeface="Quattrocento Sans"/>
                <a:cs typeface="Arial" panose="020B0604020202020204" pitchFamily="34" charset="0"/>
              </a:rPr>
              <a:t>Server</a:t>
            </a:r>
            <a:endParaRPr lang="en-IN"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1400"/>
              </a:spcAft>
              <a:buFont typeface="+mj-lt"/>
              <a:buAutoNum type="arabicParenR"/>
            </a:pPr>
            <a:r>
              <a:rPr lang="en-US" sz="2000" b="1" dirty="0">
                <a:solidFill>
                  <a:srgbClr val="FF0000"/>
                </a:solidFill>
                <a:effectLst/>
                <a:latin typeface="Times New Roman" panose="02020603050405020304" pitchFamily="18" charset="0"/>
                <a:ea typeface="Quattrocento Sans"/>
                <a:cs typeface="Arial" panose="020B0604020202020204" pitchFamily="34" charset="0"/>
              </a:rPr>
              <a:t>Client</a:t>
            </a:r>
            <a:endParaRPr lang="en-IN" sz="20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9471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35BFED0-DF8F-48C9-B49F-F5F72A1045A5}"/>
              </a:ext>
            </a:extLst>
          </p:cNvPr>
          <p:cNvSpPr>
            <a:spLocks noGrp="1"/>
          </p:cNvSpPr>
          <p:nvPr>
            <p:ph type="title"/>
          </p:nvPr>
        </p:nvSpPr>
        <p:spPr>
          <a:xfrm>
            <a:off x="839788" y="365125"/>
            <a:ext cx="10515600" cy="744583"/>
          </a:xfrm>
        </p:spPr>
        <p:txBody>
          <a:bodyPr>
            <a:noAutofit/>
          </a:bodyPr>
          <a:lstStyle/>
          <a:p>
            <a:r>
              <a:rPr lang="en-US" sz="4800" b="1" dirty="0">
                <a:latin typeface="Times New Roman" panose="02020603050405020304" pitchFamily="18" charset="0"/>
                <a:cs typeface="Times New Roman" panose="02020603050405020304" pitchFamily="18" charset="0"/>
              </a:rPr>
              <a:t>Module</a:t>
            </a:r>
            <a:endParaRPr lang="en-IN" sz="48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AA37AFBA-D115-4F50-BDDC-1CC94CDC8DF4}"/>
              </a:ext>
            </a:extLst>
          </p:cNvPr>
          <p:cNvSpPr>
            <a:spLocks noGrp="1"/>
          </p:cNvSpPr>
          <p:nvPr>
            <p:ph type="body" idx="1"/>
          </p:nvPr>
        </p:nvSpPr>
        <p:spPr>
          <a:xfrm>
            <a:off x="839788" y="1198485"/>
            <a:ext cx="5157787" cy="1306590"/>
          </a:xfrm>
        </p:spPr>
        <p:txBody>
          <a:bodyPr/>
          <a:lstStyle/>
          <a:p>
            <a:r>
              <a:rPr lang="en-US" sz="3200" b="0" dirty="0">
                <a:solidFill>
                  <a:srgbClr val="000000"/>
                </a:solidFill>
                <a:effectLst/>
                <a:latin typeface="Times New Roman" panose="02020603050405020304" pitchFamily="18" charset="0"/>
                <a:ea typeface="Quattrocento Sans"/>
                <a:cs typeface="Arial" panose="020B0604020202020204" pitchFamily="34" charset="0"/>
              </a:rPr>
              <a:t>Server Module</a:t>
            </a:r>
            <a:endParaRPr lang="en-IN" sz="3200" b="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13" name="Content Placeholder 12">
            <a:extLst>
              <a:ext uri="{FF2B5EF4-FFF2-40B4-BE49-F238E27FC236}">
                <a16:creationId xmlns:a16="http://schemas.microsoft.com/office/drawing/2014/main" id="{7995BB16-7DB1-45BA-9B92-FB1E276787EE}"/>
              </a:ext>
            </a:extLst>
          </p:cNvPr>
          <p:cNvSpPr>
            <a:spLocks noGrp="1"/>
          </p:cNvSpPr>
          <p:nvPr>
            <p:ph sz="half" idx="2"/>
          </p:nvPr>
        </p:nvSpPr>
        <p:spPr>
          <a:xfrm>
            <a:off x="839788" y="2290439"/>
            <a:ext cx="5157787" cy="3899224"/>
          </a:xfrm>
        </p:spPr>
        <p:txBody>
          <a:bodyPr/>
          <a:lstStyle/>
          <a:p>
            <a:r>
              <a:rPr lang="en-US" sz="2000" dirty="0">
                <a:solidFill>
                  <a:srgbClr val="000000"/>
                </a:solidFill>
                <a:effectLst/>
                <a:latin typeface="Times New Roman" panose="02020603050405020304" pitchFamily="18" charset="0"/>
                <a:ea typeface="Quattrocento Sans"/>
                <a:cs typeface="Arial" panose="020B0604020202020204" pitchFamily="34" charset="0"/>
              </a:rPr>
              <a:t>The server module of the </a:t>
            </a:r>
            <a:r>
              <a:rPr lang="en-US" sz="2000" dirty="0">
                <a:solidFill>
                  <a:srgbClr val="FF0000"/>
                </a:solidFill>
                <a:effectLst/>
                <a:latin typeface="Times New Roman" panose="02020603050405020304" pitchFamily="18" charset="0"/>
                <a:ea typeface="Quattrocento Sans"/>
                <a:cs typeface="Arial" panose="020B0604020202020204" pitchFamily="34" charset="0"/>
              </a:rPr>
              <a:t>application</a:t>
            </a:r>
            <a:r>
              <a:rPr lang="en-US" sz="2000" dirty="0">
                <a:solidFill>
                  <a:srgbClr val="000000"/>
                </a:solidFill>
                <a:effectLst/>
                <a:latin typeface="Times New Roman" panose="02020603050405020304" pitchFamily="18" charset="0"/>
                <a:ea typeface="Quattrocento Sans"/>
                <a:cs typeface="Arial" panose="020B0604020202020204" pitchFamily="34" charset="0"/>
              </a:rPr>
              <a:t> waits for the client to connect to it. </a:t>
            </a:r>
          </a:p>
          <a:p>
            <a:r>
              <a:rPr lang="en-US" sz="2000" dirty="0">
                <a:solidFill>
                  <a:srgbClr val="000000"/>
                </a:solidFill>
                <a:effectLst/>
                <a:latin typeface="Times New Roman" panose="02020603050405020304" pitchFamily="18" charset="0"/>
                <a:ea typeface="Quattrocento Sans"/>
                <a:cs typeface="Arial" panose="020B0604020202020204" pitchFamily="34" charset="0"/>
              </a:rPr>
              <a:t>Then if connection is granted a client interacts </a:t>
            </a:r>
            <a:r>
              <a:rPr lang="en-US" sz="2000" dirty="0">
                <a:solidFill>
                  <a:srgbClr val="FF0000"/>
                </a:solidFill>
                <a:effectLst/>
                <a:latin typeface="Times New Roman" panose="02020603050405020304" pitchFamily="18" charset="0"/>
                <a:ea typeface="Quattrocento Sans"/>
                <a:cs typeface="Arial" panose="020B0604020202020204" pitchFamily="34" charset="0"/>
              </a:rPr>
              <a:t>communicates and connects </a:t>
            </a:r>
            <a:r>
              <a:rPr lang="en-US" sz="2000" dirty="0">
                <a:solidFill>
                  <a:srgbClr val="000000"/>
                </a:solidFill>
                <a:effectLst/>
                <a:latin typeface="Times New Roman" panose="02020603050405020304" pitchFamily="18" charset="0"/>
                <a:ea typeface="Quattrocento Sans"/>
                <a:cs typeface="Arial" panose="020B0604020202020204" pitchFamily="34" charset="0"/>
              </a:rPr>
              <a:t>to the server, it can mutually communicate with the server. </a:t>
            </a:r>
          </a:p>
          <a:p>
            <a:r>
              <a:rPr lang="en-US" sz="2000" dirty="0">
                <a:solidFill>
                  <a:srgbClr val="000000"/>
                </a:solidFill>
                <a:effectLst/>
                <a:latin typeface="Times New Roman" panose="02020603050405020304" pitchFamily="18" charset="0"/>
                <a:ea typeface="Quattrocento Sans"/>
                <a:cs typeface="Arial" panose="020B0604020202020204" pitchFamily="34" charset="0"/>
              </a:rPr>
              <a:t>The duty of the server is to let clients </a:t>
            </a:r>
            <a:r>
              <a:rPr lang="en-US" sz="2000" dirty="0">
                <a:solidFill>
                  <a:srgbClr val="FF0000"/>
                </a:solidFill>
                <a:effectLst/>
                <a:latin typeface="Times New Roman" panose="02020603050405020304" pitchFamily="18" charset="0"/>
                <a:ea typeface="Quattrocento Sans"/>
                <a:cs typeface="Arial" panose="020B0604020202020204" pitchFamily="34" charset="0"/>
              </a:rPr>
              <a:t>exchange the messages</a:t>
            </a:r>
            <a:r>
              <a:rPr lang="en-US" sz="2000" dirty="0">
                <a:solidFill>
                  <a:srgbClr val="000000"/>
                </a:solidFill>
                <a:effectLst/>
                <a:latin typeface="Times New Roman" panose="02020603050405020304" pitchFamily="18" charset="0"/>
                <a:ea typeface="Quattrocento Sans"/>
                <a:cs typeface="Arial" panose="020B0604020202020204" pitchFamily="34" charset="0"/>
              </a:rPr>
              <a: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14" name="Text Placeholder 13">
            <a:extLst>
              <a:ext uri="{FF2B5EF4-FFF2-40B4-BE49-F238E27FC236}">
                <a16:creationId xmlns:a16="http://schemas.microsoft.com/office/drawing/2014/main" id="{F50B35D7-5C9A-4A0E-B34A-5224AA4C84DB}"/>
              </a:ext>
            </a:extLst>
          </p:cNvPr>
          <p:cNvSpPr>
            <a:spLocks noGrp="1"/>
          </p:cNvSpPr>
          <p:nvPr>
            <p:ph type="body" sz="quarter" idx="3"/>
          </p:nvPr>
        </p:nvSpPr>
        <p:spPr>
          <a:xfrm>
            <a:off x="6172200" y="1198485"/>
            <a:ext cx="5183188" cy="1306590"/>
          </a:xfrm>
        </p:spPr>
        <p:txBody>
          <a:bodyPr/>
          <a:lstStyle/>
          <a:p>
            <a:r>
              <a:rPr lang="en-US" sz="3200" b="0" dirty="0">
                <a:solidFill>
                  <a:srgbClr val="000000"/>
                </a:solidFill>
                <a:effectLst/>
                <a:latin typeface="Times New Roman" panose="02020603050405020304" pitchFamily="18" charset="0"/>
                <a:ea typeface="Quattrocento Sans"/>
                <a:cs typeface="Arial" panose="020B0604020202020204" pitchFamily="34" charset="0"/>
              </a:rPr>
              <a:t>Client Module</a:t>
            </a:r>
            <a:endParaRPr lang="en-IN" sz="2800" b="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15" name="Content Placeholder 14">
            <a:extLst>
              <a:ext uri="{FF2B5EF4-FFF2-40B4-BE49-F238E27FC236}">
                <a16:creationId xmlns:a16="http://schemas.microsoft.com/office/drawing/2014/main" id="{2355369C-0A44-420C-B9A7-BFAB44DD080E}"/>
              </a:ext>
            </a:extLst>
          </p:cNvPr>
          <p:cNvSpPr>
            <a:spLocks noGrp="1"/>
          </p:cNvSpPr>
          <p:nvPr>
            <p:ph sz="quarter" idx="4"/>
          </p:nvPr>
        </p:nvSpPr>
        <p:spPr>
          <a:xfrm>
            <a:off x="6172200" y="2290439"/>
            <a:ext cx="5183188" cy="3899224"/>
          </a:xfrm>
        </p:spPr>
        <p:txBody>
          <a:bodyPr/>
          <a:lstStyle/>
          <a:p>
            <a:r>
              <a:rPr lang="en-US" sz="2000" dirty="0">
                <a:solidFill>
                  <a:srgbClr val="000000"/>
                </a:solidFill>
                <a:effectLst/>
                <a:latin typeface="Times New Roman" panose="02020603050405020304" pitchFamily="18" charset="0"/>
                <a:ea typeface="Quattrocento Sans"/>
                <a:cs typeface="Arial" panose="020B0604020202020204" pitchFamily="34" charset="0"/>
              </a:rPr>
              <a:t>The client module is the one that utilizer </a:t>
            </a:r>
            <a:r>
              <a:rPr lang="en-US" sz="2000" dirty="0">
                <a:solidFill>
                  <a:srgbClr val="FF0000"/>
                </a:solidFill>
                <a:effectLst/>
                <a:latin typeface="Times New Roman" panose="02020603050405020304" pitchFamily="18" charset="0"/>
                <a:ea typeface="Quattrocento Sans"/>
                <a:cs typeface="Arial" panose="020B0604020202020204" pitchFamily="34" charset="0"/>
              </a:rPr>
              <a:t>sends requests to the server</a:t>
            </a:r>
            <a:r>
              <a:rPr lang="en-US" sz="2000" dirty="0">
                <a:solidFill>
                  <a:srgbClr val="000000"/>
                </a:solidFill>
                <a:effectLst/>
                <a:latin typeface="Times New Roman" panose="02020603050405020304" pitchFamily="18" charset="0"/>
                <a:ea typeface="Quattrocento Sans"/>
                <a:cs typeface="Arial" panose="020B0604020202020204" pitchFamily="34" charset="0"/>
              </a:rPr>
              <a:t>. </a:t>
            </a:r>
          </a:p>
          <a:p>
            <a:r>
              <a:rPr lang="en-US" sz="2000" dirty="0">
                <a:solidFill>
                  <a:srgbClr val="000000"/>
                </a:solidFill>
                <a:effectLst/>
                <a:latin typeface="Times New Roman" panose="02020603050405020304" pitchFamily="18" charset="0"/>
                <a:ea typeface="Quattrocento Sans"/>
                <a:cs typeface="Arial" panose="020B0604020202020204" pitchFamily="34" charset="0"/>
              </a:rPr>
              <a:t>Utilizer utilizes the client as the means to </a:t>
            </a:r>
            <a:r>
              <a:rPr lang="en-US" sz="2000" dirty="0">
                <a:solidFill>
                  <a:srgbClr val="FF0000"/>
                </a:solidFill>
                <a:effectLst/>
                <a:latin typeface="Times New Roman" panose="02020603050405020304" pitchFamily="18" charset="0"/>
                <a:ea typeface="Quattrocento Sans"/>
                <a:cs typeface="Arial" panose="020B0604020202020204" pitchFamily="34" charset="0"/>
              </a:rPr>
              <a:t>connect to the server</a:t>
            </a:r>
            <a:r>
              <a:rPr lang="en-US" sz="2000" dirty="0">
                <a:solidFill>
                  <a:srgbClr val="000000"/>
                </a:solidFill>
                <a:effectLst/>
                <a:latin typeface="Times New Roman" panose="02020603050405020304" pitchFamily="18" charset="0"/>
                <a:ea typeface="Quattrocento Sans"/>
                <a:cs typeface="Arial" panose="020B0604020202020204" pitchFamily="34" charset="0"/>
              </a:rPr>
              <a:t>. </a:t>
            </a:r>
          </a:p>
          <a:p>
            <a:r>
              <a:rPr lang="en-US" sz="2000" dirty="0">
                <a:solidFill>
                  <a:srgbClr val="000000"/>
                </a:solidFill>
                <a:effectLst/>
                <a:latin typeface="Times New Roman" panose="02020603050405020304" pitchFamily="18" charset="0"/>
                <a:ea typeface="Quattrocento Sans"/>
                <a:cs typeface="Arial" panose="020B0604020202020204" pitchFamily="34" charset="0"/>
              </a:rPr>
              <a:t>Once he establishes the connection, he can </a:t>
            </a:r>
            <a:r>
              <a:rPr lang="en-US" sz="2000" dirty="0">
                <a:solidFill>
                  <a:srgbClr val="FF0000"/>
                </a:solidFill>
                <a:effectLst/>
                <a:latin typeface="Times New Roman" panose="02020603050405020304" pitchFamily="18" charset="0"/>
                <a:ea typeface="Quattrocento Sans"/>
                <a:cs typeface="Arial" panose="020B0604020202020204" pitchFamily="34" charset="0"/>
              </a:rPr>
              <a:t>communicate to the connected server</a:t>
            </a:r>
            <a:r>
              <a:rPr lang="en-US" sz="2000" dirty="0">
                <a:solidFill>
                  <a:srgbClr val="000000"/>
                </a:solidFill>
                <a:effectLst/>
                <a:latin typeface="Times New Roman" panose="02020603050405020304" pitchFamily="18" charset="0"/>
                <a:ea typeface="Quattrocento Sans"/>
                <a:cs typeface="Arial" panose="020B0604020202020204" pitchFamily="34" charset="0"/>
              </a:rPr>
              <a: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098" name="Picture 2" descr="Client and server, client and server communication, client server model,  distributed application, inter-process communication icon -">
            <a:extLst>
              <a:ext uri="{FF2B5EF4-FFF2-40B4-BE49-F238E27FC236}">
                <a16:creationId xmlns:a16="http://schemas.microsoft.com/office/drawing/2014/main" id="{80DDF956-062E-4375-9D9D-81421B605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554" y="4208355"/>
            <a:ext cx="2284520" cy="228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4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FD8A-EE21-4F4D-A765-935CE52D69A7}"/>
              </a:ext>
            </a:extLst>
          </p:cNvPr>
          <p:cNvSpPr>
            <a:spLocks noGrp="1"/>
          </p:cNvSpPr>
          <p:nvPr>
            <p:ph type="title"/>
          </p:nvPr>
        </p:nvSpPr>
        <p:spPr/>
        <p:txBody>
          <a:bodyPr>
            <a:normAutofit/>
          </a:bodyPr>
          <a:lstStyle/>
          <a:p>
            <a:r>
              <a:rPr lang="en-US" sz="4800" b="1" dirty="0">
                <a:effectLst/>
                <a:latin typeface="Times New Roman" panose="02020603050405020304" pitchFamily="18" charset="0"/>
                <a:ea typeface="Calibri" panose="020F0502020204030204" pitchFamily="34" charset="0"/>
              </a:rPr>
              <a:t>Operational Concepts and Scenarios</a:t>
            </a:r>
            <a:endParaRPr lang="en-IN" sz="4800" dirty="0"/>
          </a:p>
        </p:txBody>
      </p:sp>
      <p:sp>
        <p:nvSpPr>
          <p:cNvPr id="3" name="Content Placeholder 2">
            <a:extLst>
              <a:ext uri="{FF2B5EF4-FFF2-40B4-BE49-F238E27FC236}">
                <a16:creationId xmlns:a16="http://schemas.microsoft.com/office/drawing/2014/main" id="{1D93F803-5664-44EE-AA06-CBCA19FD6B6A}"/>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Operation of the application based on the </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inputs given by the user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When the run button is clicked then the chat form is initialized with a </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connection between the host and the client machine. </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b="1" dirty="0">
                <a:effectLst/>
                <a:latin typeface="Times New Roman" panose="02020603050405020304" pitchFamily="18" charset="0"/>
                <a:ea typeface="Calibri" panose="020F0502020204030204" pitchFamily="34" charset="0"/>
                <a:cs typeface="Arial" panose="020B0604020202020204" pitchFamily="34" charset="0"/>
              </a:rPr>
              <a:t> Note:</a:t>
            </a:r>
            <a:r>
              <a:rPr lang="en-US" sz="1800" dirty="0">
                <a:effectLst/>
                <a:latin typeface="Times New Roman" panose="02020603050405020304" pitchFamily="18" charset="0"/>
                <a:ea typeface="Calibri" panose="020F0502020204030204" pitchFamily="34" charset="0"/>
                <a:cs typeface="Arial" panose="020B0604020202020204" pitchFamily="34" charset="0"/>
              </a:rPr>
              <a:t> server must be started at first before a client start.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romanL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Contains a </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rich textbox </a:t>
            </a:r>
            <a:r>
              <a:rPr lang="en-US" sz="1800" dirty="0">
                <a:effectLst/>
                <a:latin typeface="Times New Roman" panose="02020603050405020304" pitchFamily="18" charset="0"/>
                <a:ea typeface="Calibri" panose="020F0502020204030204" pitchFamily="34" charset="0"/>
                <a:cs typeface="Arial" panose="020B0604020202020204" pitchFamily="34" charset="0"/>
              </a:rPr>
              <a:t>which send messages from one user to another.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romanL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Contains a textbox for messages to be written that is sent across the network.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romanL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Contains </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a Send button</a:t>
            </a:r>
            <a:endParaRPr lang="en-IN" sz="18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romanL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When the sent button is clicked, in the background, the text in the textbox is encoded sent as a packet over the network to the client machine. Here this message is decoded and is shown in the rich textbox.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29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5513F7C-9D9B-43F3-9633-1EB3D0C6B63B}"/>
              </a:ext>
            </a:extLst>
          </p:cNvPr>
          <p:cNvSpPr>
            <a:spLocks noGrp="1"/>
          </p:cNvSpPr>
          <p:nvPr>
            <p:ph type="body" idx="1"/>
          </p:nvPr>
        </p:nvSpPr>
        <p:spPr>
          <a:xfrm>
            <a:off x="839788" y="275208"/>
            <a:ext cx="5157787" cy="692458"/>
          </a:xfrm>
        </p:spPr>
        <p:txBody>
          <a:bodyPr>
            <a:normAutofit/>
          </a:bodyPr>
          <a:lstStyle/>
          <a:p>
            <a:r>
              <a:rPr lang="en-US" sz="3600" dirty="0"/>
              <a:t>Server Screen</a:t>
            </a:r>
            <a:endParaRPr lang="en-IN" sz="3600" dirty="0"/>
          </a:p>
        </p:txBody>
      </p:sp>
      <p:pic>
        <p:nvPicPr>
          <p:cNvPr id="13" name="Content Placeholder 12">
            <a:extLst>
              <a:ext uri="{FF2B5EF4-FFF2-40B4-BE49-F238E27FC236}">
                <a16:creationId xmlns:a16="http://schemas.microsoft.com/office/drawing/2014/main" id="{B24CC195-567C-421E-915C-14C0D3AB9556}"/>
              </a:ext>
            </a:extLst>
          </p:cNvPr>
          <p:cNvPicPr>
            <a:picLocks noGrp="1" noChangeAspect="1"/>
          </p:cNvPicPr>
          <p:nvPr>
            <p:ph sz="half" idx="2"/>
          </p:nvPr>
        </p:nvPicPr>
        <p:blipFill rotWithShape="1">
          <a:blip r:embed="rId2"/>
          <a:srcRect t="1174" b="-1"/>
          <a:stretch/>
        </p:blipFill>
        <p:spPr>
          <a:xfrm>
            <a:off x="1127684" y="1056443"/>
            <a:ext cx="3346662" cy="5233590"/>
          </a:xfrm>
        </p:spPr>
      </p:pic>
      <p:sp>
        <p:nvSpPr>
          <p:cNvPr id="10" name="Text Placeholder 9">
            <a:extLst>
              <a:ext uri="{FF2B5EF4-FFF2-40B4-BE49-F238E27FC236}">
                <a16:creationId xmlns:a16="http://schemas.microsoft.com/office/drawing/2014/main" id="{4F2534B8-9568-47ED-A559-FB489889157B}"/>
              </a:ext>
            </a:extLst>
          </p:cNvPr>
          <p:cNvSpPr>
            <a:spLocks noGrp="1"/>
          </p:cNvSpPr>
          <p:nvPr>
            <p:ph type="body" sz="quarter" idx="3"/>
          </p:nvPr>
        </p:nvSpPr>
        <p:spPr>
          <a:xfrm>
            <a:off x="6172200" y="301841"/>
            <a:ext cx="5183188" cy="692458"/>
          </a:xfrm>
        </p:spPr>
        <p:txBody>
          <a:bodyPr>
            <a:normAutofit/>
          </a:bodyPr>
          <a:lstStyle/>
          <a:p>
            <a:r>
              <a:rPr lang="en-US" sz="3600" dirty="0"/>
              <a:t>Client Screen</a:t>
            </a:r>
            <a:endParaRPr lang="en-IN" sz="3600" dirty="0"/>
          </a:p>
        </p:txBody>
      </p:sp>
      <p:pic>
        <p:nvPicPr>
          <p:cNvPr id="15" name="Content Placeholder 14">
            <a:extLst>
              <a:ext uri="{FF2B5EF4-FFF2-40B4-BE49-F238E27FC236}">
                <a16:creationId xmlns:a16="http://schemas.microsoft.com/office/drawing/2014/main" id="{4397C63B-C939-4E4D-9202-EBD7D113A09A}"/>
              </a:ext>
            </a:extLst>
          </p:cNvPr>
          <p:cNvPicPr>
            <a:picLocks noGrp="1" noChangeAspect="1"/>
          </p:cNvPicPr>
          <p:nvPr>
            <p:ph sz="quarter" idx="4"/>
          </p:nvPr>
        </p:nvPicPr>
        <p:blipFill>
          <a:blip r:embed="rId3"/>
          <a:stretch>
            <a:fillRect/>
          </a:stretch>
        </p:blipFill>
        <p:spPr>
          <a:xfrm>
            <a:off x="6760339" y="1056443"/>
            <a:ext cx="3136900" cy="4946650"/>
          </a:xfrm>
        </p:spPr>
      </p:pic>
    </p:spTree>
    <p:extLst>
      <p:ext uri="{BB962C8B-B14F-4D97-AF65-F5344CB8AC3E}">
        <p14:creationId xmlns:p14="http://schemas.microsoft.com/office/powerpoint/2010/main" val="233349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D02B-CF8D-4AFE-B937-AA6250805882}"/>
              </a:ext>
            </a:extLst>
          </p:cNvPr>
          <p:cNvSpPr>
            <a:spLocks noGrp="1"/>
          </p:cNvSpPr>
          <p:nvPr>
            <p:ph type="title"/>
          </p:nvPr>
        </p:nvSpPr>
        <p:spPr>
          <a:xfrm>
            <a:off x="838200" y="365126"/>
            <a:ext cx="10515600" cy="1223978"/>
          </a:xfrm>
        </p:spPr>
        <p:txBody>
          <a:bodyPr>
            <a:noAutofit/>
          </a:bodyPr>
          <a:lstStyle/>
          <a:p>
            <a:r>
              <a:rPr lang="en-US" sz="4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Future work</a:t>
            </a:r>
            <a:br>
              <a:rPr lang="en-IN" sz="4800" dirty="0">
                <a:effectLst/>
                <a:latin typeface="Calibri" panose="020F0502020204030204" pitchFamily="34" charset="0"/>
                <a:ea typeface="Calibri" panose="020F0502020204030204" pitchFamily="34" charset="0"/>
                <a:cs typeface="Arial" panose="020B0604020202020204" pitchFamily="34" charset="0"/>
              </a:rPr>
            </a:br>
            <a:endParaRPr lang="en-IN" sz="4800" dirty="0"/>
          </a:p>
        </p:txBody>
      </p:sp>
      <p:sp>
        <p:nvSpPr>
          <p:cNvPr id="3" name="Content Placeholder 2">
            <a:extLst>
              <a:ext uri="{FF2B5EF4-FFF2-40B4-BE49-F238E27FC236}">
                <a16:creationId xmlns:a16="http://schemas.microsoft.com/office/drawing/2014/main" id="{EFEFCBC7-B107-4FC6-900A-8D677BAA965F}"/>
              </a:ext>
            </a:extLst>
          </p:cNvPr>
          <p:cNvSpPr>
            <a:spLocks noGrp="1"/>
          </p:cNvSpPr>
          <p:nvPr>
            <p:ph idx="1"/>
          </p:nvPr>
        </p:nvSpPr>
        <p:spPr>
          <a:xfrm>
            <a:off x="838200" y="1402672"/>
            <a:ext cx="10515600" cy="4774291"/>
          </a:xfrm>
        </p:spPr>
        <p:txBody>
          <a:bodyPr/>
          <a:lstStyle/>
          <a:p>
            <a:pPr indent="0" algn="jus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arenR"/>
            </a:pPr>
            <a:endPar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buFont typeface="+mj-lt"/>
              <a:buAutoNum type="arabicParenR"/>
            </a:pP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Files transfer</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will enable the user to send files of different formats to others via the chat</a:t>
            </a:r>
            <a:r>
              <a:rPr lang="en-US" sz="1800" dirty="0">
                <a:solidFill>
                  <a:srgbClr val="000000"/>
                </a:solidFill>
                <a:effectLst/>
                <a:latin typeface="Times New Roman" panose="02020603050405020304" pitchFamily="18" charset="0"/>
                <a:ea typeface="Symbol" panose="05050102010706020507" pitchFamily="18" charset="2"/>
                <a:cs typeface="Arial" panose="020B0604020202020204" pitchFamily="34" charset="0"/>
              </a:rPr>
              <a: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application.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arenR"/>
            </a:pPr>
            <a:endPar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buFont typeface="+mj-lt"/>
              <a:buAutoNum type="arabicParenR"/>
            </a:pP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Voice chat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will enhance the application to a higher level where communication will be</a:t>
            </a:r>
            <a:r>
              <a:rPr lang="en-US" sz="1800" dirty="0">
                <a:solidFill>
                  <a:srgbClr val="000000"/>
                </a:solidFill>
                <a:effectLst/>
                <a:latin typeface="Times New Roman" panose="02020603050405020304" pitchFamily="18" charset="0"/>
                <a:ea typeface="Symbol" panose="05050102010706020507" pitchFamily="18" charset="2"/>
                <a:cs typeface="Arial" panose="020B0604020202020204" pitchFamily="34" charset="0"/>
              </a:rPr>
              <a: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possible via voice calling as in telephone.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0945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511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Chatting Application Using  Java Core and Server  Socket</vt:lpstr>
      <vt:lpstr>               PROJECT DEVELOPER</vt:lpstr>
      <vt:lpstr>Introduction</vt:lpstr>
      <vt:lpstr>Technology</vt:lpstr>
      <vt:lpstr>                     MAIN OBJECTIVE </vt:lpstr>
      <vt:lpstr>Module</vt:lpstr>
      <vt:lpstr>Operational Concepts and Scenarios</vt:lpstr>
      <vt:lpstr>PowerPoint Presentation</vt:lpstr>
      <vt:lpstr>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chandresh.2023mca10</dc:creator>
  <cp:lastModifiedBy>Rajat saxena</cp:lastModifiedBy>
  <cp:revision>64</cp:revision>
  <dcterms:created xsi:type="dcterms:W3CDTF">2021-02-16T09:11:49Z</dcterms:created>
  <dcterms:modified xsi:type="dcterms:W3CDTF">2021-12-17T05:58:27Z</dcterms:modified>
</cp:coreProperties>
</file>