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5" r:id="rId10"/>
    <p:sldId id="268" r:id="rId11"/>
  </p:sldIdLst>
  <p:sldSz cx="14630400" cy="8229600"/>
  <p:notesSz cx="8229600" cy="14630400"/>
  <p:embeddedFontLst>
    <p:embeddedFont>
      <p:font typeface="Open Sans" panose="020B060603050402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ik Agarwal" userId="e353dad6ed11c213" providerId="LiveId" clId="{501F9067-D471-48E6-AAF2-3333A36D4361}"/>
    <pc:docChg chg="undo custSel modSld">
      <pc:chgData name="Kartik Agarwal" userId="e353dad6ed11c213" providerId="LiveId" clId="{501F9067-D471-48E6-AAF2-3333A36D4361}" dt="2025-05-12T09:55:43.315" v="137" actId="21"/>
      <pc:docMkLst>
        <pc:docMk/>
      </pc:docMkLst>
      <pc:sldChg chg="modSp mod">
        <pc:chgData name="Kartik Agarwal" userId="e353dad6ed11c213" providerId="LiveId" clId="{501F9067-D471-48E6-AAF2-3333A36D4361}" dt="2025-05-12T09:53:12.024" v="129" actId="20577"/>
        <pc:sldMkLst>
          <pc:docMk/>
          <pc:sldMk cId="1493161671" sldId="266"/>
        </pc:sldMkLst>
        <pc:spChg chg="mod">
          <ac:chgData name="Kartik Agarwal" userId="e353dad6ed11c213" providerId="LiveId" clId="{501F9067-D471-48E6-AAF2-3333A36D4361}" dt="2025-05-12T09:52:00.396" v="41" actId="20577"/>
          <ac:spMkLst>
            <pc:docMk/>
            <pc:sldMk cId="1493161671" sldId="266"/>
            <ac:spMk id="2" creationId="{82B5C05F-6C10-AAB8-B9A1-704086EB8325}"/>
          </ac:spMkLst>
        </pc:spChg>
        <pc:spChg chg="mod">
          <ac:chgData name="Kartik Agarwal" userId="e353dad6ed11c213" providerId="LiveId" clId="{501F9067-D471-48E6-AAF2-3333A36D4361}" dt="2025-05-12T09:53:03.345" v="116" actId="27636"/>
          <ac:spMkLst>
            <pc:docMk/>
            <pc:sldMk cId="1493161671" sldId="266"/>
            <ac:spMk id="3" creationId="{F2C24FBC-2E61-AD49-3BD0-DA7AA89F9A81}"/>
          </ac:spMkLst>
        </pc:spChg>
        <pc:spChg chg="mod">
          <ac:chgData name="Kartik Agarwal" userId="e353dad6ed11c213" providerId="LiveId" clId="{501F9067-D471-48E6-AAF2-3333A36D4361}" dt="2025-05-12T09:53:12.024" v="129" actId="20577"/>
          <ac:spMkLst>
            <pc:docMk/>
            <pc:sldMk cId="1493161671" sldId="266"/>
            <ac:spMk id="5" creationId="{43043289-20F1-1B73-C850-CE92562B546B}"/>
          </ac:spMkLst>
        </pc:spChg>
      </pc:sldChg>
      <pc:sldChg chg="addSp delSp modSp mod">
        <pc:chgData name="Kartik Agarwal" userId="e353dad6ed11c213" providerId="LiveId" clId="{501F9067-D471-48E6-AAF2-3333A36D4361}" dt="2025-05-12T09:55:43.315" v="137" actId="21"/>
        <pc:sldMkLst>
          <pc:docMk/>
          <pc:sldMk cId="4148962636" sldId="267"/>
        </pc:sldMkLst>
        <pc:spChg chg="mod">
          <ac:chgData name="Kartik Agarwal" userId="e353dad6ed11c213" providerId="LiveId" clId="{501F9067-D471-48E6-AAF2-3333A36D4361}" dt="2025-05-12T09:55:42.901" v="136" actId="1076"/>
          <ac:spMkLst>
            <pc:docMk/>
            <pc:sldMk cId="4148962636" sldId="267"/>
            <ac:spMk id="4" creationId="{9FABBD61-1831-172A-1ACD-CA5A4FBDD6D5}"/>
          </ac:spMkLst>
        </pc:spChg>
        <pc:picChg chg="add del">
          <ac:chgData name="Kartik Agarwal" userId="e353dad6ed11c213" providerId="LiveId" clId="{501F9067-D471-48E6-AAF2-3333A36D4361}" dt="2025-05-12T09:55:43.315" v="137" actId="21"/>
          <ac:picMkLst>
            <pc:docMk/>
            <pc:sldMk cId="4148962636" sldId="267"/>
            <ac:picMk id="6" creationId="{D6B13356-B30C-FB44-BA07-F9CF01692AE6}"/>
          </ac:picMkLst>
        </pc:picChg>
        <pc:picChg chg="add del">
          <ac:chgData name="Kartik Agarwal" userId="e353dad6ed11c213" providerId="LiveId" clId="{501F9067-D471-48E6-AAF2-3333A36D4361}" dt="2025-05-12T09:54:25.479" v="132" actId="22"/>
          <ac:picMkLst>
            <pc:docMk/>
            <pc:sldMk cId="4148962636" sldId="267"/>
            <ac:picMk id="7" creationId="{3AFEBB68-3F34-6202-545F-E3356EBF5C6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1948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50E39-9054-8908-BEE3-AC0DE8143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E47447-E74E-905A-E10E-87B6E54F3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C9028-69D8-F954-FDB4-7A315002DC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895CD-2FB3-7317-B685-A5147DA7D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21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A4333-B3EB-EE06-DED6-3EE79D4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C3ED8A-2D3F-7B69-A025-F542B162C9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FB744-1E8B-E850-FE94-C0D5E1A9D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A2A03-1F49-F8EB-A190-898306B89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7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2487168"/>
            <a:ext cx="10972800" cy="2149069"/>
          </a:xfrm>
        </p:spPr>
        <p:txBody>
          <a:bodyPr>
            <a:normAutofit fontScale="90000"/>
          </a:bodyPr>
          <a:lstStyle/>
          <a:p>
            <a:r>
              <a:rPr lang="en-US" sz="528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Project-2 (ID201B)</a:t>
            </a:r>
            <a:br>
              <a:rPr lang="en-IN" sz="288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4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93031"/>
            <a:ext cx="10972800" cy="1661388"/>
          </a:xfrm>
        </p:spPr>
        <p:txBody>
          <a:bodyPr>
            <a:normAutofit fontScale="85000" lnSpcReduction="20000"/>
          </a:bodyPr>
          <a:lstStyle/>
          <a:p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BookTrack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Present: Kartik Agarwal 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2426MCA1671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828800" y="5739117"/>
            <a:ext cx="10972800" cy="915238"/>
          </a:xfrm>
          <a:prstGeom prst="rect">
            <a:avLst/>
          </a:prstGeom>
        </p:spPr>
        <p:txBody>
          <a:bodyPr vert="horz" lIns="109728" tIns="54864" rIns="109728" bIns="54864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8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10988040" y="6760846"/>
            <a:ext cx="3642360" cy="1468754"/>
          </a:xfrm>
          <a:prstGeom prst="rect">
            <a:avLst/>
          </a:prstGeom>
        </p:spPr>
        <p:txBody>
          <a:bodyPr vert="horz" lIns="109728" tIns="54864" rIns="109728" bIns="54864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sz="288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Shruti Agarwal</a:t>
            </a:r>
          </a:p>
          <a:p>
            <a:pPr algn="just"/>
            <a:r>
              <a:rPr lang="en-IN" sz="288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Asst Professor KIET</a:t>
            </a:r>
          </a:p>
          <a:p>
            <a:pPr algn="just"/>
            <a:endParaRPr lang="en-IN" sz="288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88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12"/>
            <a:ext cx="14630400" cy="16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7A323-4C9B-F130-A628-C6E03C03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CC011B2-3525-2D94-1C44-0F23A49D4897}"/>
              </a:ext>
            </a:extLst>
          </p:cNvPr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C7DEA43-167C-AFC2-37D1-4AED8CF9FA3D}"/>
              </a:ext>
            </a:extLst>
          </p:cNvPr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offers features such as book catalog browsing, issue/return management, and report generation. The project successfully addressed the need for a comprehensive library management solution.</a:t>
            </a:r>
            <a:endParaRPr lang="en-US" sz="17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2DE683-8C80-4A43-71DE-01D17C7DD489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2FB19F-AA3E-8638-233F-DC9373CFA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9297" y="1696585"/>
            <a:ext cx="12299795" cy="582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159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02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Knowledge Access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576292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Libraries play a vital role in making knowledge accessible to all.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Efficient Management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576292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Managing a large library efficiently can be challenging due to the growing number of books and users.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4851440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085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Solution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576292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project aims to develop a Library Management System to streamline library operations.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3BF177-78B5-92AA-5AAE-8916DEE51CED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Literature Review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Technical Feasibility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leverages reliable technologies like HTML, CSS, PHP, and MySQL, ensuring efficient development.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Operational Feasibility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addresses core library needs, including book management, user registration, and loan tracking, with a user-friendly interface.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Economic Feasibility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cost-effective development approach allows for scalability and adaptability in the future.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68F82F-FCE3-8E05-8C9C-BBCBA1A33EF1}"/>
              </a:ext>
            </a:extLst>
          </p:cNvPr>
          <p:cNvSpPr/>
          <p:nvPr/>
        </p:nvSpPr>
        <p:spPr>
          <a:xfrm>
            <a:off x="12823902" y="7686105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7968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Objective of the Project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5242" y="2668786"/>
            <a:ext cx="12727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07419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 library operations to eliminate manual processes and reduce errors.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25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853821" y="2668786"/>
            <a:ext cx="17347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Accessibility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074194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 user accessibility with an intuitive platform that is easy to navigate.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65835" y="5092779"/>
            <a:ext cx="16621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49818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 efficiency in book tracking, loan management, and report generation.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46854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4848820" y="5092779"/>
            <a:ext cx="183475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54225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Data Integrity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5422583" y="5498187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Ensure data integrity and provide real-time updates on book availability and user information.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204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Technology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8286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267075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the structural foundation for the website.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198286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326707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Controls the visual presentation of the website.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198286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3267075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Adds interactivity and dynamic behavior to the website.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198286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27766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PHP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3267075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server-side logic and database interaction.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036225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93790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MySQL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93790" y="6320433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and manages the library data.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9446" y="5036225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139446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Bootstrap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139446" y="632043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Provides a CSS framework for faster development.</a:t>
            </a:r>
            <a:endParaRPr lang="en-US" sz="17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5221" y="5036225"/>
            <a:ext cx="566976" cy="566976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7485221" y="58300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APIs</a:t>
            </a:r>
            <a:endParaRPr lang="en-US" sz="2200" dirty="0"/>
          </a:p>
        </p:txBody>
      </p:sp>
      <p:sp>
        <p:nvSpPr>
          <p:cNvPr id="23" name="Text 14"/>
          <p:cNvSpPr/>
          <p:nvPr/>
        </p:nvSpPr>
        <p:spPr>
          <a:xfrm>
            <a:off x="7485221" y="6320433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Used for integrating with other services for features like notifications.</a:t>
            </a: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FCADF68-137A-33B2-FAFC-9E8C4FA188F7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5552361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Modules</a:t>
            </a:r>
            <a:endParaRPr lang="en-US" sz="43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781" y="1748671"/>
            <a:ext cx="924639" cy="7911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94190" y="2007513"/>
            <a:ext cx="103823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4730472" y="1970723"/>
            <a:ext cx="213062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Admin Dashboard</a:t>
            </a:r>
            <a:endParaRPr lang="en-US" sz="2150" dirty="0"/>
          </a:p>
        </p:txBody>
      </p:sp>
      <p:sp>
        <p:nvSpPr>
          <p:cNvPr id="6" name="Shape 3"/>
          <p:cNvSpPr/>
          <p:nvPr/>
        </p:nvSpPr>
        <p:spPr>
          <a:xfrm>
            <a:off x="4563904" y="2552343"/>
            <a:ext cx="9233773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462" y="2595324"/>
            <a:ext cx="1849279" cy="79117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5259" y="2768798"/>
            <a:ext cx="141565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5192792" y="2817376"/>
            <a:ext cx="2151459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User Management</a:t>
            </a:r>
            <a:endParaRPr lang="en-US" sz="2150" dirty="0"/>
          </a:p>
        </p:txBody>
      </p:sp>
      <p:sp>
        <p:nvSpPr>
          <p:cNvPr id="10" name="Shape 6"/>
          <p:cNvSpPr/>
          <p:nvPr/>
        </p:nvSpPr>
        <p:spPr>
          <a:xfrm>
            <a:off x="5026223" y="3398996"/>
            <a:ext cx="8771453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9142" y="3441978"/>
            <a:ext cx="2773918" cy="79117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8235" y="3615452"/>
            <a:ext cx="135612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150" dirty="0"/>
          </a:p>
        </p:txBody>
      </p:sp>
      <p:sp>
        <p:nvSpPr>
          <p:cNvPr id="13" name="Text 8"/>
          <p:cNvSpPr/>
          <p:nvPr/>
        </p:nvSpPr>
        <p:spPr>
          <a:xfrm>
            <a:off x="5655112" y="3664029"/>
            <a:ext cx="1558171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Book Catalog</a:t>
            </a:r>
            <a:endParaRPr lang="en-US" sz="2150" dirty="0"/>
          </a:p>
        </p:txBody>
      </p:sp>
      <p:sp>
        <p:nvSpPr>
          <p:cNvPr id="14" name="Shape 9"/>
          <p:cNvSpPr/>
          <p:nvPr/>
        </p:nvSpPr>
        <p:spPr>
          <a:xfrm>
            <a:off x="5488543" y="4245650"/>
            <a:ext cx="830913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822" y="4288631"/>
            <a:ext cx="3698558" cy="79117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71211" y="4462105"/>
            <a:ext cx="149662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150" dirty="0"/>
          </a:p>
        </p:txBody>
      </p:sp>
      <p:sp>
        <p:nvSpPr>
          <p:cNvPr id="17" name="Text 11"/>
          <p:cNvSpPr/>
          <p:nvPr/>
        </p:nvSpPr>
        <p:spPr>
          <a:xfrm>
            <a:off x="6117431" y="4510683"/>
            <a:ext cx="174438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Issue &amp; Return</a:t>
            </a:r>
            <a:endParaRPr lang="en-US" sz="2150" dirty="0"/>
          </a:p>
        </p:txBody>
      </p:sp>
      <p:sp>
        <p:nvSpPr>
          <p:cNvPr id="18" name="Shape 12"/>
          <p:cNvSpPr/>
          <p:nvPr/>
        </p:nvSpPr>
        <p:spPr>
          <a:xfrm>
            <a:off x="5950863" y="5092303"/>
            <a:ext cx="784681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4503" y="5135285"/>
            <a:ext cx="4623197" cy="79117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77997" y="5308759"/>
            <a:ext cx="136088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2150" dirty="0"/>
          </a:p>
        </p:txBody>
      </p:sp>
      <p:sp>
        <p:nvSpPr>
          <p:cNvPr id="21" name="Text 14"/>
          <p:cNvSpPr/>
          <p:nvPr/>
        </p:nvSpPr>
        <p:spPr>
          <a:xfrm>
            <a:off x="6579751" y="5357336"/>
            <a:ext cx="2584013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Overdue Notifications</a:t>
            </a:r>
            <a:endParaRPr lang="en-US" sz="2150" dirty="0"/>
          </a:p>
        </p:txBody>
      </p:sp>
      <p:sp>
        <p:nvSpPr>
          <p:cNvPr id="22" name="Shape 15"/>
          <p:cNvSpPr/>
          <p:nvPr/>
        </p:nvSpPr>
        <p:spPr>
          <a:xfrm>
            <a:off x="6413182" y="5938957"/>
            <a:ext cx="7384494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2183" y="5981938"/>
            <a:ext cx="5547836" cy="79117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3970258" y="6155412"/>
            <a:ext cx="151567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</a:t>
            </a:r>
            <a:endParaRPr lang="en-US" sz="2150" dirty="0"/>
          </a:p>
        </p:txBody>
      </p:sp>
      <p:sp>
        <p:nvSpPr>
          <p:cNvPr id="25" name="Text 17"/>
          <p:cNvSpPr/>
          <p:nvPr/>
        </p:nvSpPr>
        <p:spPr>
          <a:xfrm>
            <a:off x="7042071" y="6203990"/>
            <a:ext cx="2326005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Reports &amp; Analytics</a:t>
            </a:r>
            <a:endParaRPr lang="en-US" sz="2150" dirty="0"/>
          </a:p>
        </p:txBody>
      </p:sp>
      <p:sp>
        <p:nvSpPr>
          <p:cNvPr id="26" name="Shape 18"/>
          <p:cNvSpPr/>
          <p:nvPr/>
        </p:nvSpPr>
        <p:spPr>
          <a:xfrm>
            <a:off x="6875502" y="6785610"/>
            <a:ext cx="6922175" cy="15240"/>
          </a:xfrm>
          <a:prstGeom prst="roundRect">
            <a:avLst>
              <a:gd name="adj" fmla="val 612084"/>
            </a:avLst>
          </a:prstGeom>
          <a:solidFill>
            <a:srgbClr val="D1C8C6"/>
          </a:solidFill>
          <a:ln/>
        </p:spPr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863" y="6828592"/>
            <a:ext cx="6472476" cy="79117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3978831" y="7002066"/>
            <a:ext cx="134541" cy="444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7</a:t>
            </a:r>
            <a:endParaRPr lang="en-US" sz="2150" dirty="0"/>
          </a:p>
        </p:txBody>
      </p:sp>
      <p:sp>
        <p:nvSpPr>
          <p:cNvPr id="29" name="Text 20"/>
          <p:cNvSpPr/>
          <p:nvPr/>
        </p:nvSpPr>
        <p:spPr>
          <a:xfrm>
            <a:off x="7504390" y="7050643"/>
            <a:ext cx="3309818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Search &amp; Recommendations</a:t>
            </a:r>
            <a:endParaRPr lang="en-US" sz="21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F79B0F-F6A4-98F9-8413-50D0772949AB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245" y="491609"/>
            <a:ext cx="4459248" cy="5573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35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Workflow/Gantt Chart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405652"/>
            <a:ext cx="22860" cy="6332339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4" name="Shape 2"/>
          <p:cNvSpPr/>
          <p:nvPr/>
        </p:nvSpPr>
        <p:spPr>
          <a:xfrm>
            <a:off x="6513195" y="1795463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5" name="Shape 3"/>
          <p:cNvSpPr/>
          <p:nvPr/>
        </p:nvSpPr>
        <p:spPr>
          <a:xfrm>
            <a:off x="7114580" y="1606272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65075" y="1673066"/>
            <a:ext cx="100132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4010263" y="1584008"/>
            <a:ext cx="2323981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Requirements Gathering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624245" y="1969651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the specific needs and features of the library.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7492960" y="2687241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10" name="Shape 8"/>
          <p:cNvSpPr/>
          <p:nvPr/>
        </p:nvSpPr>
        <p:spPr>
          <a:xfrm>
            <a:off x="7114580" y="2498050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46977" y="2564844"/>
            <a:ext cx="136446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8296156" y="2475786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System Design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296156" y="286142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Create a detailed design for the system's architecture and modules.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513195" y="3489841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15" name="Shape 13"/>
          <p:cNvSpPr/>
          <p:nvPr/>
        </p:nvSpPr>
        <p:spPr>
          <a:xfrm>
            <a:off x="7114580" y="3300651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49835" y="3367445"/>
            <a:ext cx="130731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4104680" y="3278386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Development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624245" y="3664029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the code for the frontend and backend, as well as the database schema.</a:t>
            </a:r>
            <a:endParaRPr lang="en-US" sz="1400" dirty="0"/>
          </a:p>
        </p:txBody>
      </p:sp>
      <p:sp>
        <p:nvSpPr>
          <p:cNvPr id="19" name="Shape 17"/>
          <p:cNvSpPr/>
          <p:nvPr/>
        </p:nvSpPr>
        <p:spPr>
          <a:xfrm>
            <a:off x="7492960" y="4292560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20" name="Shape 18"/>
          <p:cNvSpPr/>
          <p:nvPr/>
        </p:nvSpPr>
        <p:spPr>
          <a:xfrm>
            <a:off x="7114580" y="4103370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43048" y="4170164"/>
            <a:ext cx="144304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8296156" y="4081105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Integration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8296156" y="4466749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the different modules and ensure they work seamlessly.</a:t>
            </a:r>
            <a:endParaRPr lang="en-US" sz="1400" dirty="0"/>
          </a:p>
        </p:txBody>
      </p:sp>
      <p:sp>
        <p:nvSpPr>
          <p:cNvPr id="24" name="Shape 22"/>
          <p:cNvSpPr/>
          <p:nvPr/>
        </p:nvSpPr>
        <p:spPr>
          <a:xfrm>
            <a:off x="6513195" y="5095280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25" name="Shape 23"/>
          <p:cNvSpPr/>
          <p:nvPr/>
        </p:nvSpPr>
        <p:spPr>
          <a:xfrm>
            <a:off x="7114580" y="4906089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49597" y="4972883"/>
            <a:ext cx="131207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5</a:t>
            </a:r>
            <a:endParaRPr lang="en-US" sz="2100" dirty="0"/>
          </a:p>
        </p:txBody>
      </p:sp>
      <p:sp>
        <p:nvSpPr>
          <p:cNvPr id="27" name="Text 25"/>
          <p:cNvSpPr/>
          <p:nvPr/>
        </p:nvSpPr>
        <p:spPr>
          <a:xfrm>
            <a:off x="4104680" y="4883825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Testing</a:t>
            </a:r>
            <a:endParaRPr lang="en-US" sz="1750" dirty="0"/>
          </a:p>
        </p:txBody>
      </p:sp>
      <p:sp>
        <p:nvSpPr>
          <p:cNvPr id="28" name="Text 26"/>
          <p:cNvSpPr/>
          <p:nvPr/>
        </p:nvSpPr>
        <p:spPr>
          <a:xfrm>
            <a:off x="624245" y="5269468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Thoroughly test the system's functionality to identify and resolve any bugs.</a:t>
            </a:r>
            <a:endParaRPr lang="en-US" sz="1400" dirty="0"/>
          </a:p>
        </p:txBody>
      </p:sp>
      <p:sp>
        <p:nvSpPr>
          <p:cNvPr id="29" name="Shape 27"/>
          <p:cNvSpPr/>
          <p:nvPr/>
        </p:nvSpPr>
        <p:spPr>
          <a:xfrm>
            <a:off x="7492960" y="5897999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30" name="Shape 28"/>
          <p:cNvSpPr/>
          <p:nvPr/>
        </p:nvSpPr>
        <p:spPr>
          <a:xfrm>
            <a:off x="7114580" y="5708809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242096" y="5775603"/>
            <a:ext cx="146090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6</a:t>
            </a:r>
            <a:endParaRPr lang="en-US" sz="2100" dirty="0"/>
          </a:p>
        </p:txBody>
      </p:sp>
      <p:sp>
        <p:nvSpPr>
          <p:cNvPr id="32" name="Text 30"/>
          <p:cNvSpPr/>
          <p:nvPr/>
        </p:nvSpPr>
        <p:spPr>
          <a:xfrm>
            <a:off x="8296156" y="5686544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Deployment</a:t>
            </a:r>
            <a:endParaRPr lang="en-US" sz="1750" dirty="0"/>
          </a:p>
        </p:txBody>
      </p:sp>
      <p:sp>
        <p:nvSpPr>
          <p:cNvPr id="33" name="Text 31"/>
          <p:cNvSpPr/>
          <p:nvPr/>
        </p:nvSpPr>
        <p:spPr>
          <a:xfrm>
            <a:off x="8296156" y="6072188"/>
            <a:ext cx="5709999" cy="285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Make the system available to users in the library.</a:t>
            </a:r>
            <a:endParaRPr lang="en-US" sz="1400" dirty="0"/>
          </a:p>
        </p:txBody>
      </p:sp>
      <p:sp>
        <p:nvSpPr>
          <p:cNvPr id="34" name="Shape 32"/>
          <p:cNvSpPr/>
          <p:nvPr/>
        </p:nvSpPr>
        <p:spPr>
          <a:xfrm>
            <a:off x="6513195" y="6700718"/>
            <a:ext cx="624245" cy="22860"/>
          </a:xfrm>
          <a:prstGeom prst="roundRect">
            <a:avLst>
              <a:gd name="adj" fmla="val 327718"/>
            </a:avLst>
          </a:prstGeom>
          <a:solidFill>
            <a:srgbClr val="D1C8C6"/>
          </a:solidFill>
          <a:ln/>
        </p:spPr>
      </p:sp>
      <p:sp>
        <p:nvSpPr>
          <p:cNvPr id="35" name="Shape 33"/>
          <p:cNvSpPr/>
          <p:nvPr/>
        </p:nvSpPr>
        <p:spPr>
          <a:xfrm>
            <a:off x="7114580" y="6511528"/>
            <a:ext cx="401241" cy="401241"/>
          </a:xfrm>
          <a:prstGeom prst="roundRect">
            <a:avLst>
              <a:gd name="adj" fmla="val 18671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</p:sp>
      <p:sp>
        <p:nvSpPr>
          <p:cNvPr id="36" name="Text 34"/>
          <p:cNvSpPr/>
          <p:nvPr/>
        </p:nvSpPr>
        <p:spPr>
          <a:xfrm>
            <a:off x="7250311" y="6578322"/>
            <a:ext cx="129659" cy="267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7</a:t>
            </a:r>
            <a:endParaRPr lang="en-US" sz="2100" dirty="0"/>
          </a:p>
        </p:txBody>
      </p:sp>
      <p:sp>
        <p:nvSpPr>
          <p:cNvPr id="37" name="Text 35"/>
          <p:cNvSpPr/>
          <p:nvPr/>
        </p:nvSpPr>
        <p:spPr>
          <a:xfrm>
            <a:off x="4104680" y="6489263"/>
            <a:ext cx="2229564" cy="2787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Post-Launch Support</a:t>
            </a:r>
            <a:endParaRPr lang="en-US" sz="1750" dirty="0"/>
          </a:p>
        </p:txBody>
      </p:sp>
      <p:sp>
        <p:nvSpPr>
          <p:cNvPr id="38" name="Text 36"/>
          <p:cNvSpPr/>
          <p:nvPr/>
        </p:nvSpPr>
        <p:spPr>
          <a:xfrm>
            <a:off x="624245" y="6874907"/>
            <a:ext cx="5709999" cy="570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4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Provide ongoing support to ensure the system runs smoothly and address any issues.</a:t>
            </a:r>
            <a:endParaRPr lang="en-US" sz="14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15A06D-2B82-54A5-ABE5-8A357A4A9357}"/>
              </a:ext>
            </a:extLst>
          </p:cNvPr>
          <p:cNvSpPr/>
          <p:nvPr/>
        </p:nvSpPr>
        <p:spPr>
          <a:xfrm>
            <a:off x="12823902" y="7663803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82C-DF31-901D-7028-4BDDDAA8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D64131F-FF92-2424-8620-EEBAA33047D2}"/>
              </a:ext>
            </a:extLst>
          </p:cNvPr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9FABBD61-1831-172A-1ACD-CA5A4FBDD6D5}"/>
              </a:ext>
            </a:extLst>
          </p:cNvPr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features a user-friendly interface, as seen in the dashboard</a:t>
            </a:r>
            <a:endParaRPr lang="en-US" sz="17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9CE015-03EA-8F12-A31D-6EEFD09E8AEF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13356-B30C-FB44-BA07-F9CF01692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530" y="1884069"/>
            <a:ext cx="11764537" cy="563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0"/>
            <a:ext cx="1463040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Output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90654" y="711198"/>
            <a:ext cx="13782907" cy="961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project resulted in a functional Library Management System. This screenshot shows the login page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5CE5EA-6F2B-237A-20FF-04A8B50F8595}"/>
              </a:ext>
            </a:extLst>
          </p:cNvPr>
          <p:cNvSpPr/>
          <p:nvPr/>
        </p:nvSpPr>
        <p:spPr>
          <a:xfrm>
            <a:off x="12745843" y="7694341"/>
            <a:ext cx="1806498" cy="535259"/>
          </a:xfrm>
          <a:prstGeom prst="rect">
            <a:avLst/>
          </a:prstGeom>
          <a:solidFill>
            <a:srgbClr val="FFFCFA"/>
          </a:solidFill>
          <a:ln>
            <a:solidFill>
              <a:srgbClr val="FFF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FFFCFA"/>
                </a:solidFill>
              </a:ln>
              <a:solidFill>
                <a:srgbClr val="FFFCFA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39F94F-F3CE-3006-D551-E37F2232B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029" y="1672683"/>
            <a:ext cx="12054468" cy="57381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473</Words>
  <Application>Microsoft Office PowerPoint</Application>
  <PresentationFormat>Custom</PresentationFormat>
  <Paragraphs>101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Times New Roman</vt:lpstr>
      <vt:lpstr>Arial</vt:lpstr>
      <vt:lpstr>Crimson Pro Bold</vt:lpstr>
      <vt:lpstr>Open Sans</vt:lpstr>
      <vt:lpstr>Office Theme</vt:lpstr>
      <vt:lpstr>Mini Project-2 (ID201B) Odd Semester Session 2024-25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Manish</dc:creator>
  <cp:lastModifiedBy>Kartik Agarwal</cp:lastModifiedBy>
  <cp:revision>2</cp:revision>
  <dcterms:created xsi:type="dcterms:W3CDTF">2024-12-27T11:08:09Z</dcterms:created>
  <dcterms:modified xsi:type="dcterms:W3CDTF">2025-05-12T09:55:53Z</dcterms:modified>
</cp:coreProperties>
</file>