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67" r:id="rId11"/>
    <p:sldId id="269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59"/>
  </p:normalViewPr>
  <p:slideViewPr>
    <p:cSldViewPr snapToGrid="0">
      <p:cViewPr varScale="1">
        <p:scale>
          <a:sx n="78" d="100"/>
          <a:sy n="78" d="100"/>
        </p:scale>
        <p:origin x="65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9DFA9-9CEB-36FB-4397-19D9CBF95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E1B0B-DE1C-56FC-6E5B-AC4A3F278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9963B-9B18-F387-D7F1-1ED14E3AD8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825E-C1BF-DCF6-29CE-4EFE43083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587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9868-5EB2-50BE-C9F3-9C371AAB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CA061-7A36-07FE-12F9-B59F63980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323E3-3212-63E9-55C5-420717A6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A0179-F805-E98D-CBA8-5EB6FA4C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4657F-6BC3-6E88-1CD3-B0E5246C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3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6A86-0C58-B302-CDBA-F5914E99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E6E18-826D-99A5-D7B7-4E68D313E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DEB5-DCA1-A80D-600F-F554BDF6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8446B-2077-08C5-7868-FF4A12DA0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98989-05A8-E381-5B9D-1ADF658A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3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49CB4F-3BE6-6C10-F198-16F8ECF9C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4372A-6684-A4CB-146F-FCAB63CDB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312D-D602-7C41-AF1B-75793FA5B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73144-40A1-BE2A-5AF3-5779E1E4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AD14-C028-EC53-B188-30B48C66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3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ED94-17C0-B576-9A9A-C62ACFFE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74C6-3FE6-C21C-A89A-9F4FEAB8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B7DF-7521-24D0-23B9-97D63F37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775A-1AE4-D8D2-E7FB-0C48396C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40D49-BA57-17A2-E522-329F33B8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C55F-61EC-8115-B3EF-7ED42999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0F674-D6B4-E0B9-E4CC-298E6D6F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78605-DA57-D12F-8483-687F541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6810-C597-614F-A211-F2FEC4A8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537E-CA74-8C09-918B-00A5E9241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3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9C3D-1441-331A-F00A-72CE33839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ADD5-A5D0-8CAC-1640-E2DD25F1D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6ED1C-5C5D-90C7-75A9-4CA980F9A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A00F4-CA79-A5B2-72AF-377D2408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F1A79-E07A-F9D6-7409-8F2C6B7D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A62F5-85B1-965C-F15F-56017E400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7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9285-EC05-CAC0-D526-B75F846E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597E6-31A7-1A7E-65BF-073F20C4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AD129-C76D-6A63-A332-3A701DA40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EB855-1365-321E-41B1-6C3520E85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9623F-E948-9D0C-8C30-9DAEB1A7F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62947-95D1-15C1-6C3C-A64046EC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229470-C584-5274-4387-338F11AA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82C818-4248-50C5-23A5-43C0486F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03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C7F1-BAC2-2E42-868A-4122FAF1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DC466-16A1-6212-4253-05E71587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867DE-7F1F-64CE-1F35-2C5EA800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4E8FD-20E0-5F50-C2ED-BD69BAEC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86979-7C24-AFF0-38F4-131FC874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F4822-D4C3-DCDA-436E-50428CE1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CFC0-D07A-829C-63CE-827E35AA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7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6B8E8-27FA-18FA-F827-CFC4E215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E014-2DD6-9965-E335-9436AD985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51087-32CE-75EB-D1C1-F50752DE2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37B02-1966-44B1-C28A-7893C771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5410F-3EA7-2073-74D7-3A58DD18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4A055-F851-0BE2-1D06-7032F087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6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22CCE-F648-208E-100C-A4ECDE61C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F9309-A286-1516-D49D-8F555FF7D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8C342-08E8-7173-402C-E031B0F81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3C0DE-65F3-6BC4-34A2-18FEDDBF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9E761-2720-40CF-A2A7-0FEC1B94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509D2-307A-CF08-4EF3-DA0563B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7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CAADE3-3015-B4C8-5961-A1ADA3A6A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39300-16E4-9E8F-767F-9A4ED0D36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CA95C-E71C-B585-D927-59A7F3A6C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E527-856E-71E2-9721-BAB0E6A3E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BC47C-659F-32A5-64C2-10FDDADE8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1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028" y="1569986"/>
            <a:ext cx="9144000" cy="1896162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ID201B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3752" y="3598109"/>
            <a:ext cx="4298867" cy="297147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CarCortex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KUNAL SINGH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2024101161001109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KASHYAP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202410116100106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KUNAL MALHOTRA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202410116100107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LAVISH NEHRA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202410116100111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</a:pP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422171" y="5163946"/>
            <a:ext cx="3271274" cy="1694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Divya Singhal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Komal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Salgotra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2670" y="1351005"/>
            <a:ext cx="5387546" cy="4201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&amp; Data Collection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32670" y="2043232"/>
            <a:ext cx="5387546" cy="4201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1205" y="2735459"/>
            <a:ext cx="5387546" cy="4201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Processing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51205" y="4216008"/>
            <a:ext cx="5387546" cy="4201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Output &amp; Insights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51205" y="3493862"/>
            <a:ext cx="5387546" cy="4201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Prediction &amp; Analysis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32670" y="4949420"/>
            <a:ext cx="5387546" cy="42013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Raising Awareness and Encouraging Reuse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5285414" y="1713469"/>
            <a:ext cx="581178" cy="345005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5231037" y="2463362"/>
            <a:ext cx="688270" cy="272097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>
            <a:off x="5198938" y="3148606"/>
            <a:ext cx="688270" cy="323588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186160" y="3932648"/>
            <a:ext cx="688270" cy="272097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5221706" y="4656732"/>
            <a:ext cx="688270" cy="272097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1D280-70CE-09B2-7DD6-B1C61C833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3F572-14EF-B7FA-8510-6395D338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7287A-A712-CA90-E726-19AD41D3DEDE}"/>
              </a:ext>
            </a:extLst>
          </p:cNvPr>
          <p:cNvSpPr txBox="1"/>
          <p:nvPr/>
        </p:nvSpPr>
        <p:spPr>
          <a:xfrm>
            <a:off x="344129" y="1718296"/>
            <a:ext cx="111301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Vehicle Listings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Provides accurate and up-to-date information on second-hand vehicles.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Platform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Ensures a seamless browsing and purchasing experience.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&amp; Transparency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Offers verified seller details and vehicle history to build buyer confidence.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Search &amp; Filters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Helps users find the right car based on budget, brand, model, and condition.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Transactions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Encourages safe and hassle-free buying and selling.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Plans to introduce AI-powered recommendations, financing options, and more.</a:t>
            </a:r>
          </a:p>
        </p:txBody>
      </p:sp>
    </p:spTree>
    <p:extLst>
      <p:ext uri="{BB962C8B-B14F-4D97-AF65-F5344CB8AC3E}">
        <p14:creationId xmlns:p14="http://schemas.microsoft.com/office/powerpoint/2010/main" val="428808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329"/>
            <a:ext cx="10515600" cy="4793226"/>
          </a:xfrm>
        </p:spPr>
        <p:txBody>
          <a:bodyPr>
            <a:normAutofit/>
          </a:bodyPr>
          <a:lstStyle/>
          <a:p>
            <a:pPr marL="342900" marR="65405" lvl="0" indent="-342900" algn="just" fontAlgn="base">
              <a:lnSpc>
                <a:spcPct val="107000"/>
              </a:lnSpc>
              <a:spcAft>
                <a:spcPts val="154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24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Gebresilassie</a:t>
            </a: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(2021). 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for Used Car Price Prediction. Journal of Data Science, 19(4), 455-472.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65405" lvl="0" indent="-342900" algn="just" fontAlgn="base">
              <a:lnSpc>
                <a:spcPct val="107000"/>
              </a:lnSpc>
              <a:spcAft>
                <a:spcPts val="155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Trends in Used Car Market – 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McKinsey &amp; Company. Available at: 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https://www.mckinsey.com</a:t>
            </a:r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65405" lvl="0" indent="-342900" algn="just" fontAlgn="base">
              <a:lnSpc>
                <a:spcPct val="107000"/>
              </a:lnSpc>
              <a:spcAft>
                <a:spcPts val="1505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Hastie, T., </a:t>
            </a:r>
            <a:r>
              <a:rPr lang="en-US" sz="2400" b="1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R., &amp; Friedman, J. (2009). 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Elements of Statistical Learning. Springer.</a:t>
            </a:r>
            <a:r>
              <a:rPr lang="en-IN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65405" lvl="0" indent="-342900" algn="just" fontAlgn="base">
              <a:lnSpc>
                <a:spcPct val="107000"/>
              </a:lnSpc>
              <a:spcAft>
                <a:spcPts val="1320"/>
              </a:spcAft>
              <a:buClr>
                <a:srgbClr val="000000"/>
              </a:buClr>
              <a:buSzPts val="1300"/>
              <a:buFont typeface="+mj-lt"/>
              <a:buAutoNum type="arabicPeriod"/>
            </a:pPr>
            <a:r>
              <a:rPr lang="en-US" sz="24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 Dataset: 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Car Price Prediction Data. Available at: </a:t>
            </a:r>
            <a:r>
              <a:rPr lang="en-US" sz="24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https://www.kaggle.com/datasets</a:t>
            </a:r>
            <a:r>
              <a:rPr lang="en-US" sz="24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467"/>
            <a:ext cx="10515600" cy="4517496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Studio, etc. )</a:t>
            </a:r>
            <a:endParaRPr lang="en-IN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</a:t>
            </a: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slide)</a:t>
            </a:r>
          </a:p>
          <a:p>
            <a:pPr lvl="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Conclusion (1 slide)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14" y="1367482"/>
            <a:ext cx="10719486" cy="53298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CarCortex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price prediction system for second-hand vehicles</a:t>
            </a: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platform aims to address these challenges by offering a streamlined, user-friendly solution that makes it easier for sellers and buyers to find suitable matches. 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 data-driven models to estimate fair market value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car prices fluctuate due to various factors, causing buyers to overpay and sellers to undervalue, highlighting the need for an accurate, unbiased pricing system.</a:t>
            </a: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578" y="1743246"/>
            <a:ext cx="10515600" cy="4351338"/>
          </a:xfrm>
        </p:spPr>
        <p:txBody>
          <a:bodyPr>
            <a:normAutofit lnSpcReduction="10000"/>
          </a:bodyPr>
          <a:lstStyle/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studies have explored machine learning models like Linear Regression, Decision Trees for predicting used car prices.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models lack real-time data integration, struggle with regional price variations, and often require large datasets for accurate predictions.</a:t>
            </a:r>
          </a:p>
          <a:p>
            <a:pPr lvl="0" algn="just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highlights factors such as brand, model, age, mileage, fuel type, and market trends as crucial for price estimation.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IN" sz="2400" kern="1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o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IN" sz="24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Areas: </a:t>
            </a:r>
            <a:r>
              <a:rPr lang="en-I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0" indent="0">
              <a:buNone/>
              <a:tabLst>
                <a:tab pos="457200" algn="l"/>
              </a:tabLst>
            </a:pPr>
            <a:endParaRPr lang="en-IN" sz="24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Gathering structured data (brand, model, year, mileage) and unstructured data (seller insights, demand trends). Cleaning and normalizing data for better accuracy.</a:t>
            </a:r>
            <a:endParaRPr lang="en-IN" sz="24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  <a:tabLst>
                <a:tab pos="457200" algn="l"/>
              </a:tabLst>
            </a:pP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65405" algn="just" fontAlgn="base">
              <a:lnSpc>
                <a:spcPct val="107000"/>
              </a:lnSpc>
              <a:spcAft>
                <a:spcPts val="2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Regression, Decision Trees to find the best fit. Ensuring the model adapts to changing market conditions.</a:t>
            </a:r>
            <a:endParaRPr lang="en-IN" sz="2400" b="1" u="sng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5405" lvl="0" algn="just" fontAlgn="base">
              <a:lnSpc>
                <a:spcPct val="107000"/>
              </a:lnSpc>
              <a:spcAft>
                <a:spcPts val="2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 &amp; Pricing Patterns:</a:t>
            </a:r>
            <a:r>
              <a:rPr lang="en-IN" sz="16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price fluctuations based on demand, location, and seasonality. Identifying factors affecting depreciation rates.</a:t>
            </a:r>
          </a:p>
          <a:p>
            <a:pPr marR="65405" lvl="0" algn="just" fontAlgn="base">
              <a:lnSpc>
                <a:spcPct val="107000"/>
              </a:lnSpc>
              <a:spcAft>
                <a:spcPts val="20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400" b="1" u="sng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User-Centric Approach:</a:t>
            </a:r>
            <a:r>
              <a:rPr lang="en-IN" sz="2400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price prediction for non-technical users.</a:t>
            </a:r>
            <a:r>
              <a:rPr lang="en-US" sz="24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Ensuring transparency in price estimation to build trust.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8765" marR="69215" indent="0" algn="just">
              <a:lnSpc>
                <a:spcPct val="109000"/>
              </a:lnSpc>
              <a:spcAft>
                <a:spcPts val="2335"/>
              </a:spcAft>
              <a:buNone/>
            </a:pPr>
            <a:r>
              <a:rPr lang="en-I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response to these challenges, </a:t>
            </a:r>
            <a:r>
              <a:rPr lang="en-IN" sz="26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CarCortex</a:t>
            </a:r>
            <a:r>
              <a:rPr lang="en-IN" sz="26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sets out to achieve the following objectives:  </a:t>
            </a:r>
          </a:p>
          <a:p>
            <a:pPr marR="65405" lvl="0" algn="just" fontAlgn="base">
              <a:lnSpc>
                <a:spcPct val="107000"/>
              </a:lnSpc>
              <a:spcAft>
                <a:spcPts val="23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an Accessible, User-Friendly Platform:</a:t>
            </a:r>
            <a:r>
              <a:rPr lang="en-IN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platform aims to provide a simple and intuitive interface that is easy for both buyers and sellers to navigate, making price estimation more approachable.  </a:t>
            </a:r>
          </a:p>
          <a:p>
            <a:pPr marR="65405" lvl="0" algn="just" fontAlgn="base">
              <a:lnSpc>
                <a:spcPct val="107000"/>
              </a:lnSpc>
              <a:spcAft>
                <a:spcPts val="225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Accurate Price Prediction:</a:t>
            </a:r>
            <a:r>
              <a:rPr lang="en-IN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u="none" strike="noStrike" kern="100" dirty="0" err="1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CarCortex</a:t>
            </a:r>
            <a:r>
              <a:rPr lang="en-IN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ilizes machine learning to analyze key factors affecting car prices</a:t>
            </a: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improves accuracy by incorporating real-time market trends</a:t>
            </a:r>
            <a:r>
              <a:rPr lang="en-IN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R="65405" lvl="0" algn="just" fontAlgn="base">
              <a:lnSpc>
                <a:spcPct val="107000"/>
              </a:lnSpc>
              <a:spcAft>
                <a:spcPts val="60"/>
              </a:spcAft>
              <a:buClr>
                <a:srgbClr val="000000"/>
              </a:buClr>
              <a:buSzPts val="1200"/>
              <a:buFont typeface="Wingdings" panose="05000000000000000000" pitchFamily="2" charset="2"/>
              <a:buChar char="q"/>
            </a:pPr>
            <a:r>
              <a:rPr lang="en-IN" sz="2600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Market Optimization:</a:t>
            </a:r>
            <a:r>
              <a:rPr lang="en-IN" sz="2600" b="1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buyers avoid overpaying and sellers get fair value estimation.</a:t>
            </a:r>
            <a:r>
              <a:rPr lang="en-US" sz="2600" kern="1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65"/>
            <a:ext cx="12192000" cy="12589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30" y="1422399"/>
            <a:ext cx="10515600" cy="5147733"/>
          </a:xfrm>
        </p:spPr>
        <p:txBody>
          <a:bodyPr>
            <a:noAutofit/>
          </a:bodyPr>
          <a:lstStyle/>
          <a:p>
            <a:r>
              <a:rPr lang="en-US" sz="1800" dirty="0"/>
              <a:t>To ensure the website operates efficiently and securely, the following hardware requirements are recommended:</a:t>
            </a:r>
          </a:p>
          <a:p>
            <a:pPr>
              <a:buNone/>
            </a:pPr>
            <a:r>
              <a:rPr lang="en-US" sz="1800" dirty="0"/>
              <a:t>1.</a:t>
            </a:r>
            <a:r>
              <a:rPr lang="en-US" sz="1800" b="1" dirty="0"/>
              <a:t>Web Server</a:t>
            </a:r>
            <a:endParaRPr lang="en-US" sz="1800" dirty="0"/>
          </a:p>
          <a:p>
            <a:pPr lvl="1"/>
            <a:r>
              <a:rPr lang="en-US" sz="1800" b="1" dirty="0"/>
              <a:t>Processor</a:t>
            </a:r>
            <a:r>
              <a:rPr lang="en-US" sz="1800" dirty="0"/>
              <a:t>: Minimum 4-core CPU (e.g., Intel Xeon or AMD Ryzen)</a:t>
            </a:r>
          </a:p>
          <a:p>
            <a:pPr lvl="1"/>
            <a:r>
              <a:rPr lang="en-US" sz="1800" b="1" dirty="0"/>
              <a:t>RAM</a:t>
            </a:r>
            <a:r>
              <a:rPr lang="en-US" sz="1800" dirty="0"/>
              <a:t>: At least 16 GB</a:t>
            </a:r>
          </a:p>
          <a:p>
            <a:pPr lvl="1"/>
            <a:r>
              <a:rPr lang="en-US" sz="1800" b="1" dirty="0"/>
              <a:t>Storage</a:t>
            </a:r>
            <a:r>
              <a:rPr lang="en-US" sz="1800" dirty="0"/>
              <a:t>: SSD with a minimum of 500 GB for faster data access and retrieval</a:t>
            </a:r>
          </a:p>
          <a:p>
            <a:pPr lvl="1"/>
            <a:r>
              <a:rPr lang="en-US" sz="1800" b="1" dirty="0"/>
              <a:t>Network</a:t>
            </a:r>
            <a:r>
              <a:rPr lang="en-US" sz="1800" dirty="0"/>
              <a:t>: High-speed internet connection (minimum 100 Mbps)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1800" b="1" dirty="0"/>
              <a:t>2.	Database Server</a:t>
            </a:r>
            <a:endParaRPr lang="en-US" sz="1800" dirty="0"/>
          </a:p>
          <a:p>
            <a:pPr lvl="1"/>
            <a:r>
              <a:rPr lang="en-US" sz="1800" b="1" dirty="0"/>
              <a:t>Processor</a:t>
            </a:r>
            <a:r>
              <a:rPr lang="en-US" sz="1800" dirty="0"/>
              <a:t>: Minimum 4-core CPU</a:t>
            </a:r>
          </a:p>
          <a:p>
            <a:pPr lvl="1"/>
            <a:r>
              <a:rPr lang="en-US" sz="1800" b="1" dirty="0"/>
              <a:t>RAM</a:t>
            </a:r>
            <a:r>
              <a:rPr lang="en-US" sz="1800" dirty="0"/>
              <a:t>: At least 16 GB</a:t>
            </a:r>
          </a:p>
          <a:p>
            <a:pPr lvl="1"/>
            <a:r>
              <a:rPr lang="en-US" sz="1800" b="1" dirty="0"/>
              <a:t>Storage</a:t>
            </a:r>
            <a:r>
              <a:rPr lang="en-US" sz="1800" dirty="0"/>
              <a:t>: SSD with at least 500 GB, with scalability options as data needs grow</a:t>
            </a:r>
          </a:p>
          <a:p>
            <a:pPr lvl="1"/>
            <a:endParaRPr lang="en-US" sz="1800" dirty="0"/>
          </a:p>
          <a:p>
            <a:pPr>
              <a:buNone/>
            </a:pPr>
            <a:r>
              <a:rPr lang="en-US" sz="1800" b="1" dirty="0"/>
              <a:t>3.	Security Hardware</a:t>
            </a:r>
            <a:endParaRPr lang="en-US" sz="1800" dirty="0"/>
          </a:p>
          <a:p>
            <a:pPr lvl="1"/>
            <a:r>
              <a:rPr lang="en-US" sz="1800" b="1" dirty="0"/>
              <a:t>Firewall</a:t>
            </a:r>
            <a:r>
              <a:rPr lang="en-US" sz="1800" dirty="0"/>
              <a:t>: To protect against unauthorized access</a:t>
            </a:r>
          </a:p>
          <a:p>
            <a:pPr lvl="1"/>
            <a:r>
              <a:rPr lang="en-US" sz="1800" b="1" dirty="0"/>
              <a:t>Intrusion Detection System (IDS)</a:t>
            </a:r>
            <a:r>
              <a:rPr lang="en-US" sz="1800" dirty="0"/>
              <a:t>: For monitoring and identifying potential threats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50"/>
            <a:ext cx="10515600" cy="5090985"/>
          </a:xfrm>
        </p:spPr>
        <p:txBody>
          <a:bodyPr>
            <a:noAutofit/>
          </a:bodyPr>
          <a:lstStyle/>
          <a:p>
            <a:r>
              <a:rPr lang="en-US" sz="1800" dirty="0"/>
              <a:t>To build and maintain an effective E-commerce website, the following software requirements are essential:</a:t>
            </a:r>
          </a:p>
          <a:p>
            <a:pPr>
              <a:buNone/>
            </a:pPr>
            <a:r>
              <a:rPr lang="en-US" sz="1800" dirty="0"/>
              <a:t>1.</a:t>
            </a:r>
            <a:r>
              <a:rPr lang="en-US" sz="1800" b="1" dirty="0"/>
              <a:t>	Operating System</a:t>
            </a:r>
            <a:endParaRPr lang="en-US" sz="1800" dirty="0"/>
          </a:p>
          <a:p>
            <a:pPr lvl="1"/>
            <a:r>
              <a:rPr lang="en-US" sz="1800" b="1" dirty="0"/>
              <a:t>Web Server</a:t>
            </a:r>
            <a:r>
              <a:rPr lang="en-US" sz="1800" dirty="0"/>
              <a:t>: Windows Server for hosting</a:t>
            </a:r>
          </a:p>
          <a:p>
            <a:pPr lvl="1"/>
            <a:r>
              <a:rPr lang="en-US" sz="1800" b="1" dirty="0"/>
              <a:t>Development Environment</a:t>
            </a:r>
            <a:r>
              <a:rPr lang="en-US" sz="1800" dirty="0"/>
              <a:t>: Cross-platform compatibility (Windows, macOS, Linux)</a:t>
            </a:r>
          </a:p>
          <a:p>
            <a:pPr>
              <a:buNone/>
            </a:pPr>
            <a:r>
              <a:rPr lang="en-US" sz="1800" dirty="0"/>
              <a:t>2.</a:t>
            </a:r>
            <a:r>
              <a:rPr lang="en-US" sz="1800" b="1" dirty="0"/>
              <a:t>Database Management System</a:t>
            </a:r>
            <a:endParaRPr lang="en-US" sz="1800" dirty="0"/>
          </a:p>
          <a:p>
            <a:pPr lvl="1"/>
            <a:r>
              <a:rPr lang="en-US" sz="1800" b="1" dirty="0"/>
              <a:t>MongoDB</a:t>
            </a:r>
            <a:r>
              <a:rPr lang="en-US" sz="1800" dirty="0"/>
              <a:t>: For data storage and management</a:t>
            </a:r>
          </a:p>
          <a:p>
            <a:pPr>
              <a:buNone/>
            </a:pPr>
            <a:r>
              <a:rPr lang="en-US" sz="1800" dirty="0"/>
              <a:t>3.</a:t>
            </a:r>
            <a:r>
              <a:rPr lang="en-US" sz="1800" b="1" dirty="0"/>
              <a:t>	Programming Languages and Frameworks</a:t>
            </a:r>
            <a:endParaRPr lang="en-US" sz="1800" dirty="0"/>
          </a:p>
          <a:p>
            <a:pPr lvl="1"/>
            <a:r>
              <a:rPr lang="en-US" sz="1800" b="1" dirty="0"/>
              <a:t>Frontend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HTML, CSS, JavaScript</a:t>
            </a:r>
          </a:p>
          <a:p>
            <a:pPr lvl="2"/>
            <a:r>
              <a:rPr lang="en-US" sz="1800" dirty="0"/>
              <a:t>Frameworks like </a:t>
            </a:r>
            <a:r>
              <a:rPr lang="en-US" sz="1800" b="1" dirty="0"/>
              <a:t>Flask</a:t>
            </a:r>
            <a:r>
              <a:rPr lang="en-US" sz="1800" dirty="0"/>
              <a:t> for interactive user interfaces</a:t>
            </a:r>
          </a:p>
          <a:p>
            <a:pPr lvl="1"/>
            <a:r>
              <a:rPr lang="en-US" sz="1800" b="1" dirty="0"/>
              <a:t>Backend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Languages such as </a:t>
            </a:r>
            <a:r>
              <a:rPr lang="en-IN" sz="1600" b="1" dirty="0">
                <a:solidFill>
                  <a:srgbClr val="202124"/>
                </a:solidFill>
                <a:latin typeface="Roboto" panose="02000000000000000000" pitchFamily="2" charset="0"/>
              </a:rPr>
              <a:t>NodeJS, </a:t>
            </a:r>
            <a:r>
              <a:rPr lang="en-IN" sz="1600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ExpressJS</a:t>
            </a:r>
            <a:endParaRPr lang="en-US" sz="1800" dirty="0"/>
          </a:p>
          <a:p>
            <a:pPr>
              <a:buNone/>
            </a:pPr>
            <a:r>
              <a:rPr lang="en-US" sz="1800" b="1" dirty="0"/>
              <a:t>4.Development Tools</a:t>
            </a:r>
            <a:endParaRPr lang="en-US" sz="1800" dirty="0"/>
          </a:p>
          <a:p>
            <a:pPr lvl="1"/>
            <a:r>
              <a:rPr lang="en-US" sz="1800" b="1" dirty="0"/>
              <a:t>Integrated Development Environment (IDE)</a:t>
            </a:r>
            <a:r>
              <a:rPr lang="en-US" sz="1800" dirty="0"/>
              <a:t>: Such as </a:t>
            </a:r>
            <a:r>
              <a:rPr lang="en-US" sz="1800" b="1" dirty="0"/>
              <a:t>Visual Studio Code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98" y="1858576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the </a:t>
            </a:r>
            <a:r>
              <a:rPr lang="en-US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CarCortex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project, the core modules would be designed to support the platform's goal of predicting second-hand vehicle prices by analyzing various factors that influence pricing. Here’s a breakdown of the possible modules:</a:t>
            </a:r>
          </a:p>
          <a:p>
            <a:pPr marL="0" lvl="0" indent="0" algn="just">
              <a:buNone/>
              <a:tabLst>
                <a:tab pos="457200" algn="l"/>
              </a:tabLst>
            </a:pPr>
            <a:endParaRPr lang="en-US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 </a:t>
            </a:r>
            <a:r>
              <a:rPr lang="en-US" sz="24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Input &amp; Interface Module</a:t>
            </a:r>
          </a:p>
          <a:p>
            <a:pPr marL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Pu</a:t>
            </a:r>
            <a:r>
              <a:rPr lang="en-US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rpose: </a:t>
            </a:r>
            <a:r>
              <a:rPr lang="en-US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Allows users to enter car details for price estimation.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2170</TotalTime>
  <Words>1110</Words>
  <Application>Microsoft Office PowerPoint</Application>
  <PresentationFormat>Widescreen</PresentationFormat>
  <Paragraphs>128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Courier New</vt:lpstr>
      <vt:lpstr>Roboto</vt:lpstr>
      <vt:lpstr>Times New Roman</vt:lpstr>
      <vt:lpstr>Wingdings</vt:lpstr>
      <vt:lpstr>Office Theme</vt:lpstr>
      <vt:lpstr>Mini Project (ID201B)  Even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Workflow/Gantt Chart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(KCA353) Odd Semester Session 2024-25</dc:title>
  <dc:creator>Namrta Singh</dc:creator>
  <cp:lastModifiedBy>KUMAR KASHYAP</cp:lastModifiedBy>
  <cp:revision>48</cp:revision>
  <dcterms:created xsi:type="dcterms:W3CDTF">2024-09-12T08:34:15Z</dcterms:created>
  <dcterms:modified xsi:type="dcterms:W3CDTF">2025-03-10T05:17:55Z</dcterms:modified>
</cp:coreProperties>
</file>