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7616" y="212851"/>
            <a:ext cx="9176766" cy="716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699972"/>
            <a:ext cx="10238105" cy="404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bbble.com/" TargetMode="Externa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s://openai.com/index/chatgp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8925" y="1679829"/>
            <a:ext cx="65322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Mini</a:t>
            </a:r>
            <a:r>
              <a:rPr sz="4000" spc="-25" dirty="0"/>
              <a:t> Proje</a:t>
            </a:r>
            <a:r>
              <a:rPr lang="en-US" sz="4000" spc="-25" dirty="0"/>
              <a:t>ct2 </a:t>
            </a:r>
            <a:r>
              <a:rPr lang="en-US" sz="4000" spc="-25"/>
              <a:t>– ID201B  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640073" y="2243708"/>
            <a:ext cx="8219440" cy="452623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092835" marR="4392930" indent="-635" algn="ctr">
              <a:lnSpc>
                <a:spcPts val="3460"/>
              </a:lnSpc>
              <a:spcBef>
                <a:spcPts val="535"/>
              </a:spcBef>
            </a:pPr>
            <a:r>
              <a:rPr lang="en-US" sz="3200" b="1" spc="-15" dirty="0">
                <a:latin typeface="Times New Roman"/>
                <a:cs typeface="Times New Roman"/>
              </a:rPr>
              <a:t>Even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Semester </a:t>
            </a:r>
            <a:r>
              <a:rPr sz="3200" b="1" dirty="0">
                <a:latin typeface="Times New Roman"/>
                <a:cs typeface="Times New Roman"/>
              </a:rPr>
              <a:t>Session</a:t>
            </a:r>
            <a:r>
              <a:rPr sz="3200" b="1" spc="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2024-</a:t>
            </a:r>
            <a:r>
              <a:rPr sz="3200" b="1" spc="-25" dirty="0">
                <a:latin typeface="Times New Roman"/>
                <a:cs typeface="Times New Roman"/>
              </a:rPr>
              <a:t>25</a:t>
            </a:r>
            <a:endParaRPr sz="3200" dirty="0">
              <a:latin typeface="Times New Roman"/>
              <a:cs typeface="Times New Roman"/>
            </a:endParaRPr>
          </a:p>
          <a:p>
            <a:pPr marR="3300095" algn="ctr">
              <a:lnSpc>
                <a:spcPct val="100000"/>
              </a:lnSpc>
              <a:spcBef>
                <a:spcPts val="1155"/>
              </a:spcBef>
            </a:pPr>
            <a:r>
              <a:rPr sz="3200" b="1" dirty="0">
                <a:solidFill>
                  <a:srgbClr val="0D2841"/>
                </a:solidFill>
                <a:latin typeface="Times New Roman"/>
                <a:cs typeface="Times New Roman"/>
              </a:rPr>
              <a:t>Pacman</a:t>
            </a:r>
            <a:r>
              <a:rPr sz="3200" b="1" spc="-30" dirty="0">
                <a:solidFill>
                  <a:srgbClr val="0D2841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D2841"/>
                </a:solidFill>
                <a:latin typeface="Times New Roman"/>
                <a:cs typeface="Times New Roman"/>
              </a:rPr>
              <a:t>Java</a:t>
            </a:r>
            <a:r>
              <a:rPr sz="3200" b="1" spc="-20" dirty="0">
                <a:solidFill>
                  <a:srgbClr val="0D2841"/>
                </a:solidFill>
                <a:latin typeface="Times New Roman"/>
                <a:cs typeface="Times New Roman"/>
              </a:rPr>
              <a:t> Game</a:t>
            </a:r>
            <a:endParaRPr sz="3200" dirty="0">
              <a:latin typeface="Times New Roman"/>
              <a:cs typeface="Times New Roman"/>
            </a:endParaRPr>
          </a:p>
          <a:p>
            <a:pPr marL="12700" marR="3310254" algn="ctr">
              <a:lnSpc>
                <a:spcPct val="124800"/>
              </a:lnSpc>
              <a:spcBef>
                <a:spcPts val="15"/>
              </a:spcBef>
            </a:pPr>
            <a:r>
              <a:rPr sz="2400" b="1" dirty="0">
                <a:latin typeface="Times New Roman"/>
                <a:cs typeface="Times New Roman"/>
              </a:rPr>
              <a:t>Aditya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Chaudhary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2426MCA638 </a:t>
            </a:r>
            <a:r>
              <a:rPr sz="2400" b="1" dirty="0">
                <a:latin typeface="Times New Roman"/>
                <a:cs typeface="Times New Roman"/>
              </a:rPr>
              <a:t>Aaryan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Gautam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2426MCA183 </a:t>
            </a:r>
            <a:r>
              <a:rPr sz="2400" b="1" dirty="0">
                <a:latin typeface="Times New Roman"/>
                <a:cs typeface="Times New Roman"/>
              </a:rPr>
              <a:t>Akash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choudhary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2426MCA197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5608955">
              <a:lnSpc>
                <a:spcPct val="100000"/>
              </a:lnSpc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400" b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Supervisor:</a:t>
            </a:r>
            <a:endParaRPr lang="en-US" sz="2400" b="1" u="sng" spc="-10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560895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r. Vipin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cs typeface="Times New Roman"/>
              </a:rPr>
              <a:t>kumar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  <a:p>
            <a:pPr marL="560895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Assistant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Professor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67" y="2540"/>
            <a:ext cx="12136932" cy="1384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56030"/>
          </a:xfrm>
          <a:custGeom>
            <a:avLst/>
            <a:gdLst/>
            <a:ahLst/>
            <a:cxnLst/>
            <a:rect l="l" t="t" r="r" b="b"/>
            <a:pathLst>
              <a:path w="12192000" h="1256030">
                <a:moveTo>
                  <a:pt x="0" y="1255776"/>
                </a:moveTo>
                <a:lnTo>
                  <a:pt x="12192000" y="1255776"/>
                </a:lnTo>
                <a:lnTo>
                  <a:pt x="12192000" y="0"/>
                </a:lnTo>
                <a:lnTo>
                  <a:pt x="0" y="0"/>
                </a:lnTo>
                <a:lnTo>
                  <a:pt x="0" y="1255776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1975">
              <a:lnSpc>
                <a:spcPct val="100000"/>
              </a:lnSpc>
              <a:spcBef>
                <a:spcPts val="100"/>
              </a:spcBef>
            </a:pPr>
            <a:r>
              <a:rPr dirty="0"/>
              <a:t>Workflow/Gantt</a:t>
            </a:r>
            <a:r>
              <a:rPr spc="-270" dirty="0"/>
              <a:t> </a:t>
            </a:r>
            <a:r>
              <a:rPr spc="-10" dirty="0"/>
              <a:t>Chart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06400" indent="-3937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406400" algn="l"/>
              </a:tabLst>
            </a:pPr>
            <a:r>
              <a:rPr spc="-10" dirty="0"/>
              <a:t>Initialization</a:t>
            </a:r>
          </a:p>
          <a:p>
            <a:pPr marL="12700" marR="762000">
              <a:lnSpc>
                <a:spcPts val="2930"/>
              </a:lnSpc>
              <a:spcBef>
                <a:spcPts val="780"/>
              </a:spcBef>
            </a:pPr>
            <a:r>
              <a:rPr sz="2400" b="0" dirty="0">
                <a:latin typeface="Arial MT"/>
                <a:cs typeface="Arial MT"/>
              </a:rPr>
              <a:t>Set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up</a:t>
            </a:r>
            <a:r>
              <a:rPr sz="2400" b="0" spc="-7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the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development</a:t>
            </a:r>
            <a:r>
              <a:rPr sz="2400" b="0" spc="-4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environment,</a:t>
            </a:r>
            <a:r>
              <a:rPr sz="2400" b="0" spc="-7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create</a:t>
            </a:r>
            <a:r>
              <a:rPr sz="2400" b="0" spc="-7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the</a:t>
            </a:r>
            <a:r>
              <a:rPr sz="2400" b="0" spc="-8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project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structure,</a:t>
            </a:r>
            <a:r>
              <a:rPr sz="2400" b="0" spc="-85" dirty="0">
                <a:latin typeface="Arial MT"/>
                <a:cs typeface="Arial MT"/>
              </a:rPr>
              <a:t> </a:t>
            </a:r>
            <a:r>
              <a:rPr sz="2400" b="0" spc="-25" dirty="0">
                <a:latin typeface="Arial MT"/>
                <a:cs typeface="Arial MT"/>
              </a:rPr>
              <a:t>and </a:t>
            </a:r>
            <a:r>
              <a:rPr sz="2400" b="0" dirty="0">
                <a:latin typeface="Arial MT"/>
                <a:cs typeface="Arial MT"/>
              </a:rPr>
              <a:t>choose</a:t>
            </a:r>
            <a:r>
              <a:rPr sz="2400" b="0" spc="-8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the</a:t>
            </a:r>
            <a:r>
              <a:rPr sz="2400" b="0" spc="-9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game</a:t>
            </a:r>
            <a:r>
              <a:rPr sz="2400" b="0" spc="-8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development</a:t>
            </a:r>
            <a:r>
              <a:rPr sz="2400" b="0" spc="-60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framework</a:t>
            </a:r>
            <a:r>
              <a:rPr b="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406400" indent="-393700">
              <a:lnSpc>
                <a:spcPct val="100000"/>
              </a:lnSpc>
              <a:spcBef>
                <a:spcPts val="645"/>
              </a:spcBef>
              <a:buAutoNum type="arabicPeriod" startAt="2"/>
              <a:tabLst>
                <a:tab pos="406400" algn="l"/>
              </a:tabLst>
            </a:pPr>
            <a:r>
              <a:rPr dirty="0"/>
              <a:t>Core</a:t>
            </a:r>
            <a:r>
              <a:rPr spc="-50" dirty="0"/>
              <a:t> </a:t>
            </a:r>
            <a:r>
              <a:rPr spc="-10" dirty="0"/>
              <a:t>Mechanics</a:t>
            </a:r>
          </a:p>
          <a:p>
            <a:pPr marL="12700" marR="5080">
              <a:lnSpc>
                <a:spcPts val="2930"/>
              </a:lnSpc>
              <a:spcBef>
                <a:spcPts val="780"/>
              </a:spcBef>
            </a:pPr>
            <a:r>
              <a:rPr sz="2400" b="0" dirty="0">
                <a:latin typeface="Arial MT"/>
                <a:cs typeface="Arial MT"/>
              </a:rPr>
              <a:t>Develop</a:t>
            </a:r>
            <a:r>
              <a:rPr sz="2400" b="0" spc="-5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the</a:t>
            </a:r>
            <a:r>
              <a:rPr sz="2400" b="0" spc="-9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basic</a:t>
            </a:r>
            <a:r>
              <a:rPr sz="2400" b="0" spc="-7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game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loop,</a:t>
            </a:r>
            <a:r>
              <a:rPr sz="2400" b="0" spc="-6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implement</a:t>
            </a:r>
            <a:r>
              <a:rPr sz="2400" b="0" spc="-70" dirty="0">
                <a:latin typeface="Arial MT"/>
                <a:cs typeface="Arial MT"/>
              </a:rPr>
              <a:t> </a:t>
            </a:r>
            <a:r>
              <a:rPr sz="2400" b="0" spc="-20" dirty="0">
                <a:latin typeface="Arial MT"/>
                <a:cs typeface="Arial MT"/>
              </a:rPr>
              <a:t>Pac-</a:t>
            </a:r>
            <a:r>
              <a:rPr sz="2400" b="0" dirty="0">
                <a:latin typeface="Arial MT"/>
                <a:cs typeface="Arial MT"/>
              </a:rPr>
              <a:t>Man's</a:t>
            </a:r>
            <a:r>
              <a:rPr sz="2400" b="0" spc="-7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movement,</a:t>
            </a:r>
            <a:r>
              <a:rPr sz="2400" b="0" spc="-9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and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handle </a:t>
            </a:r>
            <a:r>
              <a:rPr sz="2400" b="0" dirty="0">
                <a:latin typeface="Arial MT"/>
                <a:cs typeface="Arial MT"/>
              </a:rPr>
              <a:t>collision</a:t>
            </a:r>
            <a:r>
              <a:rPr sz="2400" b="0" spc="-6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detection</a:t>
            </a:r>
            <a:r>
              <a:rPr sz="2400" b="0" spc="-11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with</a:t>
            </a:r>
            <a:r>
              <a:rPr sz="2400" b="0" spc="-9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maze</a:t>
            </a:r>
            <a:r>
              <a:rPr sz="2400" b="0" spc="-100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walls</a:t>
            </a:r>
            <a:r>
              <a:rPr b="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407034" indent="-394335">
              <a:lnSpc>
                <a:spcPct val="100000"/>
              </a:lnSpc>
              <a:spcBef>
                <a:spcPts val="635"/>
              </a:spcBef>
              <a:buAutoNum type="arabicPeriod" startAt="3"/>
              <a:tabLst>
                <a:tab pos="407034" algn="l"/>
              </a:tabLst>
            </a:pPr>
            <a:r>
              <a:rPr dirty="0"/>
              <a:t>Ghost</a:t>
            </a:r>
            <a:r>
              <a:rPr spc="-160" dirty="0"/>
              <a:t> </a:t>
            </a:r>
            <a:r>
              <a:rPr spc="-25" dirty="0"/>
              <a:t>AI</a:t>
            </a:r>
          </a:p>
          <a:p>
            <a:pPr marL="12700" marR="408940">
              <a:lnSpc>
                <a:spcPts val="2590"/>
              </a:lnSpc>
              <a:spcBef>
                <a:spcPts val="1050"/>
              </a:spcBef>
            </a:pPr>
            <a:r>
              <a:rPr sz="2400" b="0" dirty="0">
                <a:latin typeface="Arial MT"/>
                <a:cs typeface="Arial MT"/>
              </a:rPr>
              <a:t>Implement</a:t>
            </a:r>
            <a:r>
              <a:rPr sz="2400" b="0" spc="-105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ghost</a:t>
            </a:r>
            <a:r>
              <a:rPr sz="2400" b="0" spc="-15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AI</a:t>
            </a:r>
            <a:r>
              <a:rPr sz="2400" b="0" spc="-6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algorithms</a:t>
            </a:r>
            <a:r>
              <a:rPr sz="2400" b="0" spc="-4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(e.g.,</a:t>
            </a:r>
            <a:r>
              <a:rPr sz="2400" b="0" spc="-17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A*</a:t>
            </a:r>
            <a:r>
              <a:rPr sz="2400" b="0" spc="-6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search)</a:t>
            </a:r>
            <a:r>
              <a:rPr sz="2400" b="0" spc="-5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and</a:t>
            </a:r>
            <a:r>
              <a:rPr sz="2400" b="0" spc="-5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define</a:t>
            </a:r>
            <a:r>
              <a:rPr sz="2400" b="0" spc="-4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their</a:t>
            </a:r>
            <a:r>
              <a:rPr sz="2400" b="0" spc="-55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behavior </a:t>
            </a:r>
            <a:r>
              <a:rPr sz="2400" b="0" dirty="0">
                <a:latin typeface="Arial MT"/>
                <a:cs typeface="Arial MT"/>
              </a:rPr>
              <a:t>patterns</a:t>
            </a:r>
            <a:r>
              <a:rPr sz="2400" b="0" spc="-9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(chase,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scatter,</a:t>
            </a:r>
            <a:r>
              <a:rPr sz="2400" b="0" spc="-105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frightened).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84326"/>
            <a:ext cx="2519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4.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Level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Design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31085"/>
            <a:ext cx="10330180" cy="4218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2509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Arial MT"/>
                <a:cs typeface="Arial MT"/>
              </a:rPr>
              <a:t>Create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levels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defining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maze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layouts,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placements,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pellet </a:t>
            </a:r>
            <a:r>
              <a:rPr sz="2400" dirty="0">
                <a:latin typeface="Arial MT"/>
                <a:cs typeface="Arial MT"/>
              </a:rPr>
              <a:t>positions,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either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manually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level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editors.</a:t>
            </a:r>
            <a:endParaRPr sz="2400">
              <a:latin typeface="Arial MT"/>
              <a:cs typeface="Arial MT"/>
            </a:endParaRPr>
          </a:p>
          <a:p>
            <a:pPr marL="393700" indent="-381000">
              <a:lnSpc>
                <a:spcPct val="100000"/>
              </a:lnSpc>
              <a:spcBef>
                <a:spcPts val="2225"/>
              </a:spcBef>
              <a:buAutoNum type="arabicPeriod" startAt="5"/>
              <a:tabLst>
                <a:tab pos="393700" algn="l"/>
              </a:tabLst>
            </a:pPr>
            <a:r>
              <a:rPr sz="2700" b="1" spc="-25" dirty="0">
                <a:latin typeface="Arial"/>
                <a:cs typeface="Arial"/>
              </a:rPr>
              <a:t>Testing</a:t>
            </a:r>
            <a:r>
              <a:rPr sz="2700" b="1" spc="-7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&amp;</a:t>
            </a:r>
            <a:r>
              <a:rPr sz="2700" b="1" spc="-80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Debugging</a:t>
            </a:r>
            <a:endParaRPr sz="2700">
              <a:latin typeface="Arial"/>
              <a:cs typeface="Arial"/>
            </a:endParaRPr>
          </a:p>
          <a:p>
            <a:pPr marL="12700" marR="28575">
              <a:lnSpc>
                <a:spcPts val="2590"/>
              </a:lnSpc>
              <a:spcBef>
                <a:spcPts val="2965"/>
              </a:spcBef>
            </a:pPr>
            <a:r>
              <a:rPr sz="2400" dirty="0">
                <a:latin typeface="Arial MT"/>
                <a:cs typeface="Arial MT"/>
              </a:rPr>
              <a:t>Thoroughly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test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functionality,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gameplay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bugs,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performance </a:t>
            </a:r>
            <a:r>
              <a:rPr sz="2400" dirty="0">
                <a:latin typeface="Arial MT"/>
                <a:cs typeface="Arial MT"/>
              </a:rPr>
              <a:t>issues,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making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necessary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adjustments.</a:t>
            </a:r>
            <a:endParaRPr sz="2400">
              <a:latin typeface="Arial MT"/>
              <a:cs typeface="Arial MT"/>
            </a:endParaRPr>
          </a:p>
          <a:p>
            <a:pPr marL="393700" indent="-381000">
              <a:lnSpc>
                <a:spcPct val="100000"/>
              </a:lnSpc>
              <a:spcBef>
                <a:spcPts val="2550"/>
              </a:spcBef>
              <a:buAutoNum type="arabicPeriod" startAt="6"/>
              <a:tabLst>
                <a:tab pos="393700" algn="l"/>
              </a:tabLst>
            </a:pPr>
            <a:r>
              <a:rPr sz="2700" b="1" dirty="0">
                <a:latin typeface="Arial"/>
                <a:cs typeface="Arial"/>
              </a:rPr>
              <a:t>Refinement</a:t>
            </a:r>
            <a:r>
              <a:rPr sz="2700" b="1" spc="-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&amp;</a:t>
            </a:r>
            <a:r>
              <a:rPr sz="2700" b="1" spc="-25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Optimization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  <a:spcBef>
                <a:spcPts val="2640"/>
              </a:spcBef>
            </a:pPr>
            <a:r>
              <a:rPr sz="2400" dirty="0">
                <a:latin typeface="Arial MT"/>
                <a:cs typeface="Arial MT"/>
              </a:rPr>
              <a:t>Optimize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performance,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enhance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gameplay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experience,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Arial MT"/>
                <a:cs typeface="Arial MT"/>
              </a:rPr>
              <a:t>consider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new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modes.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59205"/>
          </a:xfrm>
          <a:custGeom>
            <a:avLst/>
            <a:gdLst/>
            <a:ahLst/>
            <a:cxnLst/>
            <a:rect l="l" t="t" r="r" b="b"/>
            <a:pathLst>
              <a:path w="12192000" h="1259205">
                <a:moveTo>
                  <a:pt x="12192000" y="0"/>
                </a:moveTo>
                <a:lnTo>
                  <a:pt x="0" y="0"/>
                </a:lnTo>
                <a:lnTo>
                  <a:pt x="0" y="1258951"/>
                </a:lnTo>
                <a:lnTo>
                  <a:pt x="12192000" y="12589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12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4034" y="2261361"/>
            <a:ext cx="10268585" cy="17087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Java-</a:t>
            </a:r>
            <a:r>
              <a:rPr sz="2400" dirty="0">
                <a:latin typeface="Arial MT"/>
                <a:cs typeface="Arial MT"/>
              </a:rPr>
              <a:t>based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Pac-</a:t>
            </a:r>
            <a:r>
              <a:rPr sz="2400" dirty="0">
                <a:latin typeface="Arial MT"/>
                <a:cs typeface="Arial MT"/>
              </a:rPr>
              <a:t>Man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aims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capture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essence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classic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arcade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experience,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leveraging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modern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programming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techniques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thoughtful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design.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Through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meticulous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planning,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modular </a:t>
            </a:r>
            <a:r>
              <a:rPr sz="2400" dirty="0">
                <a:latin typeface="Arial MT"/>
                <a:cs typeface="Arial MT"/>
              </a:rPr>
              <a:t>development,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comprehensive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testing,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aim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deliver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faithful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engaging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rendition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iconic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game.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43965"/>
          </a:xfrm>
          <a:custGeom>
            <a:avLst/>
            <a:gdLst/>
            <a:ahLst/>
            <a:cxnLst/>
            <a:rect l="l" t="t" r="r" b="b"/>
            <a:pathLst>
              <a:path w="12192000" h="1243965">
                <a:moveTo>
                  <a:pt x="0" y="1243584"/>
                </a:moveTo>
                <a:lnTo>
                  <a:pt x="12192000" y="1243584"/>
                </a:lnTo>
                <a:lnTo>
                  <a:pt x="12192000" y="0"/>
                </a:lnTo>
                <a:lnTo>
                  <a:pt x="0" y="0"/>
                </a:lnTo>
                <a:lnTo>
                  <a:pt x="0" y="1243584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26437"/>
            <a:ext cx="3601085" cy="18942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0"/>
              </a:spcBef>
              <a:buClr>
                <a:srgbClr val="000000"/>
              </a:buClr>
              <a:buFont typeface="Wingdings"/>
              <a:buChar char=""/>
              <a:tabLst>
                <a:tab pos="241300" algn="l"/>
              </a:tabLst>
            </a:pPr>
            <a:r>
              <a:rPr sz="18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Arial MT"/>
                <a:cs typeface="Arial MT"/>
                <a:hlinkClick r:id="rId2"/>
              </a:rPr>
              <a:t>https://www.wikipedia.org/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Wingdings"/>
              <a:buChar char=""/>
              <a:tabLst>
                <a:tab pos="241300" algn="l"/>
              </a:tabLst>
            </a:pPr>
            <a:r>
              <a:rPr sz="18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Arial MT"/>
                <a:cs typeface="Arial MT"/>
                <a:hlinkClick r:id="rId3"/>
              </a:rPr>
              <a:t>https://www.geeksforgeeks.org/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Wingdings"/>
              <a:buChar char=""/>
              <a:tabLst>
                <a:tab pos="241300" algn="l"/>
              </a:tabLst>
            </a:pPr>
            <a:r>
              <a:rPr sz="18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Arial MT"/>
                <a:cs typeface="Arial MT"/>
                <a:hlinkClick r:id="rId4"/>
              </a:rPr>
              <a:t>https://openai.com/index/chatgpt/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85"/>
              </a:spcBef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8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Arial MT"/>
                <a:cs typeface="Arial MT"/>
                <a:hlinkClick r:id="rId5"/>
              </a:rPr>
              <a:t>Https://www.youtube.com/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Wingdings"/>
              <a:buChar char=""/>
              <a:tabLst>
                <a:tab pos="241300" algn="l"/>
              </a:tabLst>
            </a:pPr>
            <a:r>
              <a:rPr sz="18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Arial MT"/>
                <a:cs typeface="Arial MT"/>
                <a:hlinkClick r:id="rId6"/>
              </a:rPr>
              <a:t>https://dribbble.com/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68095"/>
          </a:xfrm>
          <a:custGeom>
            <a:avLst/>
            <a:gdLst/>
            <a:ahLst/>
            <a:cxnLst/>
            <a:rect l="l" t="t" r="r" b="b"/>
            <a:pathLst>
              <a:path w="12192000" h="1268095">
                <a:moveTo>
                  <a:pt x="12192000" y="0"/>
                </a:moveTo>
                <a:lnTo>
                  <a:pt x="0" y="0"/>
                </a:lnTo>
                <a:lnTo>
                  <a:pt x="0" y="1267967"/>
                </a:lnTo>
                <a:lnTo>
                  <a:pt x="12192000" y="1267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2457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279346"/>
            <a:ext cx="3459479" cy="47269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64795" indent="-255270">
              <a:lnSpc>
                <a:spcPct val="100000"/>
              </a:lnSpc>
              <a:spcBef>
                <a:spcPts val="810"/>
              </a:spcBef>
              <a:buSzPct val="96000"/>
              <a:buFont typeface="Wingdings"/>
              <a:buChar char=""/>
              <a:tabLst>
                <a:tab pos="264795" algn="l"/>
              </a:tabLst>
            </a:pPr>
            <a:r>
              <a:rPr sz="2500" spc="-10" dirty="0">
                <a:latin typeface="Times New Roman"/>
                <a:cs typeface="Times New Roman"/>
              </a:rPr>
              <a:t>Introduction</a:t>
            </a:r>
            <a:endParaRPr sz="2500">
              <a:latin typeface="Times New Roman"/>
              <a:cs typeface="Times New Roman"/>
            </a:endParaRPr>
          </a:p>
          <a:p>
            <a:pPr marL="264795" indent="-255270">
              <a:lnSpc>
                <a:spcPct val="100000"/>
              </a:lnSpc>
              <a:spcBef>
                <a:spcPts val="710"/>
              </a:spcBef>
              <a:buSzPct val="96000"/>
              <a:buFont typeface="Wingdings"/>
              <a:buChar char=""/>
              <a:tabLst>
                <a:tab pos="264795" algn="l"/>
              </a:tabLst>
            </a:pPr>
            <a:r>
              <a:rPr sz="2500" dirty="0">
                <a:latin typeface="Times New Roman"/>
                <a:cs typeface="Times New Roman"/>
              </a:rPr>
              <a:t>Literature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Review</a:t>
            </a:r>
            <a:endParaRPr sz="2500">
              <a:latin typeface="Times New Roman"/>
              <a:cs typeface="Times New Roman"/>
            </a:endParaRPr>
          </a:p>
          <a:p>
            <a:pPr marL="264795" indent="-255270">
              <a:lnSpc>
                <a:spcPct val="100000"/>
              </a:lnSpc>
              <a:spcBef>
                <a:spcPts val="695"/>
              </a:spcBef>
              <a:buSzPct val="96000"/>
              <a:buFont typeface="Wingdings"/>
              <a:buChar char=""/>
              <a:tabLst>
                <a:tab pos="264795" algn="l"/>
              </a:tabLst>
            </a:pPr>
            <a:r>
              <a:rPr sz="2500" dirty="0">
                <a:latin typeface="Times New Roman"/>
                <a:cs typeface="Times New Roman"/>
              </a:rPr>
              <a:t>Objective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Project</a:t>
            </a:r>
            <a:endParaRPr sz="2500">
              <a:latin typeface="Times New Roman"/>
              <a:cs typeface="Times New Roman"/>
            </a:endParaRPr>
          </a:p>
          <a:p>
            <a:pPr marL="264795" indent="-255270">
              <a:lnSpc>
                <a:spcPct val="100000"/>
              </a:lnSpc>
              <a:spcBef>
                <a:spcPts val="695"/>
              </a:spcBef>
              <a:buSzPct val="96000"/>
              <a:buFont typeface="Wingdings"/>
              <a:buChar char=""/>
              <a:tabLst>
                <a:tab pos="264795" algn="l"/>
              </a:tabLst>
            </a:pPr>
            <a:r>
              <a:rPr sz="2500" spc="-10" dirty="0">
                <a:latin typeface="Times New Roman"/>
                <a:cs typeface="Times New Roman"/>
              </a:rPr>
              <a:t>Technology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Hardware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Requirements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Software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Requirements</a:t>
            </a:r>
            <a:endParaRPr sz="2500">
              <a:latin typeface="Times New Roman"/>
              <a:cs typeface="Times New Roman"/>
            </a:endParaRPr>
          </a:p>
          <a:p>
            <a:pPr marL="264795" indent="-255270">
              <a:lnSpc>
                <a:spcPct val="100000"/>
              </a:lnSpc>
              <a:spcBef>
                <a:spcPts val="695"/>
              </a:spcBef>
              <a:buSzPct val="96000"/>
              <a:buFont typeface="Wingdings"/>
              <a:buChar char=""/>
              <a:tabLst>
                <a:tab pos="264795" algn="l"/>
              </a:tabLst>
            </a:pPr>
            <a:r>
              <a:rPr sz="2500" spc="-10" dirty="0">
                <a:latin typeface="Times New Roman"/>
                <a:cs typeface="Times New Roman"/>
              </a:rPr>
              <a:t>Modules</a:t>
            </a:r>
            <a:endParaRPr sz="2500">
              <a:latin typeface="Times New Roman"/>
              <a:cs typeface="Times New Roman"/>
            </a:endParaRPr>
          </a:p>
          <a:p>
            <a:pPr marL="264795" indent="-255270">
              <a:lnSpc>
                <a:spcPct val="100000"/>
              </a:lnSpc>
              <a:spcBef>
                <a:spcPts val="715"/>
              </a:spcBef>
              <a:buSzPct val="96000"/>
              <a:buFont typeface="Wingdings"/>
              <a:buChar char=""/>
              <a:tabLst>
                <a:tab pos="264795" algn="l"/>
              </a:tabLst>
            </a:pPr>
            <a:r>
              <a:rPr sz="2500" spc="-10" dirty="0">
                <a:latin typeface="Times New Roman"/>
                <a:cs typeface="Times New Roman"/>
              </a:rPr>
              <a:t>Workflow</a:t>
            </a:r>
            <a:endParaRPr sz="2500">
              <a:latin typeface="Times New Roman"/>
              <a:cs typeface="Times New Roman"/>
            </a:endParaRPr>
          </a:p>
          <a:p>
            <a:pPr marL="264795" indent="-255270">
              <a:lnSpc>
                <a:spcPct val="100000"/>
              </a:lnSpc>
              <a:spcBef>
                <a:spcPts val="695"/>
              </a:spcBef>
              <a:buSzPct val="96000"/>
              <a:buFont typeface="Wingdings"/>
              <a:buChar char=""/>
              <a:tabLst>
                <a:tab pos="264795" algn="l"/>
              </a:tabLst>
            </a:pPr>
            <a:r>
              <a:rPr sz="2500" spc="-10" dirty="0">
                <a:latin typeface="Times New Roman"/>
                <a:cs typeface="Times New Roman"/>
              </a:rPr>
              <a:t>Conclusion</a:t>
            </a:r>
            <a:endParaRPr sz="2500">
              <a:latin typeface="Times New Roman"/>
              <a:cs typeface="Times New Roman"/>
            </a:endParaRPr>
          </a:p>
          <a:p>
            <a:pPr marL="264795" indent="-255270">
              <a:lnSpc>
                <a:spcPct val="100000"/>
              </a:lnSpc>
              <a:spcBef>
                <a:spcPts val="695"/>
              </a:spcBef>
              <a:buSzPct val="96000"/>
              <a:buFont typeface="Wingdings"/>
              <a:buChar char=""/>
              <a:tabLst>
                <a:tab pos="264795" algn="l"/>
              </a:tabLst>
            </a:pPr>
            <a:r>
              <a:rPr sz="2500" spc="-10" dirty="0">
                <a:latin typeface="Times New Roman"/>
                <a:cs typeface="Times New Roman"/>
              </a:rPr>
              <a:t>References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31900"/>
          </a:xfrm>
          <a:custGeom>
            <a:avLst/>
            <a:gdLst/>
            <a:ahLst/>
            <a:cxnLst/>
            <a:rect l="l" t="t" r="r" b="b"/>
            <a:pathLst>
              <a:path w="12192000" h="1231900">
                <a:moveTo>
                  <a:pt x="0" y="1231391"/>
                </a:moveTo>
                <a:lnTo>
                  <a:pt x="12192000" y="1231392"/>
                </a:lnTo>
                <a:lnTo>
                  <a:pt x="12192000" y="0"/>
                </a:lnTo>
                <a:lnTo>
                  <a:pt x="0" y="0"/>
                </a:lnTo>
                <a:lnTo>
                  <a:pt x="0" y="1231391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95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4387" rIns="0" bIns="0" rtlCol="0">
            <a:spAutoFit/>
          </a:bodyPr>
          <a:lstStyle/>
          <a:p>
            <a:pPr marL="241300" marR="5080" indent="-231140">
              <a:lnSpc>
                <a:spcPct val="89800"/>
              </a:lnSpc>
              <a:spcBef>
                <a:spcPts val="390"/>
              </a:spcBef>
              <a:buSzPct val="95833"/>
              <a:buFont typeface="Wingdings"/>
              <a:buChar char=""/>
              <a:tabLst>
                <a:tab pos="241300" algn="l"/>
                <a:tab pos="283210" algn="l"/>
              </a:tabLst>
            </a:pPr>
            <a:r>
              <a:rPr sz="2400" b="0" dirty="0">
                <a:latin typeface="Arial MT"/>
                <a:cs typeface="Arial MT"/>
              </a:rPr>
              <a:t>	This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presentation</a:t>
            </a:r>
            <a:r>
              <a:rPr sz="2400" b="0" spc="-5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explores</a:t>
            </a:r>
            <a:r>
              <a:rPr sz="2400" b="0" spc="-5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the</a:t>
            </a:r>
            <a:r>
              <a:rPr sz="2400" b="0" spc="-8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development</a:t>
            </a:r>
            <a:r>
              <a:rPr sz="2400" b="0" spc="-3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of</a:t>
            </a:r>
            <a:r>
              <a:rPr sz="2400" b="0" spc="-9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a</a:t>
            </a:r>
            <a:r>
              <a:rPr sz="2400" b="0" spc="-70" dirty="0">
                <a:latin typeface="Arial MT"/>
                <a:cs typeface="Arial MT"/>
              </a:rPr>
              <a:t> </a:t>
            </a:r>
            <a:r>
              <a:rPr sz="2400" b="0" spc="-20" dirty="0">
                <a:latin typeface="Arial MT"/>
                <a:cs typeface="Arial MT"/>
              </a:rPr>
              <a:t>Java-</a:t>
            </a:r>
            <a:r>
              <a:rPr sz="2400" b="0" dirty="0">
                <a:latin typeface="Arial MT"/>
                <a:cs typeface="Arial MT"/>
              </a:rPr>
              <a:t>based</a:t>
            </a:r>
            <a:r>
              <a:rPr sz="2400" b="0" spc="-55" dirty="0">
                <a:latin typeface="Arial MT"/>
                <a:cs typeface="Arial MT"/>
              </a:rPr>
              <a:t> </a:t>
            </a:r>
            <a:r>
              <a:rPr sz="2400" b="0" spc="-20" dirty="0">
                <a:latin typeface="Arial MT"/>
                <a:cs typeface="Arial MT"/>
              </a:rPr>
              <a:t>Pac-</a:t>
            </a:r>
            <a:r>
              <a:rPr sz="2400" b="0" spc="-25" dirty="0">
                <a:latin typeface="Arial MT"/>
                <a:cs typeface="Arial MT"/>
              </a:rPr>
              <a:t>Man </a:t>
            </a:r>
            <a:r>
              <a:rPr sz="2400" b="0" dirty="0">
                <a:latin typeface="Arial MT"/>
                <a:cs typeface="Arial MT"/>
              </a:rPr>
              <a:t>game,</a:t>
            </a:r>
            <a:r>
              <a:rPr sz="2400" b="0" spc="-10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revisiting</a:t>
            </a:r>
            <a:r>
              <a:rPr sz="2400" b="0" spc="-8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the</a:t>
            </a:r>
            <a:r>
              <a:rPr sz="2400" b="0" spc="-9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iconic</a:t>
            </a:r>
            <a:r>
              <a:rPr sz="2400" b="0" spc="-9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gameplay</a:t>
            </a:r>
            <a:r>
              <a:rPr sz="2400" b="0" spc="-8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and</a:t>
            </a:r>
            <a:r>
              <a:rPr sz="2400" b="0" spc="-9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leveraging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modern</a:t>
            </a:r>
            <a:r>
              <a:rPr sz="2400" b="0" spc="-100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programming </a:t>
            </a:r>
            <a:r>
              <a:rPr sz="2400" b="0" dirty="0">
                <a:latin typeface="Arial MT"/>
                <a:cs typeface="Arial MT"/>
              </a:rPr>
              <a:t>techniques.</a:t>
            </a:r>
            <a:r>
              <a:rPr sz="2400" b="0" spc="-6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We</a:t>
            </a:r>
            <a:r>
              <a:rPr sz="2400" b="0" spc="-8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will</a:t>
            </a:r>
            <a:r>
              <a:rPr sz="2400" b="0" spc="-6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delve</a:t>
            </a:r>
            <a:r>
              <a:rPr sz="2400" b="0" spc="-5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into</a:t>
            </a:r>
            <a:r>
              <a:rPr sz="2400" b="0" spc="-8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the</a:t>
            </a:r>
            <a:r>
              <a:rPr sz="2400" b="0" spc="-8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project's</a:t>
            </a:r>
            <a:r>
              <a:rPr sz="2400" b="0" spc="-8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objectives,</a:t>
            </a:r>
            <a:r>
              <a:rPr sz="2400" b="0" spc="-8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the</a:t>
            </a:r>
            <a:r>
              <a:rPr sz="2400" b="0" spc="-90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technology </a:t>
            </a:r>
            <a:r>
              <a:rPr sz="2400" b="0" dirty="0">
                <a:latin typeface="Arial MT"/>
                <a:cs typeface="Arial MT"/>
              </a:rPr>
              <a:t>involved,</a:t>
            </a:r>
            <a:r>
              <a:rPr sz="2400" b="0" spc="-6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and</a:t>
            </a:r>
            <a:r>
              <a:rPr sz="2400" b="0" spc="-8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the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workflow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for</a:t>
            </a:r>
            <a:r>
              <a:rPr sz="2400" b="0" spc="-8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creating</a:t>
            </a:r>
            <a:r>
              <a:rPr sz="2400" b="0" spc="-8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a</a:t>
            </a:r>
            <a:r>
              <a:rPr sz="2400" b="0" spc="-8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faithful</a:t>
            </a:r>
            <a:r>
              <a:rPr sz="2400" b="0" spc="-8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and</a:t>
            </a:r>
            <a:r>
              <a:rPr sz="2400" b="0" spc="-8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engaging</a:t>
            </a:r>
            <a:r>
              <a:rPr sz="2400" b="0" spc="-4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rendition</a:t>
            </a:r>
            <a:r>
              <a:rPr sz="2400" b="0" spc="-65" dirty="0">
                <a:latin typeface="Arial MT"/>
                <a:cs typeface="Arial MT"/>
              </a:rPr>
              <a:t> </a:t>
            </a:r>
            <a:r>
              <a:rPr sz="2400" b="0" spc="-25" dirty="0">
                <a:latin typeface="Arial MT"/>
                <a:cs typeface="Arial MT"/>
              </a:rPr>
              <a:t>of </a:t>
            </a:r>
            <a:r>
              <a:rPr sz="2400" b="0" dirty="0">
                <a:latin typeface="Arial MT"/>
                <a:cs typeface="Arial MT"/>
              </a:rPr>
              <a:t>the</a:t>
            </a:r>
            <a:r>
              <a:rPr sz="2400" b="0" spc="-8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classic</a:t>
            </a:r>
            <a:r>
              <a:rPr sz="2400" b="0" spc="-50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game.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56030"/>
          </a:xfrm>
          <a:custGeom>
            <a:avLst/>
            <a:gdLst/>
            <a:ahLst/>
            <a:cxnLst/>
            <a:rect l="l" t="t" r="r" b="b"/>
            <a:pathLst>
              <a:path w="12192000" h="1256030">
                <a:moveTo>
                  <a:pt x="0" y="1255776"/>
                </a:moveTo>
                <a:lnTo>
                  <a:pt x="12192000" y="1255776"/>
                </a:lnTo>
                <a:lnTo>
                  <a:pt x="12192000" y="0"/>
                </a:lnTo>
                <a:lnTo>
                  <a:pt x="0" y="0"/>
                </a:lnTo>
                <a:lnTo>
                  <a:pt x="0" y="1255776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Literature</a:t>
            </a:r>
            <a:r>
              <a:rPr spc="-120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651761"/>
            <a:ext cx="10229850" cy="3862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07950" indent="337820">
              <a:lnSpc>
                <a:spcPts val="2590"/>
              </a:lnSpc>
              <a:spcBef>
                <a:spcPts val="425"/>
              </a:spcBef>
              <a:buAutoNum type="arabicPeriod"/>
              <a:tabLst>
                <a:tab pos="350520" algn="l"/>
              </a:tabLst>
            </a:pPr>
            <a:r>
              <a:rPr sz="2400" dirty="0">
                <a:latin typeface="Arial MT"/>
                <a:cs typeface="Arial MT"/>
              </a:rPr>
              <a:t>Examining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existing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Pac-</a:t>
            </a:r>
            <a:r>
              <a:rPr sz="2400" dirty="0">
                <a:latin typeface="Arial MT"/>
                <a:cs typeface="Arial MT"/>
              </a:rPr>
              <a:t>Man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implementations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across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platforms,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original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arcade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version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modern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mobile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adaptations.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30"/>
              </a:spcBef>
              <a:buFont typeface="Arial MT"/>
              <a:buAutoNum type="arabicPeriod"/>
            </a:pPr>
            <a:endParaRPr sz="2400">
              <a:latin typeface="Arial MT"/>
              <a:cs typeface="Arial MT"/>
            </a:endParaRPr>
          </a:p>
          <a:p>
            <a:pPr marL="12700" marR="5080" indent="337185">
              <a:lnSpc>
                <a:spcPts val="2590"/>
              </a:lnSpc>
              <a:spcBef>
                <a:spcPts val="5"/>
              </a:spcBef>
              <a:buAutoNum type="arabicPeriod"/>
              <a:tabLst>
                <a:tab pos="349885" algn="l"/>
              </a:tabLst>
            </a:pPr>
            <a:r>
              <a:rPr sz="2400" dirty="0">
                <a:latin typeface="Arial MT"/>
                <a:cs typeface="Arial MT"/>
              </a:rPr>
              <a:t>Comparing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various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Java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development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frameworks,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evaluating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their </a:t>
            </a:r>
            <a:r>
              <a:rPr sz="2400" dirty="0">
                <a:latin typeface="Arial MT"/>
                <a:cs typeface="Arial MT"/>
              </a:rPr>
              <a:t>suitability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performance,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community support.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39"/>
              </a:spcBef>
              <a:buFont typeface="Arial MT"/>
              <a:buAutoNum type="arabicPeriod"/>
            </a:pPr>
            <a:endParaRPr sz="2400">
              <a:latin typeface="Arial MT"/>
              <a:cs typeface="Arial MT"/>
            </a:endParaRPr>
          </a:p>
          <a:p>
            <a:pPr marL="12700" marR="1021715" indent="337185" algn="just">
              <a:lnSpc>
                <a:spcPts val="2590"/>
              </a:lnSpc>
              <a:buAutoNum type="arabicPeriod"/>
              <a:tabLst>
                <a:tab pos="349885" algn="l"/>
              </a:tabLst>
            </a:pPr>
            <a:r>
              <a:rPr sz="2400" dirty="0">
                <a:latin typeface="Arial MT"/>
                <a:cs typeface="Arial MT"/>
              </a:rPr>
              <a:t>Exploring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academic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research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game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AI,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particularly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pathfinding </a:t>
            </a:r>
            <a:r>
              <a:rPr sz="2400" dirty="0">
                <a:latin typeface="Arial MT"/>
                <a:cs typeface="Arial MT"/>
              </a:rPr>
              <a:t>algorithms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like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A*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Dijkstra,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essential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realistic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ghost behavior..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43965"/>
          </a:xfrm>
          <a:custGeom>
            <a:avLst/>
            <a:gdLst/>
            <a:ahLst/>
            <a:cxnLst/>
            <a:rect l="l" t="t" r="r" b="b"/>
            <a:pathLst>
              <a:path w="12192000" h="1243965">
                <a:moveTo>
                  <a:pt x="0" y="1243584"/>
                </a:moveTo>
                <a:lnTo>
                  <a:pt x="12192000" y="1243584"/>
                </a:lnTo>
                <a:lnTo>
                  <a:pt x="12192000" y="0"/>
                </a:lnTo>
                <a:lnTo>
                  <a:pt x="0" y="0"/>
                </a:lnTo>
                <a:lnTo>
                  <a:pt x="0" y="1243584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2125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</a:t>
            </a:r>
            <a:r>
              <a:rPr spc="-40" dirty="0"/>
              <a:t> </a:t>
            </a:r>
            <a:r>
              <a:rPr dirty="0"/>
              <a:t>of the</a:t>
            </a:r>
            <a:r>
              <a:rPr spc="-2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83490"/>
            <a:ext cx="9686290" cy="3695700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95"/>
              </a:spcBef>
              <a:buAutoNum type="arabicPeriod"/>
              <a:tabLst>
                <a:tab pos="527685" algn="l"/>
              </a:tabLst>
            </a:pPr>
            <a:r>
              <a:rPr sz="2600" dirty="0">
                <a:latin typeface="Arial MT"/>
                <a:cs typeface="Arial MT"/>
              </a:rPr>
              <a:t>Primary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Requirements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–</a:t>
            </a:r>
            <a:endParaRPr sz="2600">
              <a:latin typeface="Arial MT"/>
              <a:cs typeface="Arial MT"/>
            </a:endParaRPr>
          </a:p>
          <a:p>
            <a:pPr marL="241300" marR="5080" lvl="1" indent="-228600">
              <a:lnSpc>
                <a:spcPts val="238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200" spc="-12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fully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playable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Pac-</a:t>
            </a:r>
            <a:r>
              <a:rPr sz="2200" dirty="0">
                <a:latin typeface="Arial MT"/>
                <a:cs typeface="Arial MT"/>
              </a:rPr>
              <a:t>Man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game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Java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closely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replicates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original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arcade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experience.</a:t>
            </a:r>
            <a:endParaRPr sz="2200">
              <a:latin typeface="Arial MT"/>
              <a:cs typeface="Arial MT"/>
            </a:endParaRPr>
          </a:p>
          <a:p>
            <a:pPr marL="365125" indent="-352425">
              <a:lnSpc>
                <a:spcPct val="100000"/>
              </a:lnSpc>
              <a:spcBef>
                <a:spcPts val="630"/>
              </a:spcBef>
              <a:buSzPct val="92307"/>
              <a:buAutoNum type="arabicPeriod" startAt="2"/>
              <a:tabLst>
                <a:tab pos="365125" algn="l"/>
              </a:tabLst>
            </a:pPr>
            <a:r>
              <a:rPr sz="2600" dirty="0">
                <a:latin typeface="Arial MT"/>
                <a:cs typeface="Arial MT"/>
              </a:rPr>
              <a:t>Functional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Requirements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–</a:t>
            </a:r>
            <a:endParaRPr sz="2600">
              <a:latin typeface="Arial MT"/>
              <a:cs typeface="Arial MT"/>
            </a:endParaRPr>
          </a:p>
          <a:p>
            <a:pPr marL="241300" marR="340995" lvl="1" indent="-228600">
              <a:lnSpc>
                <a:spcPts val="238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200" dirty="0">
                <a:latin typeface="Arial MT"/>
                <a:cs typeface="Arial MT"/>
              </a:rPr>
              <a:t>Implement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game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mechanics: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Pac-</a:t>
            </a:r>
            <a:r>
              <a:rPr sz="2200" dirty="0">
                <a:latin typeface="Arial MT"/>
                <a:cs typeface="Arial MT"/>
              </a:rPr>
              <a:t>Man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movement,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ghost</a:t>
            </a:r>
            <a:r>
              <a:rPr sz="2200" spc="-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AI,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collision </a:t>
            </a:r>
            <a:r>
              <a:rPr sz="2200" dirty="0">
                <a:latin typeface="Arial MT"/>
                <a:cs typeface="Arial MT"/>
              </a:rPr>
              <a:t>detection,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scoring,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level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design.</a:t>
            </a:r>
            <a:endParaRPr sz="220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spcBef>
                <a:spcPts val="645"/>
              </a:spcBef>
              <a:buSzPct val="92307"/>
              <a:buAutoNum type="arabicPeriod" startAt="3"/>
              <a:tabLst>
                <a:tab pos="350520" algn="l"/>
              </a:tabLst>
            </a:pPr>
            <a:r>
              <a:rPr sz="2600" spc="-30" dirty="0">
                <a:latin typeface="Arial MT"/>
                <a:cs typeface="Arial MT"/>
              </a:rPr>
              <a:t>Technical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Goals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-</a:t>
            </a:r>
            <a:endParaRPr sz="2600">
              <a:latin typeface="Arial MT"/>
              <a:cs typeface="Arial MT"/>
            </a:endParaRPr>
          </a:p>
          <a:p>
            <a:pPr marL="241300" marR="38100" lvl="1" indent="-228600">
              <a:lnSpc>
                <a:spcPts val="238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200" dirty="0">
                <a:latin typeface="Arial MT"/>
                <a:cs typeface="Arial MT"/>
              </a:rPr>
              <a:t>Utilize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object-</a:t>
            </a:r>
            <a:r>
              <a:rPr sz="2200" dirty="0">
                <a:latin typeface="Arial MT"/>
                <a:cs typeface="Arial MT"/>
              </a:rPr>
              <a:t>oriented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programming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principles,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modular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design,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efficient </a:t>
            </a:r>
            <a:r>
              <a:rPr sz="2200" dirty="0">
                <a:latin typeface="Arial MT"/>
                <a:cs typeface="Arial MT"/>
              </a:rPr>
              <a:t>algorithms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optimal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performance.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56030"/>
          </a:xfrm>
          <a:custGeom>
            <a:avLst/>
            <a:gdLst/>
            <a:ahLst/>
            <a:cxnLst/>
            <a:rect l="l" t="t" r="r" b="b"/>
            <a:pathLst>
              <a:path w="12192000" h="1256030">
                <a:moveTo>
                  <a:pt x="0" y="1255776"/>
                </a:moveTo>
                <a:lnTo>
                  <a:pt x="12192000" y="1255776"/>
                </a:lnTo>
                <a:lnTo>
                  <a:pt x="12192000" y="0"/>
                </a:lnTo>
                <a:lnTo>
                  <a:pt x="0" y="0"/>
                </a:lnTo>
                <a:lnTo>
                  <a:pt x="0" y="1255776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Technology</a:t>
            </a:r>
            <a:r>
              <a:rPr spc="-160" dirty="0"/>
              <a:t> </a:t>
            </a:r>
            <a:r>
              <a:rPr dirty="0"/>
              <a:t>(Hardware</a:t>
            </a:r>
            <a:r>
              <a:rPr spc="-160" dirty="0"/>
              <a:t> </a:t>
            </a:r>
            <a:r>
              <a:rPr spc="-10" dirty="0"/>
              <a:t>Requirements)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127249"/>
            <a:ext cx="5440680" cy="23056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0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standard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processor.</a:t>
            </a:r>
            <a:endParaRPr sz="24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 MT"/>
                <a:cs typeface="Arial MT"/>
              </a:rPr>
              <a:t>Sufficient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RAM.</a:t>
            </a:r>
            <a:endParaRPr sz="24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 MT"/>
                <a:cs typeface="Arial MT"/>
              </a:rPr>
              <a:t>Integrated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graphics.</a:t>
            </a:r>
            <a:endParaRPr sz="24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70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 MT"/>
                <a:cs typeface="Arial MT"/>
              </a:rPr>
              <a:t>Storage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required.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56030"/>
          </a:xfrm>
          <a:custGeom>
            <a:avLst/>
            <a:gdLst/>
            <a:ahLst/>
            <a:cxnLst/>
            <a:rect l="l" t="t" r="r" b="b"/>
            <a:pathLst>
              <a:path w="12192000" h="1256030">
                <a:moveTo>
                  <a:pt x="0" y="1255776"/>
                </a:moveTo>
                <a:lnTo>
                  <a:pt x="12192000" y="1255776"/>
                </a:lnTo>
                <a:lnTo>
                  <a:pt x="12192000" y="0"/>
                </a:lnTo>
                <a:lnTo>
                  <a:pt x="0" y="0"/>
                </a:lnTo>
                <a:lnTo>
                  <a:pt x="0" y="1255776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Technology</a:t>
            </a:r>
            <a:r>
              <a:rPr spc="-160" dirty="0"/>
              <a:t> </a:t>
            </a:r>
            <a:r>
              <a:rPr dirty="0"/>
              <a:t>(Software</a:t>
            </a:r>
            <a:r>
              <a:rPr spc="-160" dirty="0"/>
              <a:t> </a:t>
            </a:r>
            <a:r>
              <a:rPr spc="-10" dirty="0"/>
              <a:t>Requirements)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235467"/>
            <a:ext cx="6863715" cy="1394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0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utilizes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Java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Development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Kit.</a:t>
            </a:r>
            <a:endParaRPr sz="2400">
              <a:latin typeface="Arial MT"/>
              <a:cs typeface="Arial MT"/>
            </a:endParaRPr>
          </a:p>
          <a:p>
            <a:pPr marL="325120" indent="-312420">
              <a:lnSpc>
                <a:spcPct val="100000"/>
              </a:lnSpc>
              <a:spcBef>
                <a:spcPts val="710"/>
              </a:spcBef>
              <a:buChar char="•"/>
              <a:tabLst>
                <a:tab pos="325120" algn="l"/>
              </a:tabLst>
            </a:pPr>
            <a:r>
              <a:rPr sz="2400" spc="-20" dirty="0">
                <a:latin typeface="Arial MT"/>
                <a:cs typeface="Arial MT"/>
              </a:rPr>
              <a:t>IDE.</a:t>
            </a:r>
            <a:endParaRPr sz="24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 MT"/>
                <a:cs typeface="Arial MT"/>
              </a:rPr>
              <a:t>Libraries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like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Java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Sound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API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audio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playback.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31900"/>
          </a:xfrm>
          <a:custGeom>
            <a:avLst/>
            <a:gdLst/>
            <a:ahLst/>
            <a:cxnLst/>
            <a:rect l="l" t="t" r="r" b="b"/>
            <a:pathLst>
              <a:path w="12192000" h="1231900">
                <a:moveTo>
                  <a:pt x="0" y="1231391"/>
                </a:moveTo>
                <a:lnTo>
                  <a:pt x="12192000" y="1231392"/>
                </a:lnTo>
                <a:lnTo>
                  <a:pt x="12192000" y="0"/>
                </a:lnTo>
                <a:lnTo>
                  <a:pt x="0" y="0"/>
                </a:lnTo>
                <a:lnTo>
                  <a:pt x="0" y="1231391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2024" rIns="0" bIns="0" rtlCol="0">
            <a:spAutoFit/>
          </a:bodyPr>
          <a:lstStyle/>
          <a:p>
            <a:pPr marL="406400" indent="-3937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406400" algn="l"/>
              </a:tabLst>
            </a:pPr>
            <a:r>
              <a:rPr b="0" dirty="0">
                <a:latin typeface="Arial MT"/>
                <a:cs typeface="Arial MT"/>
              </a:rPr>
              <a:t>Game</a:t>
            </a:r>
            <a:r>
              <a:rPr b="0" spc="-7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Engine</a:t>
            </a:r>
          </a:p>
          <a:p>
            <a:pPr marL="240029" lvl="1" indent="-227329">
              <a:lnSpc>
                <a:spcPct val="100000"/>
              </a:lnSpc>
              <a:spcBef>
                <a:spcPts val="72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 MT"/>
                <a:cs typeface="Arial MT"/>
              </a:rPr>
              <a:t>Handles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loop,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rendering,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management,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overall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flow.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300" b="0" dirty="0">
                <a:latin typeface="Arial MT"/>
                <a:cs typeface="Arial MT"/>
              </a:rPr>
              <a:t>2.</a:t>
            </a:r>
            <a:r>
              <a:rPr sz="3300"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Level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Design</a:t>
            </a:r>
            <a:endParaRPr sz="3300">
              <a:latin typeface="Arial MT"/>
              <a:cs typeface="Arial MT"/>
            </a:endParaRPr>
          </a:p>
          <a:p>
            <a:pPr marL="240029" indent="-227329">
              <a:lnSpc>
                <a:spcPts val="2715"/>
              </a:lnSpc>
              <a:spcBef>
                <a:spcPts val="745"/>
              </a:spcBef>
              <a:buChar char="•"/>
              <a:tabLst>
                <a:tab pos="240029" algn="l"/>
              </a:tabLst>
            </a:pPr>
            <a:r>
              <a:rPr sz="2400" b="0" dirty="0">
                <a:latin typeface="Arial MT"/>
                <a:cs typeface="Arial MT"/>
              </a:rPr>
              <a:t>Loads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and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manages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game</a:t>
            </a:r>
            <a:r>
              <a:rPr sz="2400" b="0" spc="-9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levels,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including</a:t>
            </a:r>
            <a:r>
              <a:rPr sz="2400" b="0" spc="-4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layout,</a:t>
            </a:r>
            <a:r>
              <a:rPr sz="2400" b="0" spc="-8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maze</a:t>
            </a:r>
            <a:r>
              <a:rPr sz="2400" b="0" spc="-9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design,</a:t>
            </a:r>
            <a:r>
              <a:rPr sz="2400" b="0" spc="-70" dirty="0">
                <a:latin typeface="Arial MT"/>
                <a:cs typeface="Arial MT"/>
              </a:rPr>
              <a:t> </a:t>
            </a:r>
            <a:r>
              <a:rPr sz="2400" b="0" spc="-25" dirty="0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835"/>
              </a:lnSpc>
            </a:pPr>
            <a:r>
              <a:rPr sz="2400" b="0" dirty="0">
                <a:latin typeface="Arial MT"/>
                <a:cs typeface="Arial MT"/>
              </a:rPr>
              <a:t>object</a:t>
            </a:r>
            <a:r>
              <a:rPr sz="2400" b="0" spc="-60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placement.</a:t>
            </a:r>
            <a:r>
              <a:rPr sz="2500" b="0" spc="-10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b="0" dirty="0">
                <a:latin typeface="Arial MT"/>
                <a:cs typeface="Arial MT"/>
              </a:rPr>
              <a:t>3.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Pac-</a:t>
            </a:r>
            <a:r>
              <a:rPr b="0" spc="-25" dirty="0">
                <a:latin typeface="Arial MT"/>
                <a:cs typeface="Arial MT"/>
              </a:rPr>
              <a:t>Man</a:t>
            </a:r>
          </a:p>
          <a:p>
            <a:pPr marL="12700" marR="523875" indent="168910">
              <a:lnSpc>
                <a:spcPts val="2590"/>
              </a:lnSpc>
              <a:spcBef>
                <a:spcPts val="1055"/>
              </a:spcBef>
              <a:tabLst>
                <a:tab pos="1656714" algn="l"/>
              </a:tabLst>
            </a:pPr>
            <a:r>
              <a:rPr sz="2400" b="0" dirty="0">
                <a:latin typeface="Arial MT"/>
                <a:cs typeface="Arial MT"/>
              </a:rPr>
              <a:t>Implements</a:t>
            </a:r>
            <a:r>
              <a:rPr sz="2400" b="0" spc="-105" dirty="0">
                <a:latin typeface="Arial MT"/>
                <a:cs typeface="Arial MT"/>
              </a:rPr>
              <a:t> </a:t>
            </a:r>
            <a:r>
              <a:rPr sz="2400" b="0" spc="-20" dirty="0">
                <a:latin typeface="Arial MT"/>
                <a:cs typeface="Arial MT"/>
              </a:rPr>
              <a:t>Pac-</a:t>
            </a:r>
            <a:r>
              <a:rPr sz="2400" b="0" dirty="0">
                <a:latin typeface="Arial MT"/>
                <a:cs typeface="Arial MT"/>
              </a:rPr>
              <a:t>Man's</a:t>
            </a:r>
            <a:r>
              <a:rPr sz="2400" b="0" spc="-10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movement,</a:t>
            </a:r>
            <a:r>
              <a:rPr sz="2400" b="0" spc="-10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collision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detection,</a:t>
            </a:r>
            <a:r>
              <a:rPr sz="2400" b="0" spc="-10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interactions</a:t>
            </a:r>
            <a:r>
              <a:rPr sz="2400" b="0" spc="-100" dirty="0">
                <a:latin typeface="Arial MT"/>
                <a:cs typeface="Arial MT"/>
              </a:rPr>
              <a:t> </a:t>
            </a:r>
            <a:r>
              <a:rPr sz="2400" b="0" spc="-20" dirty="0">
                <a:latin typeface="Arial MT"/>
                <a:cs typeface="Arial MT"/>
              </a:rPr>
              <a:t>with </a:t>
            </a:r>
            <a:r>
              <a:rPr sz="2400" b="0" dirty="0">
                <a:latin typeface="Arial MT"/>
                <a:cs typeface="Arial MT"/>
              </a:rPr>
              <a:t>pellets</a:t>
            </a:r>
            <a:r>
              <a:rPr sz="2400" b="0" spc="-70" dirty="0">
                <a:latin typeface="Arial MT"/>
                <a:cs typeface="Arial MT"/>
              </a:rPr>
              <a:t> </a:t>
            </a:r>
            <a:r>
              <a:rPr sz="2400" b="0" spc="-25" dirty="0">
                <a:latin typeface="Arial MT"/>
                <a:cs typeface="Arial MT"/>
              </a:rPr>
              <a:t>and</a:t>
            </a:r>
            <a:r>
              <a:rPr sz="2400" b="0" dirty="0">
                <a:latin typeface="Arial MT"/>
                <a:cs typeface="Arial MT"/>
              </a:rPr>
              <a:t>	ghosts</a:t>
            </a:r>
            <a:r>
              <a:rPr sz="2400" b="0" spc="-3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and</a:t>
            </a:r>
            <a:r>
              <a:rPr sz="2400" b="0" spc="-30" dirty="0">
                <a:latin typeface="Arial MT"/>
                <a:cs typeface="Arial MT"/>
              </a:rPr>
              <a:t> </a:t>
            </a:r>
            <a:r>
              <a:rPr sz="2400" b="0" spc="-20" dirty="0">
                <a:latin typeface="Arial MT"/>
                <a:cs typeface="Arial MT"/>
              </a:rPr>
              <a:t>power-</a:t>
            </a:r>
            <a:r>
              <a:rPr sz="2400" b="0" dirty="0">
                <a:latin typeface="Arial MT"/>
                <a:cs typeface="Arial MT"/>
              </a:rPr>
              <a:t>up</a:t>
            </a:r>
            <a:r>
              <a:rPr sz="2400" b="0" spc="-35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mechanics.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31900"/>
          </a:xfrm>
          <a:custGeom>
            <a:avLst/>
            <a:gdLst/>
            <a:ahLst/>
            <a:cxnLst/>
            <a:rect l="l" t="t" r="r" b="b"/>
            <a:pathLst>
              <a:path w="12192000" h="1231900">
                <a:moveTo>
                  <a:pt x="0" y="1231391"/>
                </a:moveTo>
                <a:lnTo>
                  <a:pt x="12192000" y="1231392"/>
                </a:lnTo>
                <a:lnTo>
                  <a:pt x="12192000" y="0"/>
                </a:lnTo>
                <a:lnTo>
                  <a:pt x="0" y="0"/>
                </a:lnTo>
                <a:lnTo>
                  <a:pt x="0" y="1231391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24913"/>
            <a:ext cx="9550400" cy="37496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805"/>
              </a:spcBef>
              <a:buAutoNum type="arabicPeriod" startAt="4"/>
              <a:tabLst>
                <a:tab pos="350520" algn="l"/>
              </a:tabLst>
            </a:pPr>
            <a:r>
              <a:rPr sz="2400" spc="-10" dirty="0">
                <a:latin typeface="Arial MT"/>
                <a:cs typeface="Arial MT"/>
              </a:rPr>
              <a:t>Ghosts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2590"/>
              </a:lnSpc>
              <a:spcBef>
                <a:spcPts val="1040"/>
              </a:spcBef>
            </a:pPr>
            <a:r>
              <a:rPr sz="2400" dirty="0">
                <a:latin typeface="Arial MT"/>
                <a:cs typeface="Arial MT"/>
              </a:rPr>
              <a:t>Implements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ghost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AI,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pathfinding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algorithms,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behavior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patterns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(chase, </a:t>
            </a:r>
            <a:r>
              <a:rPr sz="2400" dirty="0">
                <a:latin typeface="Arial MT"/>
                <a:cs typeface="Arial MT"/>
              </a:rPr>
              <a:t>scatter,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frightened),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interactions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Pac-</a:t>
            </a:r>
            <a:r>
              <a:rPr sz="2400" spc="-20" dirty="0">
                <a:latin typeface="Arial MT"/>
                <a:cs typeface="Arial MT"/>
              </a:rPr>
              <a:t>Man.</a:t>
            </a:r>
            <a:endParaRPr sz="240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spcBef>
                <a:spcPts val="670"/>
              </a:spcBef>
              <a:buAutoNum type="arabicPeriod" startAt="5"/>
              <a:tabLst>
                <a:tab pos="350520" algn="l"/>
              </a:tabLst>
            </a:pPr>
            <a:r>
              <a:rPr sz="2400" spc="-10" dirty="0">
                <a:latin typeface="Arial MT"/>
                <a:cs typeface="Arial MT"/>
              </a:rPr>
              <a:t>Scoring</a:t>
            </a:r>
            <a:endParaRPr sz="2400">
              <a:latin typeface="Arial MT"/>
              <a:cs typeface="Arial MT"/>
            </a:endParaRPr>
          </a:p>
          <a:p>
            <a:pPr marL="240029" marR="382270" lvl="1" indent="-227329">
              <a:lnSpc>
                <a:spcPts val="2590"/>
              </a:lnSpc>
              <a:spcBef>
                <a:spcPts val="105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Tracks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score,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player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lives,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awards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bonus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points,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	</a:t>
            </a:r>
            <a:r>
              <a:rPr sz="2400" dirty="0">
                <a:latin typeface="Arial MT"/>
                <a:cs typeface="Arial MT"/>
              </a:rPr>
              <a:t>displays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statistics.</a:t>
            </a:r>
            <a:endParaRPr sz="2400">
              <a:latin typeface="Arial MT"/>
              <a:cs typeface="Arial MT"/>
            </a:endParaRPr>
          </a:p>
          <a:p>
            <a:pPr marL="333375" indent="-320675">
              <a:lnSpc>
                <a:spcPct val="100000"/>
              </a:lnSpc>
              <a:spcBef>
                <a:spcPts val="675"/>
              </a:spcBef>
              <a:buAutoNum type="arabicPeriod" startAt="6"/>
              <a:tabLst>
                <a:tab pos="333375" algn="l"/>
              </a:tabLst>
            </a:pPr>
            <a:r>
              <a:rPr sz="2400" spc="-10" dirty="0">
                <a:latin typeface="Arial MT"/>
                <a:cs typeface="Arial MT"/>
              </a:rPr>
              <a:t>Audio</a:t>
            </a:r>
            <a:endParaRPr sz="2400">
              <a:latin typeface="Arial MT"/>
              <a:cs typeface="Arial MT"/>
            </a:endParaRPr>
          </a:p>
          <a:p>
            <a:pPr marL="240029" marR="358140" lvl="1" indent="-227329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Plays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sound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effects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background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music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Java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Sound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API, 	</a:t>
            </a:r>
            <a:r>
              <a:rPr sz="2400" dirty="0">
                <a:latin typeface="Arial MT"/>
                <a:cs typeface="Arial MT"/>
              </a:rPr>
              <a:t>enhancing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player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experience.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628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Symbol</vt:lpstr>
      <vt:lpstr>Times New Roman</vt:lpstr>
      <vt:lpstr>Wingdings</vt:lpstr>
      <vt:lpstr>Office Theme</vt:lpstr>
      <vt:lpstr>Mini Project2 – ID201B  </vt:lpstr>
      <vt:lpstr>Content</vt:lpstr>
      <vt:lpstr>Introduction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Modules</vt:lpstr>
      <vt:lpstr>Workflow/Gantt Chart</vt:lpstr>
      <vt:lpstr>4. Level Design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shiva tyagi</cp:lastModifiedBy>
  <cp:revision>2</cp:revision>
  <dcterms:created xsi:type="dcterms:W3CDTF">2025-05-28T04:22:18Z</dcterms:created>
  <dcterms:modified xsi:type="dcterms:W3CDTF">2025-05-28T04:26:15Z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2025-05-28T00:00:00Z</vt:filetime>
  </property>
  <property fmtid="{D5CDD505-2E9C-101B-9397-08002B2CF9AE}" pid="5" name="Producer">
    <vt:lpwstr>Microsoft® PowerPoint® 2010</vt:lpwstr>
  </property>
</Properties>
</file>