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70"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B43407-75F2-A420-BDC4-F4FC75C8D023}" v="227" dt="2025-03-08T15:46:27.956"/>
    <p1510:client id="{D4E479DC-1B08-AC01-9DD2-BDC0FE772DDE}" v="176" dt="2025-03-08T15:19:43.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ESHAN MALIK" userId="S::zeeshan.2426mca846@kiet.edu::e76d161c-8a15-429f-ace9-a7ce67f43c54" providerId="AD" clId="Web-{8DB43407-75F2-A420-BDC4-F4FC75C8D023}"/>
    <pc:docChg chg="modSld">
      <pc:chgData name="ZEESHAN MALIK" userId="S::zeeshan.2426mca846@kiet.edu::e76d161c-8a15-429f-ace9-a7ce67f43c54" providerId="AD" clId="Web-{8DB43407-75F2-A420-BDC4-F4FC75C8D023}" dt="2025-03-08T15:46:27.956" v="228" actId="20577"/>
      <pc:docMkLst>
        <pc:docMk/>
      </pc:docMkLst>
      <pc:sldChg chg="modSp">
        <pc:chgData name="ZEESHAN MALIK" userId="S::zeeshan.2426mca846@kiet.edu::e76d161c-8a15-429f-ace9-a7ce67f43c54" providerId="AD" clId="Web-{8DB43407-75F2-A420-BDC4-F4FC75C8D023}" dt="2025-03-08T15:46:27.956" v="228" actId="20577"/>
        <pc:sldMkLst>
          <pc:docMk/>
          <pc:sldMk cId="4117151486" sldId="258"/>
        </pc:sldMkLst>
        <pc:spChg chg="mod">
          <ac:chgData name="ZEESHAN MALIK" userId="S::zeeshan.2426mca846@kiet.edu::e76d161c-8a15-429f-ace9-a7ce67f43c54" providerId="AD" clId="Web-{8DB43407-75F2-A420-BDC4-F4FC75C8D023}" dt="2025-03-08T15:46:27.956" v="228" actId="20577"/>
          <ac:spMkLst>
            <pc:docMk/>
            <pc:sldMk cId="4117151486" sldId="258"/>
            <ac:spMk id="5" creationId="{4AD30AE4-1C9D-4F26-8884-C30D15E187A7}"/>
          </ac:spMkLst>
        </pc:spChg>
      </pc:sldChg>
      <pc:sldChg chg="modSp">
        <pc:chgData name="ZEESHAN MALIK" userId="S::zeeshan.2426mca846@kiet.edu::e76d161c-8a15-429f-ace9-a7ce67f43c54" providerId="AD" clId="Web-{8DB43407-75F2-A420-BDC4-F4FC75C8D023}" dt="2025-03-08T15:31:42.173" v="47" actId="20577"/>
        <pc:sldMkLst>
          <pc:docMk/>
          <pc:sldMk cId="1514727842" sldId="264"/>
        </pc:sldMkLst>
        <pc:spChg chg="mod">
          <ac:chgData name="ZEESHAN MALIK" userId="S::zeeshan.2426mca846@kiet.edu::e76d161c-8a15-429f-ace9-a7ce67f43c54" providerId="AD" clId="Web-{8DB43407-75F2-A420-BDC4-F4FC75C8D023}" dt="2025-03-08T15:31:42.173" v="47" actId="20577"/>
          <ac:spMkLst>
            <pc:docMk/>
            <pc:sldMk cId="1514727842" sldId="264"/>
            <ac:spMk id="9" creationId="{8EADA57D-C535-B707-E214-653630E43978}"/>
          </ac:spMkLst>
        </pc:spChg>
      </pc:sldChg>
      <pc:sldChg chg="modSp">
        <pc:chgData name="ZEESHAN MALIK" userId="S::zeeshan.2426mca846@kiet.edu::e76d161c-8a15-429f-ace9-a7ce67f43c54" providerId="AD" clId="Web-{8DB43407-75F2-A420-BDC4-F4FC75C8D023}" dt="2025-03-08T15:40:28.443" v="163" actId="20577"/>
        <pc:sldMkLst>
          <pc:docMk/>
          <pc:sldMk cId="3998786505" sldId="266"/>
        </pc:sldMkLst>
        <pc:spChg chg="mod">
          <ac:chgData name="ZEESHAN MALIK" userId="S::zeeshan.2426mca846@kiet.edu::e76d161c-8a15-429f-ace9-a7ce67f43c54" providerId="AD" clId="Web-{8DB43407-75F2-A420-BDC4-F4FC75C8D023}" dt="2025-03-08T15:40:28.443" v="163" actId="20577"/>
          <ac:spMkLst>
            <pc:docMk/>
            <pc:sldMk cId="3998786505" sldId="266"/>
            <ac:spMk id="5" creationId="{D632FF72-3A95-498C-753E-27CA2AED6BE5}"/>
          </ac:spMkLst>
        </pc:spChg>
      </pc:sldChg>
      <pc:sldChg chg="modSp">
        <pc:chgData name="ZEESHAN MALIK" userId="S::zeeshan.2426mca846@kiet.edu::e76d161c-8a15-429f-ace9-a7ce67f43c54" providerId="AD" clId="Web-{8DB43407-75F2-A420-BDC4-F4FC75C8D023}" dt="2025-03-08T15:44:19.201" v="223" actId="20577"/>
        <pc:sldMkLst>
          <pc:docMk/>
          <pc:sldMk cId="3709787471" sldId="268"/>
        </pc:sldMkLst>
        <pc:spChg chg="mod">
          <ac:chgData name="ZEESHAN MALIK" userId="S::zeeshan.2426mca846@kiet.edu::e76d161c-8a15-429f-ace9-a7ce67f43c54" providerId="AD" clId="Web-{8DB43407-75F2-A420-BDC4-F4FC75C8D023}" dt="2025-03-08T15:44:19.201" v="223" actId="20577"/>
          <ac:spMkLst>
            <pc:docMk/>
            <pc:sldMk cId="3709787471" sldId="268"/>
            <ac:spMk id="5" creationId="{704266AB-4FDC-DC5D-1539-EDBFF62C9C14}"/>
          </ac:spMkLst>
        </pc:spChg>
      </pc:sldChg>
      <pc:sldChg chg="modSp">
        <pc:chgData name="ZEESHAN MALIK" userId="S::zeeshan.2426mca846@kiet.edu::e76d161c-8a15-429f-ace9-a7ce67f43c54" providerId="AD" clId="Web-{8DB43407-75F2-A420-BDC4-F4FC75C8D023}" dt="2025-03-08T15:39:48.394" v="157" actId="20577"/>
        <pc:sldMkLst>
          <pc:docMk/>
          <pc:sldMk cId="1329742295" sldId="269"/>
        </pc:sldMkLst>
        <pc:spChg chg="mod">
          <ac:chgData name="ZEESHAN MALIK" userId="S::zeeshan.2426mca846@kiet.edu::e76d161c-8a15-429f-ace9-a7ce67f43c54" providerId="AD" clId="Web-{8DB43407-75F2-A420-BDC4-F4FC75C8D023}" dt="2025-03-08T15:39:48.394" v="157" actId="20577"/>
          <ac:spMkLst>
            <pc:docMk/>
            <pc:sldMk cId="1329742295" sldId="269"/>
            <ac:spMk id="5" creationId="{B8FC024B-EB8F-6A04-091E-94AAF1313BBC}"/>
          </ac:spMkLst>
        </pc:spChg>
      </pc:sldChg>
      <pc:sldChg chg="modSp">
        <pc:chgData name="ZEESHAN MALIK" userId="S::zeeshan.2426mca846@kiet.edu::e76d161c-8a15-429f-ace9-a7ce67f43c54" providerId="AD" clId="Web-{8DB43407-75F2-A420-BDC4-F4FC75C8D023}" dt="2025-03-08T15:40:47.693" v="168" actId="20577"/>
        <pc:sldMkLst>
          <pc:docMk/>
          <pc:sldMk cId="3091055730" sldId="270"/>
        </pc:sldMkLst>
        <pc:spChg chg="mod">
          <ac:chgData name="ZEESHAN MALIK" userId="S::zeeshan.2426mca846@kiet.edu::e76d161c-8a15-429f-ace9-a7ce67f43c54" providerId="AD" clId="Web-{8DB43407-75F2-A420-BDC4-F4FC75C8D023}" dt="2025-03-08T15:40:47.693" v="168" actId="20577"/>
          <ac:spMkLst>
            <pc:docMk/>
            <pc:sldMk cId="3091055730" sldId="270"/>
            <ac:spMk id="5" creationId="{D67FCA45-76F6-3676-3AF5-AA9B6C38E6CE}"/>
          </ac:spMkLst>
        </pc:spChg>
      </pc:sldChg>
    </pc:docChg>
  </pc:docChgLst>
  <pc:docChgLst>
    <pc:chgData name="ZEESHAN MALIK" userId="S::zeeshan.2426mca846@kiet.edu::e76d161c-8a15-429f-ace9-a7ce67f43c54" providerId="AD" clId="Web-{D4E479DC-1B08-AC01-9DD2-BDC0FE772DDE}"/>
    <pc:docChg chg="modSld">
      <pc:chgData name="ZEESHAN MALIK" userId="S::zeeshan.2426mca846@kiet.edu::e76d161c-8a15-429f-ace9-a7ce67f43c54" providerId="AD" clId="Web-{D4E479DC-1B08-AC01-9DD2-BDC0FE772DDE}" dt="2025-03-08T15:19:43.830" v="185" actId="20577"/>
      <pc:docMkLst>
        <pc:docMk/>
      </pc:docMkLst>
      <pc:sldChg chg="delSp modSp">
        <pc:chgData name="ZEESHAN MALIK" userId="S::zeeshan.2426mca846@kiet.edu::e76d161c-8a15-429f-ace9-a7ce67f43c54" providerId="AD" clId="Web-{D4E479DC-1B08-AC01-9DD2-BDC0FE772DDE}" dt="2025-03-08T14:51:41.174" v="51" actId="20577"/>
        <pc:sldMkLst>
          <pc:docMk/>
          <pc:sldMk cId="1493161671" sldId="256"/>
        </pc:sldMkLst>
        <pc:spChg chg="mod">
          <ac:chgData name="ZEESHAN MALIK" userId="S::zeeshan.2426mca846@kiet.edu::e76d161c-8a15-429f-ace9-a7ce67f43c54" providerId="AD" clId="Web-{D4E479DC-1B08-AC01-9DD2-BDC0FE772DDE}" dt="2025-03-08T14:50:13.781" v="9" actId="20577"/>
          <ac:spMkLst>
            <pc:docMk/>
            <pc:sldMk cId="1493161671" sldId="256"/>
            <ac:spMk id="2" creationId="{82B5C05F-6C10-AAB8-B9A1-704086EB8325}"/>
          </ac:spMkLst>
        </pc:spChg>
        <pc:spChg chg="mod">
          <ac:chgData name="ZEESHAN MALIK" userId="S::zeeshan.2426mca846@kiet.edu::e76d161c-8a15-429f-ace9-a7ce67f43c54" providerId="AD" clId="Web-{D4E479DC-1B08-AC01-9DD2-BDC0FE772DDE}" dt="2025-03-08T14:51:41.174" v="51" actId="20577"/>
          <ac:spMkLst>
            <pc:docMk/>
            <pc:sldMk cId="1493161671" sldId="256"/>
            <ac:spMk id="3" creationId="{F2C24FBC-2E61-AD49-3BD0-DA7AA89F9A81}"/>
          </ac:spMkLst>
        </pc:spChg>
        <pc:spChg chg="del">
          <ac:chgData name="ZEESHAN MALIK" userId="S::zeeshan.2426mca846@kiet.edu::e76d161c-8a15-429f-ace9-a7ce67f43c54" providerId="AD" clId="Web-{D4E479DC-1B08-AC01-9DD2-BDC0FE772DDE}" dt="2025-03-08T14:51:14.017" v="40"/>
          <ac:spMkLst>
            <pc:docMk/>
            <pc:sldMk cId="1493161671" sldId="256"/>
            <ac:spMk id="4" creationId="{C7EFE38A-2987-AEC9-33EC-1BC6CB5C10DA}"/>
          </ac:spMkLst>
        </pc:spChg>
      </pc:sldChg>
      <pc:sldChg chg="modSp">
        <pc:chgData name="ZEESHAN MALIK" userId="S::zeeshan.2426mca846@kiet.edu::e76d161c-8a15-429f-ace9-a7ce67f43c54" providerId="AD" clId="Web-{D4E479DC-1B08-AC01-9DD2-BDC0FE772DDE}" dt="2025-03-08T15:12:02.280" v="104"/>
        <pc:sldMkLst>
          <pc:docMk/>
          <pc:sldMk cId="2115622822" sldId="259"/>
        </pc:sldMkLst>
        <pc:spChg chg="mod">
          <ac:chgData name="ZEESHAN MALIK" userId="S::zeeshan.2426mca846@kiet.edu::e76d161c-8a15-429f-ace9-a7ce67f43c54" providerId="AD" clId="Web-{D4E479DC-1B08-AC01-9DD2-BDC0FE772DDE}" dt="2025-03-08T15:09:58.495" v="100" actId="20577"/>
          <ac:spMkLst>
            <pc:docMk/>
            <pc:sldMk cId="2115622822" sldId="259"/>
            <ac:spMk id="5" creationId="{5417BD6D-03AD-639D-0D53-24A0683B6D63}"/>
          </ac:spMkLst>
        </pc:spChg>
        <pc:picChg chg="mod modCrop">
          <ac:chgData name="ZEESHAN MALIK" userId="S::zeeshan.2426mca846@kiet.edu::e76d161c-8a15-429f-ace9-a7ce67f43c54" providerId="AD" clId="Web-{D4E479DC-1B08-AC01-9DD2-BDC0FE772DDE}" dt="2025-03-08T15:12:02.280" v="104"/>
          <ac:picMkLst>
            <pc:docMk/>
            <pc:sldMk cId="2115622822" sldId="259"/>
            <ac:picMk id="3" creationId="{7E5B7FE2-B22F-3BF4-57EB-13A6EA58684F}"/>
          </ac:picMkLst>
        </pc:picChg>
      </pc:sldChg>
      <pc:sldChg chg="modSp">
        <pc:chgData name="ZEESHAN MALIK" userId="S::zeeshan.2426mca846@kiet.edu::e76d161c-8a15-429f-ace9-a7ce67f43c54" providerId="AD" clId="Web-{D4E479DC-1B08-AC01-9DD2-BDC0FE772DDE}" dt="2025-03-08T15:15:49.150" v="138" actId="20577"/>
        <pc:sldMkLst>
          <pc:docMk/>
          <pc:sldMk cId="807820237" sldId="260"/>
        </pc:sldMkLst>
        <pc:spChg chg="mod">
          <ac:chgData name="ZEESHAN MALIK" userId="S::zeeshan.2426mca846@kiet.edu::e76d161c-8a15-429f-ace9-a7ce67f43c54" providerId="AD" clId="Web-{D4E479DC-1B08-AC01-9DD2-BDC0FE772DDE}" dt="2025-03-08T15:15:49.150" v="138" actId="20577"/>
          <ac:spMkLst>
            <pc:docMk/>
            <pc:sldMk cId="807820237" sldId="260"/>
            <ac:spMk id="5" creationId="{69F06B79-DAB3-64B1-9AA4-939F96A54F1E}"/>
          </ac:spMkLst>
        </pc:spChg>
        <pc:picChg chg="mod">
          <ac:chgData name="ZEESHAN MALIK" userId="S::zeeshan.2426mca846@kiet.edu::e76d161c-8a15-429f-ace9-a7ce67f43c54" providerId="AD" clId="Web-{D4E479DC-1B08-AC01-9DD2-BDC0FE772DDE}" dt="2025-03-08T15:00:45.006" v="63"/>
          <ac:picMkLst>
            <pc:docMk/>
            <pc:sldMk cId="807820237" sldId="260"/>
            <ac:picMk id="6" creationId="{F056BCD1-30CC-8871-B5D2-B9F61E2C0C9C}"/>
          </ac:picMkLst>
        </pc:picChg>
      </pc:sldChg>
      <pc:sldChg chg="modSp">
        <pc:chgData name="ZEESHAN MALIK" userId="S::zeeshan.2426mca846@kiet.edu::e76d161c-8a15-429f-ace9-a7ce67f43c54" providerId="AD" clId="Web-{D4E479DC-1B08-AC01-9DD2-BDC0FE772DDE}" dt="2025-03-08T15:19:43.830" v="185" actId="20577"/>
        <pc:sldMkLst>
          <pc:docMk/>
          <pc:sldMk cId="144246171" sldId="261"/>
        </pc:sldMkLst>
        <pc:spChg chg="mod">
          <ac:chgData name="ZEESHAN MALIK" userId="S::zeeshan.2426mca846@kiet.edu::e76d161c-8a15-429f-ace9-a7ce67f43c54" providerId="AD" clId="Web-{D4E479DC-1B08-AC01-9DD2-BDC0FE772DDE}" dt="2025-03-08T15:19:43.830" v="185" actId="20577"/>
          <ac:spMkLst>
            <pc:docMk/>
            <pc:sldMk cId="144246171" sldId="261"/>
            <ac:spMk id="5" creationId="{971D3FF4-855C-A317-936E-1CA113829547}"/>
          </ac:spMkLst>
        </pc:spChg>
      </pc:sldChg>
      <pc:sldChg chg="modSp">
        <pc:chgData name="ZEESHAN MALIK" userId="S::zeeshan.2426mca846@kiet.edu::e76d161c-8a15-429f-ace9-a7ce67f43c54" providerId="AD" clId="Web-{D4E479DC-1B08-AC01-9DD2-BDC0FE772DDE}" dt="2025-03-08T15:16:59.449" v="154" actId="20577"/>
        <pc:sldMkLst>
          <pc:docMk/>
          <pc:sldMk cId="3642173662" sldId="263"/>
        </pc:sldMkLst>
        <pc:spChg chg="mod">
          <ac:chgData name="ZEESHAN MALIK" userId="S::zeeshan.2426mca846@kiet.edu::e76d161c-8a15-429f-ace9-a7ce67f43c54" providerId="AD" clId="Web-{D4E479DC-1B08-AC01-9DD2-BDC0FE772DDE}" dt="2025-03-08T15:16:59.449" v="154" actId="20577"/>
          <ac:spMkLst>
            <pc:docMk/>
            <pc:sldMk cId="3642173662" sldId="263"/>
            <ac:spMk id="5" creationId="{E6A676C2-8498-1A7F-0D2D-8EF4ED2CB3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3/8/2025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dev/" TargetMode="External"/><Relationship Id="rId7" Type="http://schemas.openxmlformats.org/officeDocument/2006/relationships/hyperlink" Target="https://about.coursera.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bout.udemy.com/" TargetMode="External"/><Relationship Id="rId5" Type="http://schemas.openxmlformats.org/officeDocument/2006/relationships/hyperlink" Target="https://www.mongodb.com/atlas" TargetMode="External"/><Relationship Id="rId4" Type="http://schemas.openxmlformats.org/officeDocument/2006/relationships/hyperlink" Target="https://nodejs.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a:latin typeface="Times New Roman"/>
                <a:cs typeface="Times New Roman"/>
              </a:rPr>
              <a:t>Mini Project-II (ID201B)</a:t>
            </a:r>
            <a:br>
              <a:rPr lang="en-IN" sz="2400" b="1">
                <a:latin typeface="Times New Roman" panose="02020603050405020304" pitchFamily="18" charset="0"/>
                <a:cs typeface="Times New Roman" panose="02020603050405020304" pitchFamily="18" charset="0"/>
              </a:rPr>
            </a:br>
            <a:r>
              <a:rPr lang="en-IN" sz="3500" b="1">
                <a:latin typeface="Times New Roman"/>
                <a:cs typeface="Times New Roman"/>
              </a:rPr>
              <a:t>Even Semester</a:t>
            </a:r>
            <a:br>
              <a:rPr lang="en-IN" sz="3500" b="1">
                <a:latin typeface="Times New Roman" panose="02020603050405020304" pitchFamily="18" charset="0"/>
                <a:cs typeface="Times New Roman" panose="02020603050405020304" pitchFamily="18" charset="0"/>
              </a:rPr>
            </a:br>
            <a:r>
              <a:rPr lang="en-IN" sz="3500" b="1">
                <a:latin typeface="Times New Roman"/>
                <a:cs typeface="Times New Roman"/>
              </a:rPr>
              <a:t>Session 2024-25</a:t>
            </a:r>
            <a:endParaRPr lang="en-US" sz="3500" b="1">
              <a:latin typeface="Times New Roman"/>
              <a:cs typeface="Times New Roman"/>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55043" cy="2157533"/>
          </a:xfrm>
        </p:spPr>
        <p:txBody>
          <a:bodyPr vert="horz" lIns="91440" tIns="45720" rIns="91440" bIns="45720" rtlCol="0" anchor="t">
            <a:normAutofit lnSpcReduction="10000"/>
          </a:bodyPr>
          <a:lstStyle/>
          <a:p>
            <a:r>
              <a:rPr lang="en-US" b="1">
                <a:latin typeface="Times New Roman"/>
                <a:cs typeface="Times New Roman"/>
              </a:rPr>
              <a:t>Study Notion</a:t>
            </a:r>
            <a:endParaRPr lang="en-US" b="1">
              <a:latin typeface="Times New Roman" panose="02020603050405020304" pitchFamily="18" charset="0"/>
              <a:cs typeface="Times New Roman" panose="02020603050405020304" pitchFamily="18" charset="0"/>
            </a:endParaRPr>
          </a:p>
          <a:p>
            <a:r>
              <a:rPr lang="en-US" b="1">
                <a:latin typeface="Times New Roman"/>
                <a:cs typeface="Times New Roman"/>
              </a:rPr>
              <a:t>Zeeshan Malik - 202410116100255</a:t>
            </a:r>
            <a:endParaRPr lang="en-US" b="1">
              <a:latin typeface="Times New Roman" panose="02020603050405020304" pitchFamily="18" charset="0"/>
              <a:cs typeface="Times New Roman" panose="02020603050405020304" pitchFamily="18" charset="0"/>
            </a:endParaRPr>
          </a:p>
          <a:p>
            <a:r>
              <a:rPr lang="en-US" b="1">
                <a:latin typeface="Times New Roman"/>
                <a:cs typeface="Times New Roman"/>
              </a:rPr>
              <a:t>Syed Zaid Ashraf - 202410116100215</a:t>
            </a:r>
            <a:endParaRPr lang="en-US"/>
          </a:p>
          <a:p>
            <a:r>
              <a:rPr lang="en-US" b="1">
                <a:latin typeface="Times New Roman"/>
                <a:cs typeface="Times New Roman"/>
              </a:rPr>
              <a:t>Suhel Saifi – 202410116100213</a:t>
            </a:r>
            <a:endParaRPr lang="en-US"/>
          </a:p>
          <a:p>
            <a:r>
              <a:rPr lang="en-US" b="1">
                <a:latin typeface="Times New Roman"/>
                <a:cs typeface="Times New Roman"/>
              </a:rPr>
              <a:t>Vishal Shakya - 202410116100250</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a:latin typeface="Times New Roman" panose="02020603050405020304" pitchFamily="18" charset="0"/>
                <a:cs typeface="Times New Roman" panose="02020603050405020304" pitchFamily="18" charset="0"/>
              </a:rPr>
              <a:t>Project Supervisor:</a:t>
            </a:r>
          </a:p>
          <a:p>
            <a:pPr algn="just"/>
            <a:r>
              <a:rPr lang="en-IN">
                <a:solidFill>
                  <a:srgbClr val="FF0000"/>
                </a:solidFill>
                <a:latin typeface="Times New Roman"/>
                <a:cs typeface="Times New Roman"/>
              </a:rPr>
              <a:t>Divya Singhal</a:t>
            </a:r>
          </a:p>
          <a:p>
            <a:pPr algn="just"/>
            <a:r>
              <a:rPr lang="en-IN">
                <a:solidFill>
                  <a:srgbClr val="FF0000"/>
                </a:solidFill>
                <a:latin typeface="Times New Roman" panose="02020603050405020304" pitchFamily="18" charset="0"/>
                <a:cs typeface="Times New Roman" panose="02020603050405020304" pitchFamily="18" charset="0"/>
              </a:rPr>
              <a:t>Asst. Professor</a:t>
            </a:r>
          </a:p>
          <a:p>
            <a:pPr algn="just"/>
            <a:endParaRPr lang="en-IN" b="1" u="sng">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vert="horz" lIns="91440" tIns="45720" rIns="91440" bIns="45720" rtlCol="0" anchor="t">
            <a:normAutofit/>
          </a:bodyPr>
          <a:lstStyle/>
          <a:p>
            <a:pPr>
              <a:lnSpc>
                <a:spcPct val="100000"/>
              </a:lnSpc>
              <a:spcBef>
                <a:spcPct val="20000"/>
              </a:spcBef>
              <a:buFont typeface="Wingdings" pitchFamily="2" charset="2"/>
              <a:buChar char="Ø"/>
              <a:tabLst>
                <a:tab pos="457200" algn="l"/>
              </a:tabLst>
            </a:pPr>
            <a:endParaRPr lang="en-US" sz="2000" kern="100">
              <a:latin typeface="Aptos"/>
              <a:ea typeface="Calibri"/>
              <a:cs typeface="Calibri"/>
            </a:endParaRPr>
          </a:p>
          <a:p>
            <a:pPr>
              <a:lnSpc>
                <a:spcPct val="100000"/>
              </a:lnSpc>
              <a:spcBef>
                <a:spcPct val="20000"/>
              </a:spcBef>
              <a:buFont typeface="Wingdings" pitchFamily="2" charset="2"/>
              <a:buChar char="Ø"/>
              <a:tabLst>
                <a:tab pos="457200" algn="l"/>
              </a:tabLst>
            </a:pPr>
            <a:endParaRPr lang="en-US" sz="2000" kern="100">
              <a:latin typeface="Aptos"/>
              <a:ea typeface="Calibri"/>
              <a:cs typeface="Calibri"/>
            </a:endParaRPr>
          </a:p>
          <a:p>
            <a:pPr marL="457200" lvl="1" indent="0">
              <a:lnSpc>
                <a:spcPct val="100000"/>
              </a:lnSpc>
              <a:spcBef>
                <a:spcPct val="20000"/>
              </a:spcBef>
              <a:buNone/>
              <a:tabLst>
                <a:tab pos="457200" algn="l"/>
              </a:tabLst>
            </a:pPr>
            <a:r>
              <a:rPr lang="en-US" sz="1600" kern="100">
                <a:latin typeface="Aptos"/>
                <a:ea typeface="Calibri"/>
                <a:cs typeface="Calibri"/>
              </a:rPr>
              <a:t>5. </a:t>
            </a:r>
            <a:r>
              <a:rPr lang="en-US" sz="1600" b="1" kern="100">
                <a:latin typeface="Aptos"/>
                <a:ea typeface="Calibri"/>
                <a:cs typeface="Calibri"/>
              </a:rPr>
              <a:t>Admin Panel Module: </a:t>
            </a:r>
            <a:r>
              <a:rPr lang="en-US" sz="1600" kern="100">
                <a:latin typeface="Aptos"/>
                <a:ea typeface="Calibri"/>
                <a:cs typeface="Calibri"/>
              </a:rPr>
              <a:t>Provides administrators with tools to manage users, monitor platform analytics, and oversee course performance.</a:t>
            </a:r>
            <a:endParaRPr lang="en-US"/>
          </a:p>
          <a:p>
            <a:pPr marL="457200" lvl="1" indent="0">
              <a:lnSpc>
                <a:spcPct val="100000"/>
              </a:lnSpc>
              <a:spcBef>
                <a:spcPct val="20000"/>
              </a:spcBef>
              <a:buNone/>
              <a:tabLst>
                <a:tab pos="457200" algn="l"/>
              </a:tabLst>
            </a:pPr>
            <a:endParaRPr lang="en-US" sz="1600" kern="100">
              <a:latin typeface="Aptos"/>
              <a:ea typeface="Calibri"/>
              <a:cs typeface="Calibri"/>
            </a:endParaRPr>
          </a:p>
          <a:p>
            <a:pPr marL="457200" lvl="1" indent="0">
              <a:lnSpc>
                <a:spcPct val="100000"/>
              </a:lnSpc>
              <a:spcBef>
                <a:spcPct val="20000"/>
              </a:spcBef>
              <a:buNone/>
              <a:tabLst>
                <a:tab pos="457200" algn="l"/>
              </a:tabLst>
            </a:pPr>
            <a:r>
              <a:rPr lang="en-US" sz="1600" kern="100">
                <a:latin typeface="Aptos"/>
                <a:ea typeface="Calibri"/>
                <a:cs typeface="Calibri"/>
              </a:rPr>
              <a:t>6. </a:t>
            </a:r>
            <a:r>
              <a:rPr lang="en-US" sz="1600" b="1" kern="100">
                <a:latin typeface="Aptos"/>
                <a:ea typeface="Calibri"/>
                <a:cs typeface="Calibri"/>
              </a:rPr>
              <a:t>Reviews &amp; Feedback </a:t>
            </a:r>
            <a:r>
              <a:rPr lang="en-US" sz="1600" b="1" kern="100" err="1">
                <a:latin typeface="Aptos"/>
                <a:ea typeface="Calibri"/>
                <a:cs typeface="Calibri"/>
              </a:rPr>
              <a:t>Module:</a:t>
            </a:r>
            <a:r>
              <a:rPr lang="en-US" sz="1600" kern="100" err="1">
                <a:latin typeface="Aptos"/>
                <a:ea typeface="Calibri"/>
                <a:cs typeface="Calibri"/>
              </a:rPr>
              <a:t>Collects</a:t>
            </a:r>
            <a:r>
              <a:rPr lang="en-US" sz="1600" kern="100">
                <a:latin typeface="Aptos"/>
                <a:ea typeface="Calibri"/>
                <a:cs typeface="Calibri"/>
              </a:rPr>
              <a:t> student feedback, course ratings, and improvement suggestions for better learning experiences.</a:t>
            </a:r>
          </a:p>
          <a:p>
            <a:pPr marL="457200" lvl="1" indent="0">
              <a:lnSpc>
                <a:spcPct val="100000"/>
              </a:lnSpc>
              <a:spcBef>
                <a:spcPct val="20000"/>
              </a:spcBef>
              <a:buNone/>
              <a:tabLst>
                <a:tab pos="457200" algn="l"/>
              </a:tabLst>
            </a:pPr>
            <a:endParaRPr lang="en-US" sz="16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2000" kern="100">
                <a:latin typeface="Aptos"/>
                <a:ea typeface="Calibri"/>
                <a:cs typeface="Calibri"/>
              </a:rPr>
              <a:t>These modules work together to ensure </a:t>
            </a:r>
            <a:r>
              <a:rPr lang="en-US" sz="2000" kern="100" err="1">
                <a:latin typeface="Aptos"/>
                <a:ea typeface="Calibri"/>
                <a:cs typeface="Calibri"/>
              </a:rPr>
              <a:t>StudyNotion</a:t>
            </a:r>
            <a:r>
              <a:rPr lang="en-US" sz="2000" kern="100">
                <a:latin typeface="Aptos"/>
                <a:ea typeface="Calibri"/>
                <a:cs typeface="Calibri"/>
              </a:rPr>
              <a:t> delivers a comprehensive and engaging e-learning experience.</a:t>
            </a:r>
          </a:p>
          <a:p>
            <a:pPr>
              <a:buFont typeface="Wingdings" pitchFamily="2" charset="2"/>
              <a:buChar char="Ø"/>
              <a:tabLst>
                <a:tab pos="457200" algn="l"/>
              </a:tabLst>
            </a:pPr>
            <a:endParaRPr lang="en-IN" sz="2000" b="1" u="sng" kern="10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vert="horz" lIns="91440" tIns="45720" rIns="91440" bIns="45720" rtlCol="0" anchor="t">
            <a:noAutofit/>
          </a:bodyPr>
          <a:lstStyle/>
          <a:p>
            <a:pPr marL="171450" indent="-171450">
              <a:lnSpc>
                <a:spcPct val="100000"/>
              </a:lnSpc>
              <a:spcBef>
                <a:spcPct val="20000"/>
              </a:spcBef>
              <a:buFont typeface="Wingdings" panose="020B0604020202020204" pitchFamily="34" charset="0"/>
              <a:buChar char="Ø"/>
              <a:tabLst>
                <a:tab pos="457200" algn="l"/>
              </a:tabLst>
            </a:pPr>
            <a:r>
              <a:rPr lang="en-US" sz="1500" kern="100" err="1">
                <a:latin typeface="Aptos"/>
                <a:ea typeface="Calibri"/>
                <a:cs typeface="Calibri"/>
              </a:rPr>
              <a:t>StudyNotion</a:t>
            </a:r>
            <a:r>
              <a:rPr lang="en-US" sz="1500" kern="100">
                <a:latin typeface="Aptos"/>
                <a:ea typeface="Calibri"/>
                <a:cs typeface="Calibri"/>
              </a:rPr>
              <a:t> provides various reports to help users, instructors, and administrators track progress and make data-driven decisions:</a:t>
            </a:r>
            <a:endParaRPr lang="en-US" sz="1500">
              <a:latin typeface="Aptos"/>
            </a:endParaRPr>
          </a:p>
          <a:p>
            <a:pPr>
              <a:lnSpc>
                <a:spcPct val="100000"/>
              </a:lnSpc>
              <a:spcBef>
                <a:spcPct val="20000"/>
              </a:spcBef>
              <a:buFont typeface="Wingdings" panose="020B0604020202020204" pitchFamily="34" charset="0"/>
              <a:buChar char="Ø"/>
              <a:tabLst>
                <a:tab pos="457200" algn="l"/>
              </a:tabLst>
            </a:pPr>
            <a:endParaRPr lang="en-US" sz="1500" kern="100">
              <a:latin typeface="Aptos"/>
              <a:ea typeface="Calibri"/>
              <a:cs typeface="Calibri"/>
            </a:endParaRPr>
          </a:p>
          <a:p>
            <a:pPr marL="457200" lvl="1" indent="0">
              <a:lnSpc>
                <a:spcPct val="100000"/>
              </a:lnSpc>
              <a:spcBef>
                <a:spcPct val="20000"/>
              </a:spcBef>
              <a:buNone/>
              <a:tabLst>
                <a:tab pos="457200" algn="l"/>
              </a:tabLst>
            </a:pPr>
            <a:r>
              <a:rPr lang="en-US" sz="1500" kern="100">
                <a:latin typeface="Aptos"/>
                <a:ea typeface="Calibri"/>
                <a:cs typeface="Calibri"/>
              </a:rPr>
              <a:t>1. </a:t>
            </a:r>
            <a:r>
              <a:rPr lang="en-US" sz="1500" b="1" kern="100">
                <a:latin typeface="Aptos"/>
                <a:ea typeface="Calibri"/>
                <a:cs typeface="Calibri"/>
              </a:rPr>
              <a:t>User Activity Report:</a:t>
            </a:r>
            <a:r>
              <a:rPr lang="en-US" sz="1500" kern="100">
                <a:latin typeface="Aptos"/>
                <a:ea typeface="Calibri"/>
                <a:cs typeface="Calibri"/>
              </a:rPr>
              <a:t> Tracks login frequency, session duration, and engagement levels, helping identify active and inactive users.</a:t>
            </a:r>
          </a:p>
          <a:p>
            <a:pPr marL="457200" lvl="1" indent="0">
              <a:lnSpc>
                <a:spcPct val="100000"/>
              </a:lnSpc>
              <a:spcBef>
                <a:spcPct val="20000"/>
              </a:spcBef>
              <a:buNone/>
              <a:tabLst>
                <a:tab pos="457200" algn="l"/>
              </a:tabLst>
            </a:pPr>
            <a:r>
              <a:rPr lang="en-US" sz="1500" kern="100">
                <a:latin typeface="Aptos"/>
                <a:ea typeface="Calibri"/>
                <a:cs typeface="Calibri"/>
              </a:rPr>
              <a:t>2. </a:t>
            </a:r>
            <a:r>
              <a:rPr lang="en-US" sz="1500" b="1" kern="100">
                <a:latin typeface="Aptos"/>
                <a:ea typeface="Calibri"/>
                <a:cs typeface="Calibri"/>
              </a:rPr>
              <a:t>Course Completion </a:t>
            </a:r>
            <a:r>
              <a:rPr lang="en-US" sz="1500" b="1" kern="100" err="1">
                <a:latin typeface="Aptos"/>
                <a:ea typeface="Calibri"/>
                <a:cs typeface="Calibri"/>
              </a:rPr>
              <a:t>Report:</a:t>
            </a:r>
            <a:r>
              <a:rPr lang="en-US" sz="1500" kern="100" err="1">
                <a:latin typeface="Aptos"/>
                <a:ea typeface="Calibri"/>
                <a:cs typeface="Calibri"/>
              </a:rPr>
              <a:t>Shows</a:t>
            </a:r>
            <a:r>
              <a:rPr lang="en-US" sz="1500" kern="100">
                <a:latin typeface="Aptos"/>
                <a:ea typeface="Calibri"/>
                <a:cs typeface="Calibri"/>
              </a:rPr>
              <a:t> individual and overall course progress, highlighting completion rates and student performance.</a:t>
            </a:r>
          </a:p>
          <a:p>
            <a:pPr marL="457200" lvl="1" indent="0">
              <a:lnSpc>
                <a:spcPct val="100000"/>
              </a:lnSpc>
              <a:spcBef>
                <a:spcPct val="20000"/>
              </a:spcBef>
              <a:buNone/>
              <a:tabLst>
                <a:tab pos="457200" algn="l"/>
              </a:tabLst>
            </a:pPr>
            <a:r>
              <a:rPr lang="en-US" sz="1500" kern="100">
                <a:latin typeface="Aptos"/>
                <a:ea typeface="Calibri"/>
                <a:cs typeface="Calibri"/>
              </a:rPr>
              <a:t>3. </a:t>
            </a:r>
            <a:r>
              <a:rPr lang="en-US" sz="1500" b="1" kern="100">
                <a:latin typeface="Aptos"/>
                <a:ea typeface="Calibri"/>
                <a:cs typeface="Calibri"/>
              </a:rPr>
              <a:t>Revenue &amp; Sales Report: </a:t>
            </a:r>
            <a:r>
              <a:rPr lang="en-US" sz="1500" kern="100">
                <a:latin typeface="Aptos"/>
                <a:ea typeface="Calibri"/>
                <a:cs typeface="Calibri"/>
              </a:rPr>
              <a:t>Provides financial analytics, including course sales, revenue trends, and payment success rates.</a:t>
            </a:r>
          </a:p>
          <a:p>
            <a:pPr marL="457200" lvl="1" indent="0">
              <a:lnSpc>
                <a:spcPct val="100000"/>
              </a:lnSpc>
              <a:spcBef>
                <a:spcPct val="20000"/>
              </a:spcBef>
              <a:buNone/>
              <a:tabLst>
                <a:tab pos="457200" algn="l"/>
              </a:tabLst>
            </a:pPr>
            <a:r>
              <a:rPr lang="en-US" sz="1500" kern="100">
                <a:latin typeface="Aptos"/>
                <a:ea typeface="Calibri"/>
                <a:cs typeface="Calibri"/>
              </a:rPr>
              <a:t>4. </a:t>
            </a:r>
            <a:r>
              <a:rPr lang="en-US" sz="1500" b="1" kern="100">
                <a:latin typeface="Aptos"/>
                <a:ea typeface="Calibri"/>
                <a:cs typeface="Calibri"/>
              </a:rPr>
              <a:t>Instructor Performance Report:</a:t>
            </a:r>
            <a:r>
              <a:rPr lang="en-US" sz="1500" kern="100">
                <a:latin typeface="Aptos"/>
                <a:ea typeface="Calibri"/>
                <a:cs typeface="Calibri"/>
              </a:rPr>
              <a:t>Monitors the number of students enrolled in each instructor’s courses, engagement metrics, and earnings.</a:t>
            </a:r>
          </a:p>
          <a:p>
            <a:pPr marL="457200" lvl="1" indent="0">
              <a:lnSpc>
                <a:spcPct val="100000"/>
              </a:lnSpc>
              <a:spcBef>
                <a:spcPct val="20000"/>
              </a:spcBef>
              <a:buNone/>
              <a:tabLst>
                <a:tab pos="457200" algn="l"/>
              </a:tabLst>
            </a:pPr>
            <a:r>
              <a:rPr lang="en-US" sz="1500" kern="100">
                <a:latin typeface="Aptos"/>
                <a:ea typeface="Calibri"/>
                <a:cs typeface="Calibri"/>
              </a:rPr>
              <a:t>5. </a:t>
            </a:r>
            <a:r>
              <a:rPr lang="en-US" sz="1500" b="1" kern="100">
                <a:latin typeface="Aptos"/>
                <a:ea typeface="Calibri"/>
                <a:cs typeface="Calibri"/>
              </a:rPr>
              <a:t>Feedback &amp; Ratings </a:t>
            </a:r>
            <a:r>
              <a:rPr lang="en-US" sz="1500" b="1" kern="100" err="1">
                <a:latin typeface="Aptos"/>
                <a:ea typeface="Calibri"/>
                <a:cs typeface="Calibri"/>
              </a:rPr>
              <a:t>Report:</a:t>
            </a:r>
            <a:r>
              <a:rPr lang="en-US" sz="1500" kern="100" err="1">
                <a:latin typeface="Aptos"/>
                <a:ea typeface="Calibri"/>
                <a:cs typeface="Calibri"/>
              </a:rPr>
              <a:t>Analyzes</a:t>
            </a:r>
            <a:r>
              <a:rPr lang="en-US" sz="1500" kern="100">
                <a:latin typeface="Aptos"/>
                <a:ea typeface="Calibri"/>
                <a:cs typeface="Calibri"/>
              </a:rPr>
              <a:t> user reviews and ratings to improve course quality and instructor effectiveness.</a:t>
            </a:r>
          </a:p>
          <a:p>
            <a:pPr marL="457200" lvl="1" indent="0">
              <a:lnSpc>
                <a:spcPct val="100000"/>
              </a:lnSpc>
              <a:spcBef>
                <a:spcPct val="20000"/>
              </a:spcBef>
              <a:buNone/>
              <a:tabLst>
                <a:tab pos="457200" algn="l"/>
              </a:tabLst>
            </a:pPr>
            <a:r>
              <a:rPr lang="en-US" sz="1500" kern="100">
                <a:latin typeface="Aptos"/>
                <a:ea typeface="Calibri"/>
                <a:cs typeface="Calibri"/>
              </a:rPr>
              <a:t>6. </a:t>
            </a:r>
            <a:r>
              <a:rPr lang="en-US" sz="1500" b="1" kern="100">
                <a:latin typeface="Aptos"/>
                <a:ea typeface="Calibri"/>
                <a:cs typeface="Calibri"/>
              </a:rPr>
              <a:t>System Performance </a:t>
            </a:r>
            <a:r>
              <a:rPr lang="en-US" sz="1500" b="1" kern="100" err="1">
                <a:latin typeface="Aptos"/>
                <a:ea typeface="Calibri"/>
                <a:cs typeface="Calibri"/>
              </a:rPr>
              <a:t>Report:</a:t>
            </a:r>
            <a:r>
              <a:rPr lang="en-US" sz="1500" kern="100" err="1">
                <a:latin typeface="Aptos"/>
                <a:ea typeface="Calibri"/>
                <a:cs typeface="Calibri"/>
              </a:rPr>
              <a:t>Tracks</a:t>
            </a:r>
            <a:r>
              <a:rPr lang="en-US" sz="1500" kern="100">
                <a:latin typeface="Aptos"/>
                <a:ea typeface="Calibri"/>
                <a:cs typeface="Calibri"/>
              </a:rPr>
              <a:t> uptime, response times, and error logs, ensuring smooth platform operation.</a:t>
            </a:r>
          </a:p>
          <a:p>
            <a:pPr marL="457200" lvl="1" indent="0">
              <a:lnSpc>
                <a:spcPct val="100000"/>
              </a:lnSpc>
              <a:spcBef>
                <a:spcPct val="20000"/>
              </a:spcBef>
              <a:buNone/>
              <a:tabLst>
                <a:tab pos="457200" algn="l"/>
              </a:tabLst>
            </a:pPr>
            <a:r>
              <a:rPr lang="en-US" sz="1500" kern="100">
                <a:latin typeface="Aptos"/>
                <a:ea typeface="Calibri"/>
                <a:cs typeface="Calibri"/>
              </a:rPr>
              <a:t>7. </a:t>
            </a:r>
            <a:r>
              <a:rPr lang="en-US" sz="1500" b="1" kern="100">
                <a:latin typeface="Aptos"/>
                <a:ea typeface="Calibri"/>
                <a:cs typeface="Calibri"/>
              </a:rPr>
              <a:t>AI-Powered Insights </a:t>
            </a:r>
            <a:r>
              <a:rPr lang="en-US" sz="1500" b="1" kern="100" err="1">
                <a:latin typeface="Aptos"/>
                <a:ea typeface="Calibri"/>
                <a:cs typeface="Calibri"/>
              </a:rPr>
              <a:t>Report:</a:t>
            </a:r>
            <a:r>
              <a:rPr lang="en-US" sz="1500" kern="100" err="1">
                <a:latin typeface="Aptos"/>
                <a:ea typeface="Calibri"/>
                <a:cs typeface="Calibri"/>
              </a:rPr>
              <a:t>Uses</a:t>
            </a:r>
            <a:r>
              <a:rPr lang="en-US" sz="1500" kern="100">
                <a:latin typeface="Aptos"/>
                <a:ea typeface="Calibri"/>
                <a:cs typeface="Calibri"/>
              </a:rPr>
              <a:t> data analytics to predict student behavior, recommend trending courses, and provide personalized learning paths.</a:t>
            </a:r>
          </a:p>
          <a:p>
            <a:pPr lvl="1">
              <a:lnSpc>
                <a:spcPct val="100000"/>
              </a:lnSpc>
              <a:spcBef>
                <a:spcPct val="20000"/>
              </a:spcBef>
              <a:tabLst>
                <a:tab pos="457200" algn="l"/>
              </a:tabLst>
            </a:pPr>
            <a:endParaRPr lang="en-US" sz="1500" kern="100">
              <a:latin typeface="Aptos"/>
              <a:ea typeface="Calibri"/>
              <a:cs typeface="Calibri"/>
            </a:endParaRPr>
          </a:p>
          <a:p>
            <a:pPr>
              <a:lnSpc>
                <a:spcPct val="100000"/>
              </a:lnSpc>
              <a:spcBef>
                <a:spcPct val="20000"/>
              </a:spcBef>
              <a:buFont typeface="Wingdings" panose="020B0604020202020204" pitchFamily="34" charset="0"/>
              <a:buChar char="Ø"/>
              <a:tabLst>
                <a:tab pos="457200" algn="l"/>
              </a:tabLst>
            </a:pPr>
            <a:r>
              <a:rPr lang="en-US" sz="1500" kern="100">
                <a:latin typeface="Aptos"/>
                <a:ea typeface="Calibri"/>
                <a:cs typeface="Calibri"/>
              </a:rPr>
              <a:t>These reports enable users and administrators to monitor performance and optimize learning outcomes effectively.</a:t>
            </a:r>
            <a:endParaRPr lang="en-US" sz="1500" kern="100">
              <a:effectLst/>
              <a:latin typeface="Aptos"/>
              <a:ea typeface="Calibri"/>
              <a:cs typeface="Calibri"/>
            </a:endParaRPr>
          </a:p>
          <a:p>
            <a:pPr marL="171450" indent="-171450">
              <a:buFont typeface="Wingdings" panose="020B0604020202020204" pitchFamily="34" charset="0"/>
              <a:buChar char="Ø"/>
              <a:tabLst>
                <a:tab pos="457200" algn="l"/>
              </a:tabLst>
            </a:pPr>
            <a:endParaRPr lang="en-IN" sz="1500" b="1" u="sng" kern="10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vert="horz" lIns="91440" tIns="45720" rIns="91440" bIns="45720" rtlCol="0" anchor="t">
            <a:noAutofit/>
          </a:bodyPr>
          <a:lstStyle/>
          <a:p>
            <a:pPr>
              <a:buFont typeface="Wingdings" pitchFamily="2" charset="2"/>
              <a:buChar char="Ø"/>
              <a:tabLst>
                <a:tab pos="457200" algn="l"/>
              </a:tabLst>
            </a:pPr>
            <a:r>
              <a:rPr lang="en-IN" sz="1400" b="1" u="sng" kern="100">
                <a:ea typeface="+mn-lt"/>
                <a:cs typeface="+mn-lt"/>
              </a:rPr>
              <a:t>References </a:t>
            </a:r>
            <a:endParaRPr lang="en-IN" sz="1400" b="1" u="sng" kern="100">
              <a:latin typeface="Aptos" panose="020B0004020202020204" pitchFamily="34" charset="0"/>
              <a:ea typeface="+mn-lt"/>
              <a:cs typeface="Times New Roman" panose="02020603050405020304" pitchFamily="18" charset="0"/>
            </a:endParaRPr>
          </a:p>
          <a:p>
            <a:pPr>
              <a:lnSpc>
                <a:spcPct val="100000"/>
              </a:lnSpc>
              <a:spcBef>
                <a:spcPct val="20000"/>
              </a:spcBef>
              <a:buFont typeface="Wingdings" pitchFamily="2" charset="2"/>
              <a:buChar char="Ø"/>
              <a:tabLst>
                <a:tab pos="457200" algn="l"/>
              </a:tabLst>
            </a:pPr>
            <a:r>
              <a:rPr lang="en-US" sz="1400" b="1" kern="100">
                <a:latin typeface="Aptos"/>
                <a:ea typeface="Calibri"/>
                <a:cs typeface="Calibri"/>
              </a:rPr>
              <a:t>  Technology Documentation:</a:t>
            </a:r>
          </a:p>
          <a:p>
            <a:pPr lvl="1">
              <a:lnSpc>
                <a:spcPct val="100000"/>
              </a:lnSpc>
              <a:spcBef>
                <a:spcPct val="20000"/>
              </a:spcBef>
              <a:buFont typeface="Courier New" pitchFamily="2" charset="2"/>
              <a:buChar char="o"/>
              <a:tabLst>
                <a:tab pos="457200" algn="l"/>
              </a:tabLst>
            </a:pPr>
            <a:r>
              <a:rPr lang="en-US" sz="1400" kern="100">
                <a:latin typeface="Aptos"/>
                <a:ea typeface="Calibri"/>
                <a:cs typeface="Calibri"/>
              </a:rPr>
              <a:t>- React.js: </a:t>
            </a:r>
            <a:r>
              <a:rPr lang="en-US" sz="1400" kern="100">
                <a:latin typeface="Aptos"/>
                <a:ea typeface="Calibri"/>
                <a:cs typeface="Calibri"/>
                <a:hlinkClick r:id="rId3"/>
              </a:rPr>
              <a:t>https://react.dev/</a:t>
            </a:r>
            <a:endParaRPr lang="en-US" sz="1400" kern="100">
              <a:latin typeface="Aptos"/>
              <a:ea typeface="Calibri"/>
              <a:cs typeface="Calibri"/>
            </a:endParaRPr>
          </a:p>
          <a:p>
            <a:pPr lvl="1">
              <a:lnSpc>
                <a:spcPct val="100000"/>
              </a:lnSpc>
              <a:spcBef>
                <a:spcPct val="20000"/>
              </a:spcBef>
              <a:buFont typeface="Courier New" pitchFamily="2" charset="2"/>
              <a:buChar char="o"/>
              <a:tabLst>
                <a:tab pos="457200" algn="l"/>
              </a:tabLst>
            </a:pPr>
            <a:r>
              <a:rPr lang="en-US" sz="1400" kern="100">
                <a:latin typeface="Aptos"/>
                <a:ea typeface="Calibri"/>
                <a:cs typeface="Calibri"/>
              </a:rPr>
              <a:t>- Node.js: </a:t>
            </a:r>
            <a:r>
              <a:rPr lang="en-US" sz="1400" kern="100">
                <a:latin typeface="Aptos"/>
                <a:ea typeface="Calibri"/>
                <a:cs typeface="Calibri"/>
                <a:hlinkClick r:id="rId4"/>
              </a:rPr>
              <a:t>https://nodejs.org/</a:t>
            </a:r>
            <a:endParaRPr lang="en-US" sz="1400" kern="100">
              <a:latin typeface="Aptos"/>
              <a:ea typeface="Calibri"/>
              <a:cs typeface="Calibri"/>
            </a:endParaRPr>
          </a:p>
          <a:p>
            <a:pPr lvl="1">
              <a:lnSpc>
                <a:spcPct val="100000"/>
              </a:lnSpc>
              <a:spcBef>
                <a:spcPct val="20000"/>
              </a:spcBef>
              <a:buFont typeface="Courier New" pitchFamily="2" charset="2"/>
              <a:buChar char="o"/>
              <a:tabLst>
                <a:tab pos="457200" algn="l"/>
              </a:tabLst>
            </a:pPr>
            <a:r>
              <a:rPr lang="en-US" sz="1400" kern="100">
                <a:latin typeface="Aptos"/>
                <a:ea typeface="Calibri"/>
                <a:cs typeface="Calibri"/>
              </a:rPr>
              <a:t>- MongoDB Atlas: </a:t>
            </a:r>
            <a:r>
              <a:rPr lang="en-US" sz="1400" kern="100">
                <a:latin typeface="Aptos"/>
                <a:ea typeface="Calibri"/>
                <a:cs typeface="Calibri"/>
                <a:hlinkClick r:id="rId5"/>
              </a:rPr>
              <a:t>https://www.mongodb.com/atlas</a:t>
            </a:r>
            <a:endParaRPr lang="en-US" sz="1400" kern="100">
              <a:latin typeface="Aptos"/>
              <a:ea typeface="Calibri"/>
              <a:cs typeface="Calibri"/>
            </a:endParaRPr>
          </a:p>
          <a:p>
            <a:pPr lvl="1">
              <a:lnSpc>
                <a:spcPct val="100000"/>
              </a:lnSpc>
              <a:spcBef>
                <a:spcPct val="20000"/>
              </a:spcBef>
              <a:buFont typeface="Courier New" pitchFamily="2" charset="2"/>
              <a:buChar char="o"/>
              <a:tabLst>
                <a:tab pos="457200" algn="l"/>
              </a:tabLst>
            </a:pPr>
            <a:r>
              <a:rPr lang="en-US" sz="1400" kern="100">
                <a:latin typeface="Aptos"/>
                <a:ea typeface="Calibri"/>
                <a:cs typeface="Calibri"/>
              </a:rPr>
              <a:t>- Firebase Authentication: https://firebase.google.com/docs/auth</a:t>
            </a:r>
          </a:p>
          <a:p>
            <a:pPr>
              <a:lnSpc>
                <a:spcPct val="100000"/>
              </a:lnSpc>
              <a:spcBef>
                <a:spcPct val="20000"/>
              </a:spcBef>
              <a:buFont typeface="Wingdings" pitchFamily="2" charset="2"/>
              <a:buChar char="Ø"/>
              <a:tabLst>
                <a:tab pos="457200" algn="l"/>
              </a:tabLst>
            </a:pPr>
            <a:endParaRPr lang="en-US" sz="1400" b="1"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400" b="1" kern="100">
                <a:latin typeface="Aptos"/>
                <a:ea typeface="Calibri"/>
                <a:cs typeface="Calibri"/>
              </a:rPr>
              <a:t>  Research Papers:</a:t>
            </a:r>
          </a:p>
          <a:p>
            <a:pPr lvl="1">
              <a:lnSpc>
                <a:spcPct val="100000"/>
              </a:lnSpc>
              <a:spcBef>
                <a:spcPct val="20000"/>
              </a:spcBef>
              <a:buFont typeface="Courier New" pitchFamily="2" charset="2"/>
              <a:buChar char="o"/>
              <a:tabLst>
                <a:tab pos="457200" algn="l"/>
              </a:tabLst>
            </a:pPr>
            <a:r>
              <a:rPr lang="en-US" sz="1400" kern="100">
                <a:latin typeface="Aptos"/>
                <a:ea typeface="Calibri"/>
                <a:cs typeface="Calibri"/>
              </a:rPr>
              <a:t>- "The Future of E-Learning Platforms" – Journal of Digital Education, 2023</a:t>
            </a:r>
          </a:p>
          <a:p>
            <a:pPr lvl="1">
              <a:lnSpc>
                <a:spcPct val="100000"/>
              </a:lnSpc>
              <a:spcBef>
                <a:spcPct val="20000"/>
              </a:spcBef>
              <a:buFont typeface="Courier New" pitchFamily="2" charset="2"/>
              <a:buChar char="o"/>
              <a:tabLst>
                <a:tab pos="457200" algn="l"/>
              </a:tabLst>
            </a:pPr>
            <a:r>
              <a:rPr lang="en-US" sz="1400" kern="100">
                <a:latin typeface="Aptos"/>
                <a:ea typeface="Calibri"/>
                <a:cs typeface="Calibri"/>
              </a:rPr>
              <a:t>- "Gamification in Online Learning: Enhancing Engagement" – International Journal of Learning Technologies, 2022</a:t>
            </a:r>
          </a:p>
          <a:p>
            <a:pPr>
              <a:lnSpc>
                <a:spcPct val="100000"/>
              </a:lnSpc>
              <a:spcBef>
                <a:spcPct val="20000"/>
              </a:spcBef>
              <a:buFont typeface="Wingdings" pitchFamily="2" charset="2"/>
              <a:buChar char="Ø"/>
              <a:tabLst>
                <a:tab pos="457200" algn="l"/>
              </a:tabLst>
            </a:pPr>
            <a:endParaRPr lang="en-US" sz="14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400" b="1" kern="100">
                <a:latin typeface="Aptos"/>
                <a:ea typeface="Calibri"/>
                <a:cs typeface="Calibri"/>
              </a:rPr>
              <a:t> Competitor Analysis:</a:t>
            </a:r>
          </a:p>
          <a:p>
            <a:pPr lvl="1">
              <a:lnSpc>
                <a:spcPct val="100000"/>
              </a:lnSpc>
              <a:spcBef>
                <a:spcPct val="20000"/>
              </a:spcBef>
              <a:buFont typeface="Courier New" pitchFamily="2" charset="2"/>
              <a:buChar char="o"/>
              <a:tabLst>
                <a:tab pos="457200" algn="l"/>
              </a:tabLst>
            </a:pPr>
            <a:r>
              <a:rPr lang="en-US" sz="1400" kern="100">
                <a:latin typeface="Aptos"/>
                <a:ea typeface="Calibri"/>
                <a:cs typeface="Calibri"/>
              </a:rPr>
              <a:t>- Udemy Business Model: </a:t>
            </a:r>
            <a:r>
              <a:rPr lang="en-US" sz="1400" kern="100">
                <a:latin typeface="Aptos"/>
                <a:ea typeface="Calibri"/>
                <a:cs typeface="Calibri"/>
                <a:hlinkClick r:id="rId6"/>
              </a:rPr>
              <a:t>https://about.udemy.com/</a:t>
            </a:r>
            <a:endParaRPr lang="en-US" sz="1400">
              <a:latin typeface="Aptos"/>
            </a:endParaRPr>
          </a:p>
          <a:p>
            <a:pPr lvl="1">
              <a:lnSpc>
                <a:spcPct val="100000"/>
              </a:lnSpc>
              <a:spcBef>
                <a:spcPct val="20000"/>
              </a:spcBef>
              <a:buFont typeface="Courier New" pitchFamily="2" charset="2"/>
              <a:buChar char="o"/>
              <a:tabLst>
                <a:tab pos="457200" algn="l"/>
              </a:tabLst>
            </a:pPr>
            <a:r>
              <a:rPr lang="en-US" sz="1400" kern="100">
                <a:latin typeface="Aptos"/>
                <a:ea typeface="Calibri"/>
                <a:cs typeface="Calibri"/>
              </a:rPr>
              <a:t>- Coursera Course Structure: </a:t>
            </a:r>
            <a:r>
              <a:rPr lang="en-US" sz="1400" kern="100">
                <a:latin typeface="Aptos"/>
                <a:ea typeface="Calibri"/>
                <a:cs typeface="Calibri"/>
                <a:hlinkClick r:id="rId7"/>
              </a:rPr>
              <a:t>https://about.coursera.org/</a:t>
            </a:r>
            <a:endParaRPr lang="en-US" sz="1400" kern="100">
              <a:latin typeface="Aptos"/>
              <a:ea typeface="Calibri"/>
              <a:cs typeface="Calibri"/>
            </a:endParaRPr>
          </a:p>
          <a:p>
            <a:pPr>
              <a:lnSpc>
                <a:spcPct val="100000"/>
              </a:lnSpc>
              <a:spcBef>
                <a:spcPct val="20000"/>
              </a:spcBef>
              <a:buFont typeface="Wingdings" pitchFamily="2" charset="2"/>
              <a:buChar char="Ø"/>
              <a:tabLst>
                <a:tab pos="457200" algn="l"/>
              </a:tabLst>
            </a:pPr>
            <a:endParaRPr lang="en-US" sz="14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400" kern="100">
                <a:latin typeface="Aptos"/>
                <a:ea typeface="Calibri"/>
                <a:cs typeface="Calibri"/>
              </a:rPr>
              <a:t>These references form the foundation of </a:t>
            </a:r>
            <a:r>
              <a:rPr lang="en-US" sz="1400" kern="100" err="1">
                <a:latin typeface="Aptos"/>
                <a:ea typeface="Calibri"/>
                <a:cs typeface="Calibri"/>
              </a:rPr>
              <a:t>StudyNotion’s</a:t>
            </a:r>
            <a:r>
              <a:rPr lang="en-US" sz="1400" kern="100">
                <a:latin typeface="Aptos"/>
                <a:ea typeface="Calibri"/>
                <a:cs typeface="Calibri"/>
              </a:rPr>
              <a:t> architecture, features, and functionality, ensuring an effective learning management system.</a:t>
            </a:r>
          </a:p>
          <a:p>
            <a:pPr>
              <a:buFont typeface="Wingdings" pitchFamily="2" charset="2"/>
              <a:buChar char="Ø"/>
              <a:tabLst>
                <a:tab pos="457200" algn="l"/>
              </a:tabLst>
            </a:pPr>
            <a:endParaRPr lang="en-IN" sz="1400" kern="100">
              <a:latin typeface="Aptos" panose="020B0004020202020204" pitchFamily="34" charset="0"/>
              <a:ea typeface="Aptos" panose="020B0004020202020204" pitchFamily="34" charset="0"/>
              <a:cs typeface="Times New Roman"/>
            </a:endParaRPr>
          </a:p>
          <a:p>
            <a:pPr>
              <a:buFont typeface="Wingdings" pitchFamily="2" charset="2"/>
              <a:buChar char="Ø"/>
              <a:tabLst>
                <a:tab pos="457200" algn="l"/>
              </a:tabLst>
            </a:pP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endParaRPr lang="en-IN" sz="1400" kern="10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vert="horz" lIns="91440" tIns="45720" rIns="91440" bIns="45720" rtlCol="0" anchor="t">
            <a:normAutofit/>
          </a:bodyPr>
          <a:lstStyle/>
          <a:p>
            <a:pPr>
              <a:buFont typeface="Wingdings" pitchFamily="2" charset="2"/>
              <a:buChar char="Ø"/>
              <a:tabLst>
                <a:tab pos="457200" algn="l"/>
              </a:tabLst>
            </a:pPr>
            <a:endParaRPr lang="en-IN" sz="1800" kern="100">
              <a:latin typeface="Times New Roman"/>
              <a:ea typeface="Aptos" panose="020B0004020202020204" pitchFamily="34" charset="0"/>
              <a:cs typeface="Times New Roman"/>
            </a:endParaRPr>
          </a:p>
          <a:p>
            <a:pPr lvl="0">
              <a:buFont typeface="Wingdings" pitchFamily="2" charset="2"/>
              <a:buChar char="Ø"/>
              <a:tabLst>
                <a:tab pos="457200" algn="l"/>
              </a:tabLst>
            </a:pPr>
            <a:r>
              <a:rPr lang="en-IN" sz="1800" kern="100">
                <a:effectLst/>
                <a:latin typeface="Times New Roman"/>
                <a:ea typeface="Aptos" panose="020B0004020202020204" pitchFamily="34" charset="0"/>
                <a:cs typeface="Times New Roman"/>
              </a:rPr>
              <a:t>Introduction </a:t>
            </a:r>
            <a:endParaRPr lang="en-IN"/>
          </a:p>
          <a:p>
            <a:pPr lvl="0">
              <a:buFont typeface="Wingdings" pitchFamily="2" charset="2"/>
              <a:buChar char="Ø"/>
              <a:tabLst>
                <a:tab pos="457200" algn="l"/>
              </a:tabLst>
            </a:pPr>
            <a:r>
              <a:rPr lang="en-IN" sz="1800" kern="100">
                <a:effectLst/>
                <a:latin typeface="Times New Roman"/>
                <a:ea typeface="Aptos" panose="020B0004020202020204" pitchFamily="34" charset="0"/>
                <a:cs typeface="Times New Roman"/>
              </a:rPr>
              <a:t>Literature Review </a:t>
            </a:r>
            <a:endParaRPr lang="en-IN" sz="1800" kern="10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a:effectLst/>
                <a:latin typeface="Times New Roman"/>
                <a:ea typeface="Aptos" panose="020B0004020202020204" pitchFamily="34" charset="0"/>
                <a:cs typeface="Times New Roman"/>
              </a:rPr>
              <a:t>Objective of the Project </a:t>
            </a:r>
            <a:endParaRPr lang="en-IN" sz="1800" kern="10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Software Requirements</a:t>
            </a:r>
            <a:br>
              <a:rPr lang="en-IN" sz="1800" kern="10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a:effectLst/>
                <a:latin typeface="Times New Roman"/>
                <a:ea typeface="Aptos" panose="020B0004020202020204" pitchFamily="34" charset="0"/>
                <a:cs typeface="Times New Roman"/>
              </a:rPr>
              <a:t>Modules </a:t>
            </a:r>
            <a:endParaRPr lang="en-IN" sz="1800" kern="10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1800" kern="100">
                <a:effectLst/>
                <a:latin typeface="Times New Roman"/>
                <a:ea typeface="Aptos" panose="020B0004020202020204" pitchFamily="34" charset="0"/>
                <a:cs typeface="Times New Roman"/>
              </a:rPr>
              <a:t>Reports</a:t>
            </a:r>
          </a:p>
          <a:p>
            <a:pPr lvl="0">
              <a:buFont typeface="Wingdings" pitchFamily="2" charset="2"/>
              <a:buChar char="Ø"/>
              <a:tabLst>
                <a:tab pos="457200" algn="l"/>
              </a:tabLst>
            </a:pPr>
            <a:r>
              <a:rPr lang="en-IN" sz="1800" kern="100">
                <a:effectLst/>
                <a:latin typeface="Times New Roman"/>
                <a:ea typeface="Aptos" panose="020B0004020202020204" pitchFamily="34" charset="0"/>
                <a:cs typeface="Times New Roman"/>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825625"/>
            <a:ext cx="6512560" cy="4351338"/>
          </a:xfrm>
        </p:spPr>
        <p:txBody>
          <a:bodyPr vert="horz" lIns="91440" tIns="45720" rIns="91440" bIns="45720" rtlCol="0" anchor="t">
            <a:normAutofit fontScale="92500" lnSpcReduction="20000"/>
          </a:bodyPr>
          <a:lstStyle/>
          <a:p>
            <a:pPr>
              <a:lnSpc>
                <a:spcPct val="100000"/>
              </a:lnSpc>
              <a:spcBef>
                <a:spcPct val="20000"/>
              </a:spcBef>
              <a:buFont typeface="Wingdings" pitchFamily="2" charset="2"/>
              <a:buChar char="Ø"/>
              <a:tabLst>
                <a:tab pos="457200" algn="l"/>
              </a:tabLst>
            </a:pPr>
            <a:r>
              <a:rPr lang="en-US" sz="1800" kern="100" err="1">
                <a:latin typeface="Calibri"/>
                <a:ea typeface="Calibri"/>
                <a:cs typeface="Calibri"/>
              </a:rPr>
              <a:t>StudyNotion</a:t>
            </a:r>
            <a:r>
              <a:rPr lang="en-US" sz="1800" kern="100">
                <a:latin typeface="Calibri"/>
                <a:ea typeface="Calibri"/>
                <a:cs typeface="Calibri"/>
              </a:rPr>
              <a:t> is an innovative online learning platform that provides a seamless and interactive educational experience. The platform allows educators to create and manage courses efficiently while giving students an engaging learning environment. </a:t>
            </a:r>
            <a:endParaRPr lang="en-US">
              <a:latin typeface="Aptos" panose="02110004020202020204"/>
              <a:ea typeface="Calibri"/>
              <a:cs typeface="Calibri"/>
            </a:endParaRPr>
          </a:p>
          <a:p>
            <a:pPr>
              <a:lnSpc>
                <a:spcPct val="100000"/>
              </a:lnSpc>
              <a:spcBef>
                <a:spcPct val="20000"/>
              </a:spcBef>
              <a:buFont typeface="Wingdings" pitchFamily="2" charset="2"/>
              <a:buChar char="Ø"/>
              <a:tabLst>
                <a:tab pos="457200" algn="l"/>
              </a:tabLst>
            </a:pPr>
            <a:endParaRPr lang="en-US" sz="1800" kern="100">
              <a:latin typeface="Calibri"/>
              <a:ea typeface="Calibri"/>
              <a:cs typeface="Calibri"/>
            </a:endParaRPr>
          </a:p>
          <a:p>
            <a:pPr>
              <a:lnSpc>
                <a:spcPct val="100000"/>
              </a:lnSpc>
              <a:spcBef>
                <a:spcPct val="20000"/>
              </a:spcBef>
              <a:buFont typeface="Wingdings" pitchFamily="2" charset="2"/>
              <a:buChar char="Ø"/>
              <a:tabLst>
                <a:tab pos="457200" algn="l"/>
              </a:tabLst>
            </a:pPr>
            <a:r>
              <a:rPr lang="en-US" sz="1800" kern="100">
                <a:latin typeface="Calibri"/>
                <a:ea typeface="Calibri"/>
                <a:cs typeface="Calibri"/>
              </a:rPr>
              <a:t>Unlike traditional e-learning platforms, </a:t>
            </a:r>
            <a:r>
              <a:rPr lang="en-US" sz="1800" kern="100" err="1">
                <a:latin typeface="Calibri"/>
                <a:ea typeface="Calibri"/>
                <a:cs typeface="Calibri"/>
              </a:rPr>
              <a:t>StudyNotion</a:t>
            </a:r>
            <a:r>
              <a:rPr lang="en-US" sz="1800" kern="100">
                <a:latin typeface="Calibri"/>
                <a:ea typeface="Calibri"/>
                <a:cs typeface="Calibri"/>
              </a:rPr>
              <a:t> aims to bridge the gap between educators and learners by offering features such as live sessions, simple while ensuring students receive personalized learning experiences. </a:t>
            </a:r>
          </a:p>
          <a:p>
            <a:pPr>
              <a:lnSpc>
                <a:spcPct val="100000"/>
              </a:lnSpc>
              <a:spcBef>
                <a:spcPct val="20000"/>
              </a:spcBef>
              <a:buFont typeface="Wingdings" pitchFamily="2" charset="2"/>
              <a:buChar char="Ø"/>
              <a:tabLst>
                <a:tab pos="457200" algn="l"/>
              </a:tabLst>
            </a:pPr>
            <a:endParaRPr lang="en-US" sz="1800" kern="100">
              <a:latin typeface="Calibri"/>
              <a:ea typeface="Calibri"/>
              <a:cs typeface="Calibri"/>
            </a:endParaRPr>
          </a:p>
          <a:p>
            <a:pPr>
              <a:lnSpc>
                <a:spcPct val="100000"/>
              </a:lnSpc>
              <a:spcBef>
                <a:spcPct val="20000"/>
              </a:spcBef>
              <a:buFont typeface="Wingdings" pitchFamily="2" charset="2"/>
              <a:buChar char="Ø"/>
              <a:tabLst>
                <a:tab pos="457200" algn="l"/>
              </a:tabLst>
            </a:pPr>
            <a:r>
              <a:rPr lang="en-US" sz="1800" kern="100">
                <a:latin typeface="Calibri"/>
                <a:ea typeface="Calibri"/>
                <a:cs typeface="Calibri"/>
              </a:rPr>
              <a:t>The website is built with modern web technologies to ensure scalability, security, and responsiveness across multiple devices. The platform also integrates gamification elements, such as quizzes and certifications, to enhance user engagement. With a focus on usability, accessibility, and data-driven insights.</a:t>
            </a:r>
            <a:endParaRPr lang="en-US">
              <a:latin typeface="Aptos" panose="02110004020202020204"/>
              <a:ea typeface="Calibri"/>
              <a:cs typeface="Calibri"/>
            </a:endParaRPr>
          </a:p>
          <a:p>
            <a:pPr>
              <a:lnSpc>
                <a:spcPct val="100000"/>
              </a:lnSpc>
              <a:spcBef>
                <a:spcPct val="20000"/>
              </a:spcBef>
              <a:buFont typeface="Wingdings" pitchFamily="2" charset="2"/>
              <a:buChar char="Ø"/>
              <a:tabLst>
                <a:tab pos="457200" algn="l"/>
              </a:tabLst>
            </a:pPr>
            <a:endParaRPr lang="en-US" sz="1800" kern="100">
              <a:latin typeface="Calibri"/>
              <a:ea typeface="Calibri"/>
              <a:cs typeface="Calibri"/>
            </a:endParaRPr>
          </a:p>
          <a:p>
            <a:pPr>
              <a:lnSpc>
                <a:spcPct val="100000"/>
              </a:lnSpc>
              <a:spcBef>
                <a:spcPct val="20000"/>
              </a:spcBef>
              <a:buFont typeface="Wingdings" pitchFamily="2" charset="2"/>
              <a:buChar char="Ø"/>
              <a:tabLst>
                <a:tab pos="457200" algn="l"/>
              </a:tabLst>
            </a:pPr>
            <a:r>
              <a:rPr lang="en-US" sz="1800" kern="100" err="1">
                <a:latin typeface="Calibri"/>
                <a:ea typeface="Calibri"/>
                <a:cs typeface="Calibri"/>
              </a:rPr>
              <a:t>StudyNotion</a:t>
            </a:r>
            <a:r>
              <a:rPr lang="en-US" sz="1800" kern="100">
                <a:latin typeface="Calibri"/>
                <a:ea typeface="Calibri"/>
                <a:cs typeface="Calibri"/>
              </a:rPr>
              <a:t> aims to revolutionize digital education, making quality learning resources accessible to students worldwide. This project explores the functionalities, technologies, and workflows behind </a:t>
            </a:r>
            <a:endParaRPr lang="en-US"/>
          </a:p>
          <a:p>
            <a:pPr marL="0" indent="0">
              <a:lnSpc>
                <a:spcPct val="100000"/>
              </a:lnSpc>
              <a:spcBef>
                <a:spcPct val="20000"/>
              </a:spcBef>
              <a:buNone/>
              <a:tabLst>
                <a:tab pos="457200" algn="l"/>
              </a:tabLst>
            </a:pPr>
            <a:endParaRPr lang="en-US" sz="1800" kern="100">
              <a:latin typeface="Calibri"/>
              <a:ea typeface="Calibri"/>
              <a:cs typeface="Calibri"/>
            </a:endParaRPr>
          </a:p>
          <a:p>
            <a:pPr>
              <a:buFont typeface="Wingdings" pitchFamily="2" charset="2"/>
              <a:buChar char="Ø"/>
              <a:tabLst>
                <a:tab pos="457200" algn="l"/>
              </a:tabLst>
            </a:pPr>
            <a:endParaRPr lang="en-IN" sz="1800" kern="100">
              <a:ea typeface="+mn-lt"/>
              <a:cs typeface="Times New Roman" panose="02020603050405020304" pitchFamily="18" charset="0"/>
            </a:endParaRPr>
          </a:p>
        </p:txBody>
      </p:sp>
      <p:pic>
        <p:nvPicPr>
          <p:cNvPr id="3" name="Picture 2" descr="A hand touching a touch screen&#10;&#10;AI-generated content may be incorrect.">
            <a:extLst>
              <a:ext uri="{FF2B5EF4-FFF2-40B4-BE49-F238E27FC236}">
                <a16:creationId xmlns:a16="http://schemas.microsoft.com/office/drawing/2014/main" id="{7E5B7FE2-B22F-3BF4-57EB-13A6EA58684F}"/>
              </a:ext>
            </a:extLst>
          </p:cNvPr>
          <p:cNvPicPr>
            <a:picLocks noChangeAspect="1"/>
          </p:cNvPicPr>
          <p:nvPr/>
        </p:nvPicPr>
        <p:blipFill>
          <a:blip r:embed="rId3"/>
          <a:srcRect l="28911" t="552" r="10852" b="80"/>
          <a:stretch/>
        </p:blipFill>
        <p:spPr>
          <a:xfrm>
            <a:off x="7649029" y="2221411"/>
            <a:ext cx="4127013" cy="3573219"/>
          </a:xfrm>
          <a:prstGeom prst="rect">
            <a:avLst/>
          </a:prstGeom>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838200" y="1825625"/>
            <a:ext cx="5567680" cy="4351338"/>
          </a:xfrm>
        </p:spPr>
        <p:txBody>
          <a:bodyPr vert="horz" lIns="91440" tIns="45720" rIns="91440" bIns="45720" rtlCol="0" anchor="t">
            <a:noAutofit/>
          </a:bodyPr>
          <a:lstStyle/>
          <a:p>
            <a:pPr>
              <a:lnSpc>
                <a:spcPct val="100000"/>
              </a:lnSpc>
              <a:spcBef>
                <a:spcPct val="20000"/>
              </a:spcBef>
              <a:buFont typeface="Wingdings" pitchFamily="2" charset="2"/>
              <a:buChar char="Ø"/>
              <a:tabLst>
                <a:tab pos="457200" algn="l"/>
              </a:tabLst>
            </a:pPr>
            <a:r>
              <a:rPr lang="en-US" sz="1600" kern="100">
                <a:latin typeface="Aptos"/>
                <a:ea typeface="Calibri"/>
                <a:cs typeface="Calibri"/>
              </a:rPr>
              <a:t>E-learning platforms have been an essential part of digital education for over two decades. Existing platforms such as Udemy, Coursera, and Khan Academy provide structured learning paths, but they often lack personalized engagement.</a:t>
            </a:r>
            <a:endParaRPr lang="en-US">
              <a:latin typeface="Aptos"/>
              <a:ea typeface="Calibri"/>
              <a:cs typeface="Calibri"/>
            </a:endParaRPr>
          </a:p>
          <a:p>
            <a:pPr>
              <a:lnSpc>
                <a:spcPct val="100000"/>
              </a:lnSpc>
              <a:spcBef>
                <a:spcPct val="20000"/>
              </a:spcBef>
              <a:buFont typeface="Wingdings" pitchFamily="2" charset="2"/>
              <a:buChar char="Ø"/>
              <a:tabLst>
                <a:tab pos="457200" algn="l"/>
              </a:tabLst>
            </a:pPr>
            <a:endParaRPr lang="en-US" sz="16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600" kern="100">
                <a:latin typeface="Aptos"/>
                <a:ea typeface="Calibri"/>
                <a:cs typeface="Calibri"/>
              </a:rPr>
              <a:t> A major challenge in e-learning is the high dropout rate due to lack of motivation and interactivity. Research shows that students are more likely to complete courses that incorporate interactive elements, real-time feedback, and peer discussions.</a:t>
            </a:r>
            <a:endParaRPr lang="en-US">
              <a:latin typeface="Aptos"/>
              <a:ea typeface="Calibri"/>
              <a:cs typeface="Calibri"/>
            </a:endParaRPr>
          </a:p>
          <a:p>
            <a:pPr>
              <a:lnSpc>
                <a:spcPct val="100000"/>
              </a:lnSpc>
              <a:spcBef>
                <a:spcPct val="20000"/>
              </a:spcBef>
              <a:buFont typeface="Wingdings" pitchFamily="2" charset="2"/>
              <a:buChar char="Ø"/>
              <a:tabLst>
                <a:tab pos="457200" algn="l"/>
              </a:tabLst>
            </a:pPr>
            <a:endParaRPr lang="en-US" sz="16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600" kern="100">
                <a:latin typeface="Aptos"/>
                <a:ea typeface="Calibri"/>
                <a:cs typeface="Calibri"/>
              </a:rPr>
              <a:t>Additionally, many e-learning systems struggle with content discovery, making it difficult for learners to find courses tailored to their needs.</a:t>
            </a:r>
            <a:endParaRPr lang="en-US" sz="1600">
              <a:latin typeface="Aptos"/>
              <a:ea typeface="Calibri"/>
              <a:cs typeface="Calibri"/>
            </a:endParaRPr>
          </a:p>
          <a:p>
            <a:pPr>
              <a:buFont typeface="Wingdings" pitchFamily="2" charset="2"/>
              <a:buChar char="Ø"/>
              <a:tabLst>
                <a:tab pos="457200" algn="l"/>
              </a:tabLst>
            </a:pPr>
            <a:endParaRPr lang="en-IN" sz="1600" b="1" kern="100">
              <a:cs typeface="Times New Roman"/>
            </a:endParaRPr>
          </a:p>
        </p:txBody>
      </p:sp>
      <p:pic>
        <p:nvPicPr>
          <p:cNvPr id="6" name="Picture 5" descr="A person looking at a computer screen&#10;&#10;AI-generated content may be incorrect.">
            <a:extLst>
              <a:ext uri="{FF2B5EF4-FFF2-40B4-BE49-F238E27FC236}">
                <a16:creationId xmlns:a16="http://schemas.microsoft.com/office/drawing/2014/main" id="{F056BCD1-30CC-8871-B5D2-B9F61E2C0C9C}"/>
              </a:ext>
            </a:extLst>
          </p:cNvPr>
          <p:cNvPicPr>
            <a:picLocks noChangeAspect="1"/>
          </p:cNvPicPr>
          <p:nvPr/>
        </p:nvPicPr>
        <p:blipFill>
          <a:blip r:embed="rId3"/>
          <a:stretch>
            <a:fillRect/>
          </a:stretch>
        </p:blipFill>
        <p:spPr>
          <a:xfrm>
            <a:off x="6705600" y="2398486"/>
            <a:ext cx="4789715" cy="3193143"/>
          </a:xfrm>
          <a:prstGeom prst="rect">
            <a:avLst/>
          </a:prstGeom>
        </p:spPr>
      </p:pic>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vert="horz" lIns="91440" tIns="45720" rIns="91440" bIns="45720" rtlCol="0" anchor="t">
            <a:normAutofit/>
          </a:bodyPr>
          <a:lstStyle/>
          <a:p>
            <a:pPr>
              <a:lnSpc>
                <a:spcPct val="100000"/>
              </a:lnSpc>
              <a:spcBef>
                <a:spcPct val="20000"/>
              </a:spcBef>
              <a:buFont typeface="Wingdings" pitchFamily="2" charset="2"/>
              <a:buChar char="Ø"/>
              <a:tabLst>
                <a:tab pos="457200" algn="l"/>
              </a:tabLst>
            </a:pPr>
            <a:endParaRPr lang="en-US" sz="1800" kern="100">
              <a:latin typeface="Calibri"/>
              <a:ea typeface="Calibri"/>
              <a:cs typeface="Calibri"/>
            </a:endParaRPr>
          </a:p>
          <a:p>
            <a:pPr>
              <a:lnSpc>
                <a:spcPct val="100000"/>
              </a:lnSpc>
              <a:spcBef>
                <a:spcPct val="20000"/>
              </a:spcBef>
              <a:buFont typeface="Wingdings" pitchFamily="2" charset="2"/>
              <a:buChar char="Ø"/>
              <a:tabLst>
                <a:tab pos="457200" algn="l"/>
              </a:tabLst>
            </a:pPr>
            <a:endParaRPr lang="en-US" sz="1800" kern="100">
              <a:latin typeface="Calibri"/>
              <a:ea typeface="Calibri"/>
              <a:cs typeface="Calibri"/>
            </a:endParaRPr>
          </a:p>
          <a:p>
            <a:pPr>
              <a:lnSpc>
                <a:spcPct val="100000"/>
              </a:lnSpc>
              <a:spcBef>
                <a:spcPct val="20000"/>
              </a:spcBef>
              <a:buFont typeface="Wingdings" pitchFamily="2" charset="2"/>
              <a:buChar char="Ø"/>
              <a:tabLst>
                <a:tab pos="457200" algn="l"/>
              </a:tabLst>
            </a:pPr>
            <a:r>
              <a:rPr lang="en-US" sz="1800" kern="100">
                <a:latin typeface="Calibri"/>
                <a:ea typeface="Calibri"/>
                <a:cs typeface="Calibri"/>
              </a:rPr>
              <a:t> </a:t>
            </a:r>
            <a:r>
              <a:rPr lang="en-US" sz="1800" kern="100" err="1">
                <a:latin typeface="Aptos"/>
                <a:ea typeface="Calibri"/>
                <a:cs typeface="Calibri"/>
              </a:rPr>
              <a:t>StudyNotion</a:t>
            </a:r>
            <a:r>
              <a:rPr lang="en-US" sz="1800" kern="100">
                <a:latin typeface="Aptos"/>
                <a:ea typeface="Calibri"/>
                <a:cs typeface="Calibri"/>
              </a:rPr>
              <a:t> addresses these challenges by implementing AI-driven course recommendations, interactive discussion forums, and live mentoring sessions. </a:t>
            </a:r>
            <a:endParaRPr lang="en-US">
              <a:latin typeface="Aptos"/>
              <a:ea typeface="Calibri"/>
              <a:cs typeface="Calibri"/>
            </a:endParaRPr>
          </a:p>
          <a:p>
            <a:pPr>
              <a:lnSpc>
                <a:spcPct val="100000"/>
              </a:lnSpc>
              <a:spcBef>
                <a:spcPct val="20000"/>
              </a:spcBef>
              <a:buFont typeface="Wingdings" pitchFamily="2" charset="2"/>
              <a:buChar char="Ø"/>
              <a:tabLst>
                <a:tab pos="457200" algn="l"/>
              </a:tabLst>
            </a:pPr>
            <a:endParaRPr lang="en-US" sz="18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800" kern="100">
                <a:latin typeface="Aptos"/>
                <a:ea typeface="Calibri"/>
                <a:cs typeface="Calibri"/>
              </a:rPr>
              <a:t>Furthermore, blockchain-based certification ensures the credibility and authenticity of course completion records. By integrating these solutions, </a:t>
            </a:r>
            <a:r>
              <a:rPr lang="en-US" sz="1800" kern="100" err="1">
                <a:latin typeface="Aptos"/>
                <a:ea typeface="Calibri"/>
                <a:cs typeface="Calibri"/>
              </a:rPr>
              <a:t>StudyNotion</a:t>
            </a:r>
            <a:r>
              <a:rPr lang="en-US" sz="1800" kern="100">
                <a:latin typeface="Aptos"/>
                <a:ea typeface="Calibri"/>
                <a:cs typeface="Calibri"/>
              </a:rPr>
              <a:t> aims to create a more engaging and retention-friendly learning environment. </a:t>
            </a:r>
            <a:endParaRPr lang="en-US">
              <a:latin typeface="Aptos"/>
              <a:ea typeface="Calibri"/>
              <a:cs typeface="Calibri"/>
            </a:endParaRPr>
          </a:p>
          <a:p>
            <a:pPr>
              <a:lnSpc>
                <a:spcPct val="100000"/>
              </a:lnSpc>
              <a:spcBef>
                <a:spcPct val="20000"/>
              </a:spcBef>
              <a:buFont typeface="Wingdings" pitchFamily="2" charset="2"/>
              <a:buChar char="Ø"/>
              <a:tabLst>
                <a:tab pos="457200" algn="l"/>
              </a:tabLst>
            </a:pPr>
            <a:endParaRPr lang="en-US" sz="18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800" kern="100">
                <a:latin typeface="Aptos"/>
                <a:ea typeface="Calibri"/>
                <a:cs typeface="Calibri"/>
              </a:rPr>
              <a:t>This literature review examines existing gaps in the e-learning industry and how </a:t>
            </a:r>
            <a:r>
              <a:rPr lang="en-US" sz="1800" kern="100" err="1">
                <a:latin typeface="Aptos"/>
                <a:ea typeface="Calibri"/>
                <a:cs typeface="Calibri"/>
              </a:rPr>
              <a:t>StudyNotion</a:t>
            </a:r>
            <a:r>
              <a:rPr lang="en-US" sz="1800" kern="100">
                <a:latin typeface="Aptos"/>
                <a:ea typeface="Calibri"/>
                <a:cs typeface="Calibri"/>
              </a:rPr>
              <a:t> proposes solutions to improve learning outcomes and course engagement.</a:t>
            </a:r>
            <a:endParaRPr lang="en-US">
              <a:latin typeface="Aptos"/>
              <a:ea typeface="Calibri"/>
              <a:cs typeface="Calibri"/>
            </a:endParaRPr>
          </a:p>
          <a:p>
            <a:pPr>
              <a:buFont typeface="Wingdings" pitchFamily="2" charset="2"/>
              <a:buChar char="Ø"/>
              <a:tabLst>
                <a:tab pos="457200" algn="l"/>
              </a:tabLst>
            </a:pPr>
            <a:endParaRPr lang="en-IN" sz="1800" b="1" u="sng" kern="10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vert="horz" lIns="91440" tIns="45720" rIns="91440" bIns="45720" rtlCol="0" anchor="t">
            <a:normAutofit/>
          </a:bodyPr>
          <a:lstStyle/>
          <a:p>
            <a:pPr>
              <a:lnSpc>
                <a:spcPct val="100000"/>
              </a:lnSpc>
              <a:spcBef>
                <a:spcPct val="20000"/>
              </a:spcBef>
              <a:buFont typeface="Wingdings" pitchFamily="2" charset="2"/>
              <a:buChar char="Ø"/>
              <a:tabLst>
                <a:tab pos="457200" algn="l"/>
              </a:tabLst>
            </a:pPr>
            <a:r>
              <a:rPr lang="en-US" sz="1600" kern="100">
                <a:latin typeface="Aptos"/>
                <a:ea typeface="Calibri"/>
                <a:cs typeface="Calibri"/>
              </a:rPr>
              <a:t>The primary objective of </a:t>
            </a:r>
            <a:r>
              <a:rPr lang="en-US" sz="1600" kern="100" err="1">
                <a:latin typeface="Aptos"/>
                <a:ea typeface="Calibri"/>
                <a:cs typeface="Calibri"/>
              </a:rPr>
              <a:t>StudyNotion</a:t>
            </a:r>
            <a:r>
              <a:rPr lang="en-US" sz="1600" kern="100">
                <a:latin typeface="Aptos"/>
                <a:ea typeface="Calibri"/>
                <a:cs typeface="Calibri"/>
              </a:rPr>
              <a:t> is to develop an efficient and user-friendly Learning Management System (LMS) that enhances online education experiences for both instructors and learners. </a:t>
            </a:r>
            <a:endParaRPr lang="en-US">
              <a:latin typeface="Aptos"/>
              <a:ea typeface="Calibri"/>
              <a:cs typeface="Calibri"/>
            </a:endParaRPr>
          </a:p>
          <a:p>
            <a:pPr>
              <a:lnSpc>
                <a:spcPct val="100000"/>
              </a:lnSpc>
              <a:spcBef>
                <a:spcPct val="20000"/>
              </a:spcBef>
              <a:buFont typeface="Wingdings" pitchFamily="2" charset="2"/>
              <a:buChar char="Ø"/>
              <a:tabLst>
                <a:tab pos="457200" algn="l"/>
              </a:tabLst>
            </a:pPr>
            <a:endParaRPr lang="en-US" sz="16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600" kern="100">
                <a:latin typeface="Aptos"/>
                <a:ea typeface="Calibri"/>
                <a:cs typeface="Calibri"/>
              </a:rPr>
              <a:t>The project aims to provide an all-in-one platform for course creation, content delivery, student engagement, and progress tracking. </a:t>
            </a:r>
          </a:p>
          <a:p>
            <a:pPr>
              <a:lnSpc>
                <a:spcPct val="100000"/>
              </a:lnSpc>
              <a:spcBef>
                <a:spcPct val="20000"/>
              </a:spcBef>
              <a:buFont typeface="Wingdings" pitchFamily="2" charset="2"/>
              <a:buChar char="Ø"/>
              <a:tabLst>
                <a:tab pos="457200" algn="l"/>
              </a:tabLst>
            </a:pPr>
            <a:endParaRPr lang="en-US" sz="16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600" kern="100">
                <a:latin typeface="Aptos"/>
                <a:ea typeface="Calibri"/>
                <a:cs typeface="Calibri"/>
              </a:rPr>
              <a:t>Some key objectives include:</a:t>
            </a:r>
          </a:p>
          <a:p>
            <a:pPr marL="457200" lvl="1" indent="0">
              <a:lnSpc>
                <a:spcPct val="100000"/>
              </a:lnSpc>
              <a:spcBef>
                <a:spcPct val="20000"/>
              </a:spcBef>
              <a:buNone/>
              <a:tabLst>
                <a:tab pos="457200" algn="l"/>
              </a:tabLst>
            </a:pPr>
            <a:r>
              <a:rPr lang="en-US" sz="1200" kern="100">
                <a:latin typeface="Aptos"/>
                <a:ea typeface="Calibri"/>
                <a:cs typeface="Calibri"/>
              </a:rPr>
              <a:t>1. Providing an intuitive dashboard for educators to create, manage, and monetize courses effortlessly.</a:t>
            </a:r>
          </a:p>
          <a:p>
            <a:pPr marL="457200" lvl="1" indent="0">
              <a:lnSpc>
                <a:spcPct val="100000"/>
              </a:lnSpc>
              <a:spcBef>
                <a:spcPct val="20000"/>
              </a:spcBef>
              <a:buNone/>
              <a:tabLst>
                <a:tab pos="457200" algn="l"/>
              </a:tabLst>
            </a:pPr>
            <a:r>
              <a:rPr lang="en-US" sz="1200" kern="100">
                <a:latin typeface="Aptos"/>
                <a:ea typeface="Calibri"/>
                <a:cs typeface="Calibri"/>
              </a:rPr>
              <a:t>2. Enhancing student engagement through interactive quizzes, discussion boards, and live sessions.</a:t>
            </a:r>
          </a:p>
          <a:p>
            <a:pPr marL="457200" lvl="1" indent="0">
              <a:lnSpc>
                <a:spcPct val="100000"/>
              </a:lnSpc>
              <a:spcBef>
                <a:spcPct val="20000"/>
              </a:spcBef>
              <a:buNone/>
              <a:tabLst>
                <a:tab pos="457200" algn="l"/>
              </a:tabLst>
            </a:pPr>
            <a:r>
              <a:rPr lang="en-US" sz="1200" kern="100">
                <a:latin typeface="Aptos"/>
                <a:ea typeface="Calibri"/>
                <a:cs typeface="Calibri"/>
              </a:rPr>
              <a:t>3. Implementing an AI-driven recommendation system to suggest relevant courses based on user preferences.</a:t>
            </a:r>
          </a:p>
          <a:p>
            <a:pPr marL="457200" lvl="1" indent="0">
              <a:lnSpc>
                <a:spcPct val="100000"/>
              </a:lnSpc>
              <a:spcBef>
                <a:spcPct val="20000"/>
              </a:spcBef>
              <a:buNone/>
              <a:tabLst>
                <a:tab pos="457200" algn="l"/>
              </a:tabLst>
            </a:pPr>
            <a:r>
              <a:rPr lang="en-US" sz="1200" kern="100">
                <a:latin typeface="Aptos"/>
                <a:ea typeface="Calibri"/>
                <a:cs typeface="Calibri"/>
              </a:rPr>
              <a:t>4. Ensuring high security standards through authentication, encryption, and secure payment processing.</a:t>
            </a:r>
          </a:p>
          <a:p>
            <a:pPr marL="457200" lvl="1" indent="0">
              <a:lnSpc>
                <a:spcPct val="100000"/>
              </a:lnSpc>
              <a:spcBef>
                <a:spcPct val="20000"/>
              </a:spcBef>
              <a:buNone/>
              <a:tabLst>
                <a:tab pos="457200" algn="l"/>
              </a:tabLst>
            </a:pPr>
            <a:r>
              <a:rPr lang="en-US" sz="1200" kern="100">
                <a:latin typeface="Aptos"/>
                <a:ea typeface="Calibri"/>
                <a:cs typeface="Calibri"/>
              </a:rPr>
              <a:t>5. Offering multi-device support with a fully responsive design.</a:t>
            </a:r>
          </a:p>
          <a:p>
            <a:pPr marL="457200" lvl="1" indent="0">
              <a:lnSpc>
                <a:spcPct val="100000"/>
              </a:lnSpc>
              <a:spcBef>
                <a:spcPct val="20000"/>
              </a:spcBef>
              <a:buNone/>
              <a:tabLst>
                <a:tab pos="457200" algn="l"/>
              </a:tabLst>
            </a:pPr>
            <a:r>
              <a:rPr lang="en-US" sz="1200" kern="100">
                <a:latin typeface="Aptos"/>
                <a:ea typeface="Calibri"/>
                <a:cs typeface="Calibri"/>
              </a:rPr>
              <a:t>6. Integrating reporting and analytics tools to track user progress and engagement trends.</a:t>
            </a:r>
          </a:p>
          <a:p>
            <a:pPr marL="457200" lvl="1" indent="0">
              <a:lnSpc>
                <a:spcPct val="100000"/>
              </a:lnSpc>
              <a:spcBef>
                <a:spcPct val="20000"/>
              </a:spcBef>
              <a:buNone/>
              <a:tabLst>
                <a:tab pos="457200" algn="l"/>
              </a:tabLst>
            </a:pPr>
            <a:r>
              <a:rPr lang="en-US" sz="1200" kern="100">
                <a:latin typeface="Aptos"/>
                <a:ea typeface="Calibri"/>
                <a:cs typeface="Calibri"/>
              </a:rPr>
              <a:t>7. Enabling peer collaboration with discussion forums and group activities.</a:t>
            </a:r>
          </a:p>
          <a:p>
            <a:pPr marL="457200" lvl="1" indent="0">
              <a:lnSpc>
                <a:spcPct val="100000"/>
              </a:lnSpc>
              <a:spcBef>
                <a:spcPct val="20000"/>
              </a:spcBef>
              <a:buNone/>
              <a:tabLst>
                <a:tab pos="457200" algn="l"/>
              </a:tabLst>
            </a:pPr>
            <a:endParaRPr lang="en-US" sz="1200" kern="100">
              <a:latin typeface="Aptos"/>
              <a:ea typeface="Calibri"/>
              <a:cs typeface="Calibri"/>
            </a:endParaRPr>
          </a:p>
          <a:p>
            <a:pPr>
              <a:lnSpc>
                <a:spcPct val="100000"/>
              </a:lnSpc>
              <a:spcBef>
                <a:spcPct val="20000"/>
              </a:spcBef>
              <a:buFont typeface="Wingdings" pitchFamily="2" charset="2"/>
              <a:buChar char="Ø"/>
              <a:tabLst>
                <a:tab pos="457200" algn="l"/>
              </a:tabLst>
            </a:pPr>
            <a:r>
              <a:rPr lang="en-US" sz="1600" kern="100">
                <a:latin typeface="Aptos"/>
                <a:ea typeface="Calibri"/>
                <a:cs typeface="Calibri"/>
              </a:rPr>
              <a:t>By meeting these objectives, </a:t>
            </a:r>
            <a:r>
              <a:rPr lang="en-US" sz="1600" kern="100" err="1">
                <a:latin typeface="Aptos"/>
                <a:ea typeface="Calibri"/>
                <a:cs typeface="Calibri"/>
              </a:rPr>
              <a:t>StudyNotion</a:t>
            </a:r>
            <a:r>
              <a:rPr lang="en-US" sz="1600" kern="100">
                <a:latin typeface="Aptos"/>
                <a:ea typeface="Calibri"/>
                <a:cs typeface="Calibri"/>
              </a:rPr>
              <a:t> seeks to create a learning environment that is not only efficient but also engaging and impactful for users.</a:t>
            </a: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tabLst>
                <a:tab pos="457200" algn="l"/>
              </a:tabLst>
            </a:pPr>
            <a:r>
              <a:rPr lang="en-IN" sz="2000" b="1" u="sng" kern="100">
                <a:latin typeface="Aptos"/>
                <a:ea typeface="Aptos" panose="020B0004020202020204" pitchFamily="34" charset="0"/>
                <a:cs typeface="Times New Roman"/>
              </a:rPr>
              <a:t>Processor</a:t>
            </a:r>
            <a:r>
              <a:rPr lang="en-IN" sz="2000" kern="100">
                <a:latin typeface="Aptos"/>
                <a:ea typeface="Aptos" panose="020B0004020202020204" pitchFamily="34" charset="0"/>
                <a:cs typeface="Times New Roman"/>
              </a:rPr>
              <a:t> - </a:t>
            </a:r>
            <a:r>
              <a:rPr lang="en-IN" sz="2000" kern="100">
                <a:ea typeface="+mn-lt"/>
                <a:cs typeface="+mn-lt"/>
              </a:rPr>
              <a:t>1.6 GHz or faster processor</a:t>
            </a:r>
            <a:endParaRPr lang="en-IN" sz="2000" kern="100">
              <a:latin typeface="Aptos" panose="020B0004020202020204" pitchFamily="34" charset="0"/>
              <a:ea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2000" kern="100">
              <a:latin typeface="Aptos"/>
              <a:ea typeface="Aptos" panose="020B0004020202020204" pitchFamily="34" charset="0"/>
              <a:cs typeface="Times New Roman"/>
            </a:endParaRPr>
          </a:p>
          <a:p>
            <a:pPr>
              <a:buFont typeface="Wingdings" panose="020B0604020202020204" pitchFamily="34" charset="0"/>
              <a:buChar char="Ø"/>
              <a:tabLst>
                <a:tab pos="457200" algn="l"/>
              </a:tabLst>
            </a:pPr>
            <a:r>
              <a:rPr lang="en-IN" sz="2000" b="1" u="sng" kern="100">
                <a:latin typeface="Aptos"/>
                <a:ea typeface="Aptos" panose="020B0004020202020204" pitchFamily="34" charset="0"/>
                <a:cs typeface="Times New Roman"/>
              </a:rPr>
              <a:t>Ram</a:t>
            </a:r>
            <a:r>
              <a:rPr lang="en-IN" sz="2000" kern="100">
                <a:latin typeface="Aptos"/>
                <a:ea typeface="Aptos" panose="020B0004020202020204" pitchFamily="34" charset="0"/>
                <a:cs typeface="Times New Roman"/>
              </a:rPr>
              <a:t> – 4 GB or More</a:t>
            </a:r>
            <a:endParaRPr lang="en-IN" sz="2000" kern="100">
              <a:effectLst/>
              <a:latin typeface="Aptos"/>
              <a:ea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2000" kern="100">
              <a:latin typeface="Aptos"/>
              <a:ea typeface="Aptos" panose="020B0004020202020204" pitchFamily="34" charset="0"/>
              <a:cs typeface="Times New Roman"/>
            </a:endParaRPr>
          </a:p>
          <a:p>
            <a:pPr>
              <a:buFont typeface="Wingdings" panose="020B0604020202020204" pitchFamily="34" charset="0"/>
              <a:buChar char="Ø"/>
              <a:tabLst>
                <a:tab pos="457200" algn="l"/>
              </a:tabLst>
            </a:pPr>
            <a:r>
              <a:rPr lang="en-IN" sz="2000" b="1" u="sng" kern="100">
                <a:latin typeface="Aptos"/>
                <a:ea typeface="Aptos" panose="020B0004020202020204" pitchFamily="34" charset="0"/>
                <a:cs typeface="Times New Roman"/>
              </a:rPr>
              <a:t>Operating System</a:t>
            </a:r>
            <a:r>
              <a:rPr lang="en-IN" sz="2000" kern="100">
                <a:latin typeface="Aptos"/>
                <a:ea typeface="Aptos" panose="020B0004020202020204" pitchFamily="34" charset="0"/>
                <a:cs typeface="Times New Roman"/>
              </a:rPr>
              <a:t> -</a:t>
            </a:r>
            <a:endParaRPr lang="en-IN" sz="2000">
              <a:latin typeface="Aptos"/>
              <a:ea typeface="Aptos" panose="020B0004020202020204" pitchFamily="34" charset="0"/>
              <a:cs typeface="Times New Roman"/>
            </a:endParaRPr>
          </a:p>
          <a:p>
            <a:pPr>
              <a:tabLst>
                <a:tab pos="457200" algn="l"/>
              </a:tabLst>
            </a:pPr>
            <a:r>
              <a:rPr lang="en-IN" sz="2000" kern="100">
                <a:ea typeface="+mn-lt"/>
                <a:cs typeface="+mn-lt"/>
              </a:rPr>
              <a:t>Windows 10 and 11 (64-bit)</a:t>
            </a:r>
            <a:endParaRPr lang="en-IN" sz="2000" kern="100">
              <a:latin typeface="Aptos" panose="020B0004020202020204" pitchFamily="34" charset="0"/>
              <a:cs typeface="Times New Roman" panose="02020603050405020304" pitchFamily="18" charset="0"/>
            </a:endParaRPr>
          </a:p>
          <a:p>
            <a:pPr>
              <a:tabLst>
                <a:tab pos="457200" algn="l"/>
              </a:tabLst>
            </a:pPr>
            <a:r>
              <a:rPr lang="en-IN" sz="2000" kern="100">
                <a:ea typeface="+mn-lt"/>
                <a:cs typeface="+mn-lt"/>
              </a:rPr>
              <a:t>macOS versions with Apple security update support. This is typically the latest release and the two previous versions.</a:t>
            </a:r>
            <a:endParaRPr lang="en-IN" sz="2000"/>
          </a:p>
          <a:p>
            <a:pPr>
              <a:tabLst>
                <a:tab pos="457200" algn="l"/>
              </a:tabLst>
            </a:pPr>
            <a:endParaRPr lang="en-IN" sz="2000" kern="100">
              <a:latin typeface="Aptos"/>
              <a:cs typeface="Times New Roman"/>
            </a:endParaRPr>
          </a:p>
          <a:p>
            <a:pPr>
              <a:buFont typeface="Wingdings" panose="020B0604020202020204" pitchFamily="34" charset="0"/>
              <a:buChar char="Ø"/>
              <a:tabLst>
                <a:tab pos="457200" algn="l"/>
              </a:tabLst>
            </a:pPr>
            <a:r>
              <a:rPr lang="en-IN" sz="2000" b="1" u="sng" kern="100">
                <a:latin typeface="Aptos"/>
                <a:cs typeface="Times New Roman"/>
              </a:rPr>
              <a:t>Browser </a:t>
            </a:r>
            <a:r>
              <a:rPr lang="en-IN" sz="2000" kern="100">
                <a:latin typeface="Aptos"/>
                <a:cs typeface="Times New Roman"/>
              </a:rPr>
              <a:t>– Any Browser</a:t>
            </a:r>
            <a:endParaRPr lang="en-IN" sz="2000" kern="100">
              <a:latin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2400" kern="100">
              <a:latin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1800" kern="10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Content Placeholder 4">
            <a:extLst>
              <a:ext uri="{FF2B5EF4-FFF2-40B4-BE49-F238E27FC236}">
                <a16:creationId xmlns:a16="http://schemas.microsoft.com/office/drawing/2014/main" id="{8EADA57D-C535-B707-E214-653630E43978}"/>
              </a:ext>
            </a:extLst>
          </p:cNvPr>
          <p:cNvSpPr>
            <a:spLocks noGrp="1"/>
          </p:cNvSpPr>
          <p:nvPr>
            <p:ph idx="1"/>
          </p:nvPr>
        </p:nvSpPr>
        <p:spPr>
          <a:xfrm>
            <a:off x="838200" y="1825625"/>
            <a:ext cx="10515600" cy="4351338"/>
          </a:xfrm>
        </p:spPr>
        <p:txBody>
          <a:bodyPr vert="horz" lIns="91440" tIns="45720" rIns="91440" bIns="45720" rtlCol="0" anchor="t">
            <a:normAutofit/>
          </a:bodyPr>
          <a:lstStyle/>
          <a:p>
            <a:pPr>
              <a:buFont typeface="Wingdings" panose="020B0604020202020204" pitchFamily="34" charset="0"/>
              <a:buChar char="Ø"/>
              <a:tabLst>
                <a:tab pos="457200" algn="l"/>
              </a:tabLst>
            </a:pPr>
            <a:r>
              <a:rPr lang="en-IN" sz="2400" kern="100">
                <a:latin typeface="Aptos"/>
                <a:ea typeface="Aptos" panose="020B0004020202020204" pitchFamily="34" charset="0"/>
                <a:cs typeface="Times New Roman"/>
              </a:rPr>
              <a:t>Technology – MERN</a:t>
            </a:r>
            <a:endParaRPr lang="en-US"/>
          </a:p>
          <a:p>
            <a:pPr>
              <a:buFont typeface="Wingdings" panose="020B0604020202020204" pitchFamily="34" charset="0"/>
              <a:buChar char="Ø"/>
              <a:tabLst>
                <a:tab pos="457200" algn="l"/>
              </a:tabLst>
            </a:pPr>
            <a:endParaRPr lang="en-IN" sz="2400" kern="100">
              <a:latin typeface="Aptos" panose="020B0004020202020204" pitchFamily="34" charset="0"/>
              <a:ea typeface="Aptos" panose="020B0004020202020204" pitchFamily="34" charset="0"/>
              <a:cs typeface="Times New Roman"/>
            </a:endParaRPr>
          </a:p>
          <a:p>
            <a:pPr>
              <a:buFont typeface="Wingdings" panose="020B0604020202020204" pitchFamily="34" charset="0"/>
              <a:buChar char="Ø"/>
              <a:tabLst>
                <a:tab pos="457200" algn="l"/>
              </a:tabLst>
            </a:pPr>
            <a:r>
              <a:rPr lang="en-IN" sz="2400" kern="100">
                <a:ea typeface="+mn-lt"/>
                <a:cs typeface="+mn-lt"/>
              </a:rPr>
              <a:t>Operating System – Windows 10/11, macOS, or Linux</a:t>
            </a:r>
          </a:p>
          <a:p>
            <a:pPr>
              <a:buFont typeface="Wingdings" panose="020B0604020202020204" pitchFamily="34" charset="0"/>
              <a:buChar char="Ø"/>
              <a:tabLst>
                <a:tab pos="457200" algn="l"/>
              </a:tabLst>
            </a:pPr>
            <a:endParaRPr lang="en-IN" sz="2400" kern="100">
              <a:latin typeface="Aptos" panose="020B0004020202020204" pitchFamily="34" charset="0"/>
              <a:ea typeface="Aptos" panose="020B0004020202020204" pitchFamily="34" charset="0"/>
              <a:cs typeface="Times New Roman"/>
            </a:endParaRPr>
          </a:p>
          <a:p>
            <a:pPr>
              <a:buFont typeface="Wingdings" panose="020B0604020202020204" pitchFamily="34" charset="0"/>
              <a:buChar char="Ø"/>
              <a:tabLst>
                <a:tab pos="457200" algn="l"/>
              </a:tabLst>
            </a:pPr>
            <a:r>
              <a:rPr lang="en-IN" sz="2400" kern="100">
                <a:latin typeface="Aptos"/>
                <a:ea typeface="Aptos" panose="020B0004020202020204" pitchFamily="34" charset="0"/>
                <a:cs typeface="Times New Roman"/>
              </a:rPr>
              <a:t>Database – </a:t>
            </a:r>
            <a:r>
              <a:rPr lang="en-IN" sz="2400" kern="100">
                <a:ea typeface="+mn-lt"/>
                <a:cs typeface="+mn-lt"/>
              </a:rPr>
              <a:t>MongoDB</a:t>
            </a:r>
            <a:endParaRPr lang="en-IN" sz="2400" kern="100">
              <a:latin typeface="Aptos" panose="020B0004020202020204" pitchFamily="34" charset="0"/>
              <a:ea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2400" kern="100">
              <a:latin typeface="Aptos" panose="020B0004020202020204" pitchFamily="34" charset="0"/>
              <a:ea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r>
              <a:rPr lang="en-IN" sz="2400" kern="100">
                <a:latin typeface="Aptos"/>
                <a:ea typeface="Aptos" panose="020B0004020202020204" pitchFamily="34" charset="0"/>
                <a:cs typeface="Times New Roman"/>
              </a:rPr>
              <a:t>Code Editor – Vs Code</a:t>
            </a:r>
            <a:endParaRPr lang="en-IN" sz="2400" kern="10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vert="horz" lIns="91440" tIns="45720" rIns="91440" bIns="45720" rtlCol="0" anchor="t">
            <a:normAutofit/>
          </a:bodyPr>
          <a:lstStyle/>
          <a:p>
            <a:pPr>
              <a:lnSpc>
                <a:spcPct val="100000"/>
              </a:lnSpc>
              <a:spcBef>
                <a:spcPct val="20000"/>
              </a:spcBef>
              <a:buFont typeface="Wingdings" panose="020B0604020202020204" pitchFamily="34" charset="0"/>
              <a:buChar char="Ø"/>
              <a:tabLst>
                <a:tab pos="457200" algn="l"/>
              </a:tabLst>
            </a:pPr>
            <a:r>
              <a:rPr lang="en-US" sz="2000" err="1">
                <a:latin typeface="Aptos"/>
                <a:ea typeface="Calibri"/>
                <a:cs typeface="Calibri"/>
              </a:rPr>
              <a:t>StudyNotion</a:t>
            </a:r>
            <a:r>
              <a:rPr lang="en-US" sz="2000">
                <a:latin typeface="Aptos"/>
                <a:ea typeface="Calibri"/>
                <a:cs typeface="Calibri"/>
              </a:rPr>
              <a:t> is built using a modular approach, ensuring flexibility, scalability, and ease of development. Below are the key modules:</a:t>
            </a:r>
            <a:endParaRPr lang="en-US" sz="2000">
              <a:latin typeface="Aptos"/>
            </a:endParaRPr>
          </a:p>
          <a:p>
            <a:pPr>
              <a:lnSpc>
                <a:spcPct val="100000"/>
              </a:lnSpc>
              <a:spcBef>
                <a:spcPct val="20000"/>
              </a:spcBef>
              <a:buFont typeface="Wingdings" panose="020B0604020202020204" pitchFamily="34" charset="0"/>
              <a:buChar char="Ø"/>
              <a:tabLst>
                <a:tab pos="457200" algn="l"/>
              </a:tabLst>
            </a:pPr>
            <a:endParaRPr lang="en-US" sz="2000">
              <a:latin typeface="Aptos"/>
              <a:ea typeface="Calibri"/>
              <a:cs typeface="Calibri"/>
            </a:endParaRPr>
          </a:p>
          <a:p>
            <a:pPr marL="457200" lvl="1" indent="0">
              <a:lnSpc>
                <a:spcPct val="100000"/>
              </a:lnSpc>
              <a:spcBef>
                <a:spcPct val="20000"/>
              </a:spcBef>
              <a:buNone/>
              <a:tabLst>
                <a:tab pos="457200" algn="l"/>
              </a:tabLst>
            </a:pPr>
            <a:r>
              <a:rPr lang="en-US" sz="1600">
                <a:latin typeface="Aptos"/>
                <a:ea typeface="Calibri"/>
                <a:cs typeface="Calibri"/>
              </a:rPr>
              <a:t>1. </a:t>
            </a:r>
            <a:r>
              <a:rPr lang="en-US" sz="1600" b="1">
                <a:latin typeface="Aptos"/>
                <a:ea typeface="Calibri"/>
                <a:cs typeface="Calibri"/>
              </a:rPr>
              <a:t>User Authentication Module:</a:t>
            </a:r>
            <a:r>
              <a:rPr lang="en-US" sz="1600">
                <a:latin typeface="Aptos"/>
                <a:ea typeface="Calibri"/>
                <a:cs typeface="Calibri"/>
              </a:rPr>
              <a:t> Handles secure login and registration, supporting Firebase Authentication, Google OAuth, and social logins.</a:t>
            </a:r>
          </a:p>
          <a:p>
            <a:pPr marL="457200" lvl="1" indent="0">
              <a:lnSpc>
                <a:spcPct val="100000"/>
              </a:lnSpc>
              <a:spcBef>
                <a:spcPct val="20000"/>
              </a:spcBef>
              <a:buNone/>
              <a:tabLst>
                <a:tab pos="457200" algn="l"/>
              </a:tabLst>
            </a:pPr>
            <a:endParaRPr lang="en-US" sz="1600">
              <a:latin typeface="Aptos"/>
              <a:ea typeface="Calibri"/>
              <a:cs typeface="Calibri"/>
            </a:endParaRPr>
          </a:p>
          <a:p>
            <a:pPr marL="457200" lvl="1" indent="0">
              <a:lnSpc>
                <a:spcPct val="100000"/>
              </a:lnSpc>
              <a:spcBef>
                <a:spcPct val="20000"/>
              </a:spcBef>
              <a:buNone/>
              <a:tabLst>
                <a:tab pos="457200" algn="l"/>
              </a:tabLst>
            </a:pPr>
            <a:r>
              <a:rPr lang="en-US" sz="1600">
                <a:latin typeface="Aptos"/>
                <a:ea typeface="Calibri"/>
                <a:cs typeface="Calibri"/>
              </a:rPr>
              <a:t>2. </a:t>
            </a:r>
            <a:r>
              <a:rPr lang="en-US" sz="1600" b="1">
                <a:latin typeface="Aptos"/>
                <a:ea typeface="Calibri"/>
                <a:cs typeface="Calibri"/>
              </a:rPr>
              <a:t>Course Management Module:</a:t>
            </a:r>
            <a:r>
              <a:rPr lang="en-US" sz="1600">
                <a:latin typeface="Aptos"/>
                <a:ea typeface="Calibri"/>
                <a:cs typeface="Calibri"/>
              </a:rPr>
              <a:t> Allows instructors to create, edit, and manage courses, including uploading videos, adding quizzes, and providing assignments.</a:t>
            </a:r>
          </a:p>
          <a:p>
            <a:pPr marL="457200" lvl="1" indent="0">
              <a:lnSpc>
                <a:spcPct val="100000"/>
              </a:lnSpc>
              <a:spcBef>
                <a:spcPct val="20000"/>
              </a:spcBef>
              <a:buNone/>
              <a:tabLst>
                <a:tab pos="457200" algn="l"/>
              </a:tabLst>
            </a:pPr>
            <a:endParaRPr lang="en-US" sz="1600">
              <a:latin typeface="Aptos"/>
              <a:ea typeface="Calibri"/>
              <a:cs typeface="Calibri"/>
            </a:endParaRPr>
          </a:p>
          <a:p>
            <a:pPr marL="457200" lvl="1" indent="0">
              <a:lnSpc>
                <a:spcPct val="100000"/>
              </a:lnSpc>
              <a:spcBef>
                <a:spcPct val="20000"/>
              </a:spcBef>
              <a:buNone/>
              <a:tabLst>
                <a:tab pos="457200" algn="l"/>
              </a:tabLst>
            </a:pPr>
            <a:r>
              <a:rPr lang="en-US" sz="1600">
                <a:latin typeface="Aptos"/>
                <a:ea typeface="Calibri"/>
                <a:cs typeface="Calibri"/>
              </a:rPr>
              <a:t>3. </a:t>
            </a:r>
            <a:r>
              <a:rPr lang="en-US" sz="1600" b="1">
                <a:latin typeface="Aptos"/>
                <a:ea typeface="Calibri"/>
                <a:cs typeface="Calibri"/>
              </a:rPr>
              <a:t>Enrollment &amp; Payment Module:</a:t>
            </a:r>
            <a:r>
              <a:rPr lang="en-US" sz="1600">
                <a:latin typeface="Aptos"/>
                <a:ea typeface="Calibri"/>
                <a:cs typeface="Calibri"/>
              </a:rPr>
              <a:t> Secure payment processing through Stripe API, allowing students to enroll in courses seamlessly.</a:t>
            </a:r>
          </a:p>
          <a:p>
            <a:pPr marL="457200" lvl="1" indent="0">
              <a:lnSpc>
                <a:spcPct val="100000"/>
              </a:lnSpc>
              <a:spcBef>
                <a:spcPct val="20000"/>
              </a:spcBef>
              <a:buNone/>
              <a:tabLst>
                <a:tab pos="457200" algn="l"/>
              </a:tabLst>
            </a:pPr>
            <a:endParaRPr lang="en-US" sz="1600">
              <a:latin typeface="Aptos"/>
              <a:ea typeface="Calibri"/>
              <a:cs typeface="Calibri"/>
            </a:endParaRPr>
          </a:p>
          <a:p>
            <a:pPr marL="457200" lvl="1" indent="0">
              <a:lnSpc>
                <a:spcPct val="100000"/>
              </a:lnSpc>
              <a:spcBef>
                <a:spcPct val="20000"/>
              </a:spcBef>
              <a:buNone/>
              <a:tabLst>
                <a:tab pos="457200" algn="l"/>
              </a:tabLst>
            </a:pPr>
            <a:r>
              <a:rPr lang="en-US" sz="1600">
                <a:latin typeface="Aptos"/>
                <a:ea typeface="Calibri"/>
                <a:cs typeface="Calibri"/>
              </a:rPr>
              <a:t>4. </a:t>
            </a:r>
            <a:r>
              <a:rPr lang="en-US" sz="1600" b="1">
                <a:latin typeface="Aptos"/>
                <a:ea typeface="Calibri"/>
                <a:cs typeface="Calibri"/>
              </a:rPr>
              <a:t>Student Dashboard Module:</a:t>
            </a:r>
            <a:r>
              <a:rPr lang="en-US" sz="1600">
                <a:latin typeface="Aptos"/>
                <a:ea typeface="Calibri"/>
                <a:cs typeface="Calibri"/>
              </a:rPr>
              <a:t> Displays enrolled courses, tracks progress, and provides access to certificates and achievements.</a:t>
            </a:r>
          </a:p>
          <a:p>
            <a:pPr>
              <a:buFont typeface="Wingdings" panose="020B0604020202020204" pitchFamily="34" charset="0"/>
              <a:buChar char="Ø"/>
              <a:tabLst>
                <a:tab pos="457200" algn="l"/>
              </a:tabLst>
            </a:pPr>
            <a:endParaRPr lang="en-IN" sz="2000" b="1">
              <a:latin typeface="Aptos" panose="020B0004020202020204" pitchFamily="34" charset="0"/>
              <a:ea typeface="Aptos" panose="020B0004020202020204" pitchFamily="34" charset="0"/>
              <a:cs typeface="Times New Roman"/>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Mini Project-II (ID201B) Even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revision>1</cp:revision>
  <dcterms:created xsi:type="dcterms:W3CDTF">2024-09-12T08:34:15Z</dcterms:created>
  <dcterms:modified xsi:type="dcterms:W3CDTF">2025-03-08T15:46:37Z</dcterms:modified>
</cp:coreProperties>
</file>