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71" r:id="rId12"/>
    <p:sldId id="272" r:id="rId13"/>
    <p:sldId id="267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9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inary.com/documentation" TargetMode="External"/><Relationship Id="rId3" Type="http://schemas.openxmlformats.org/officeDocument/2006/relationships/hyperlink" Target="https://www.mongodb.com/docs/manual/" TargetMode="External"/><Relationship Id="rId7" Type="http://schemas.openxmlformats.org/officeDocument/2006/relationships/hyperlink" Target="https://www.mongodb.com/atla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en/docs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hyperlink" Target="https://expressjs.com/" TargetMode="External"/><Relationship Id="rId9" Type="http://schemas.openxmlformats.org/officeDocument/2006/relationships/hyperlink" Target="https://cloudinary.com/documentation/node_integrati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(ID201B)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2025-26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77525"/>
            <a:ext cx="9144000" cy="2403485"/>
          </a:xfrm>
        </p:spPr>
        <p:txBody>
          <a:bodyPr>
            <a:normAutofit/>
          </a:bodyPr>
          <a:lstStyle/>
          <a:p>
            <a:pPr eaLnBrk="1" fontAlgn="auto" hangingPunct="1">
              <a:lnSpc>
                <a:spcPts val="3265"/>
              </a:lnSpc>
              <a:spcBef>
                <a:spcPts val="21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imes New Roman" panose="02020603050405020304"/>
              </a:rPr>
              <a:t>STUDY NOTION</a:t>
            </a:r>
          </a:p>
          <a:p>
            <a:pPr eaLnBrk="1" fontAlgn="auto" hangingPunct="1">
              <a:lnSpc>
                <a:spcPts val="3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imes New Roman" panose="02020603050405020304"/>
              </a:rPr>
              <a:t>AASHI(2426MCA203)</a:t>
            </a:r>
          </a:p>
          <a:p>
            <a:pPr eaLnBrk="1" fontAlgn="auto" hangingPunct="1">
              <a:lnSpc>
                <a:spcPts val="32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Times New Roman" panose="02020603050405020304"/>
              </a:rPr>
              <a:t>ANTRA PRAKASH(2426MCA326)</a:t>
            </a:r>
          </a:p>
          <a:p>
            <a:pPr>
              <a:lnSpc>
                <a:spcPts val="3265"/>
              </a:lnSpc>
              <a:spcBef>
                <a:spcPts val="0"/>
              </a:spcBef>
              <a:defRPr/>
            </a:pPr>
            <a:r>
              <a:rPr lang="en-US" sz="2400" b="1" dirty="0">
                <a:latin typeface="Times New Roman" panose="02020603050405020304"/>
              </a:rPr>
              <a:t>AYUSH SAINI(2426MCA327)</a:t>
            </a:r>
          </a:p>
          <a:p>
            <a:r>
              <a:rPr lang="en-US" sz="2400" b="1" dirty="0">
                <a:latin typeface="Times New Roman" panose="02020603050405020304"/>
              </a:rPr>
              <a:t>ADITYA SHARMA(2426MCA639)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Vipin Kumar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960" y="1350645"/>
            <a:ext cx="10657840" cy="4826635"/>
          </a:xfrm>
        </p:spPr>
        <p:txBody>
          <a:bodyPr>
            <a:normAutofit fontScale="80000" lnSpcReduction="10000"/>
          </a:bodyPr>
          <a:lstStyle/>
          <a:p>
            <a:pPr marL="457200" lvl="1" indent="0">
              <a:buFont typeface="Wingdings" panose="05000000000000000000" pitchFamily="2" charset="2"/>
              <a:buNone/>
              <a:tabLst>
                <a:tab pos="457200" algn="l"/>
              </a:tabLst>
            </a:pPr>
            <a:r>
              <a:rPr lang="en-US" altLang="en-US" sz="2500" b="1" dirty="0">
                <a:latin typeface="Times New Roman" panose="02020603050405020304" pitchFamily="18" charset="0"/>
              </a:rPr>
              <a:t>2. Course Management (Create, Update, Delete Courses)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Front-End: HTML, CSS, JavaScript, JavaScript, ReactJS, Tailwind CSS (UI design), Formik &amp; Yup (for form validation).</a:t>
            </a:r>
          </a:p>
          <a:p>
            <a:pPr lvl="0">
              <a:tabLst>
                <a:tab pos="457200" algn="l"/>
              </a:tabLst>
            </a:pPr>
            <a:r>
              <a:rPr lang="en-US" alt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HTML provides the structure of course management pages.</a:t>
            </a: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r>
              <a:rPr lang="en-US" alt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CSS/Tailwind CSS styles the layout for an appealing UI.</a:t>
            </a: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r>
              <a:rPr lang="en-US" alt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javascript: handles user interactions and dynamic updates, while ReactJS manages component rendering.</a:t>
            </a: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r>
              <a:rPr lang="en-US" altLang="en-US" sz="18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Formik &amp; Yup ensure form validation before submission.</a:t>
            </a:r>
          </a:p>
          <a:p>
            <a:pPr lvl="0">
              <a:lnSpc>
                <a:spcPct val="10000"/>
              </a:lnSpc>
              <a:tabLst>
                <a:tab pos="457200" algn="l"/>
              </a:tabLst>
            </a:pPr>
            <a:endParaRPr lang="en-US" alt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000"/>
              </a:lnSpc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lvl="0">
              <a:lnSpc>
                <a:spcPct val="10000"/>
              </a:lnSpc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lvl="0">
              <a:lnSpc>
                <a:spcPct val="10000"/>
              </a:lnSpc>
              <a:buFont typeface="Wingdings" panose="05000000000000000000" charset="0"/>
              <a:buChar char="Ø"/>
              <a:tabLst>
                <a:tab pos="457200" algn="l"/>
              </a:tabLst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lvl="0">
              <a:lnSpc>
                <a:spcPct val="10000"/>
              </a:lnSpc>
              <a:buFont typeface="Wingdings" panose="05000000000000000000" charset="0"/>
              <a:buChar char="Ø"/>
              <a:tabLst>
                <a:tab pos="457200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</a:rPr>
              <a:t>Back-End</a:t>
            </a:r>
            <a:r>
              <a:rPr lang="en-US" alt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Node.js, Express.js, MongoDB (for storing course details), Cloudinary (for media   storage), RESTful APIs.</a:t>
            </a:r>
          </a:p>
          <a:p>
            <a:pPr lvl="0">
              <a:lnSpc>
                <a:spcPct val="160000"/>
              </a:lnSpc>
              <a:tabLst>
                <a:tab pos="457200" algn="l"/>
              </a:tabLst>
            </a:pPr>
            <a:r>
              <a:rPr lang="en-US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 endpoints handle course creation, updates, and deletion.</a:t>
            </a:r>
          </a:p>
          <a:p>
            <a:pPr lvl="0">
              <a:lnSpc>
                <a:spcPct val="160000"/>
              </a:lnSpc>
              <a:tabLst>
                <a:tab pos="457200" algn="l"/>
              </a:tabLst>
            </a:pPr>
            <a:r>
              <a:rPr lang="en-US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Instructors can upload course materials securely.</a:t>
            </a:r>
          </a:p>
          <a:p>
            <a:pPr lvl="0">
              <a:lnSpc>
                <a:spcPct val="160000"/>
              </a:lnSpc>
              <a:tabLst>
                <a:tab pos="457200" algn="l"/>
              </a:tabLst>
            </a:pPr>
            <a:r>
              <a:rPr lang="en-US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Cloudinary stores media files like videos and PDFs.</a:t>
            </a:r>
          </a:p>
          <a:p>
            <a:pPr lvl="0">
              <a:lnSpc>
                <a:spcPct val="160000"/>
              </a:lnSpc>
              <a:tabLst>
                <a:tab pos="457200" algn="l"/>
              </a:tabLst>
            </a:pPr>
            <a:r>
              <a:rPr lang="en-US" alt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is stored in MongoDB for efficient retrieval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Aft>
                <a:spcPts val="1265"/>
              </a:spcAft>
              <a:buNone/>
            </a:pPr>
            <a:r>
              <a:rPr lang="en-US" altLang="en-US" sz="2400" b="1" dirty="0">
                <a:latin typeface="Times New Roman" panose="02020603050405020304" pitchFamily="18" charset="0"/>
              </a:rPr>
              <a:t>3. Student Dashboard</a:t>
            </a:r>
          </a:p>
          <a:p>
            <a:pPr algn="just">
              <a:lnSpc>
                <a:spcPct val="160000"/>
              </a:lnSpc>
              <a:spcAft>
                <a:spcPts val="1265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</a:rPr>
              <a:t>Front-End: HTML, CSS, JavaScript, ReactJS, Tailwind CSS</a:t>
            </a:r>
          </a:p>
          <a:p>
            <a:pPr algn="just">
              <a:lnSpc>
                <a:spcPct val="0"/>
              </a:lnSpc>
              <a:spcAft>
                <a:spcPts val="1265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0"/>
              </a:lnSpc>
              <a:spcAft>
                <a:spcPts val="1265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Students can browse and enroll in courses.</a:t>
            </a:r>
          </a:p>
          <a:p>
            <a:pPr algn="just">
              <a:lnSpc>
                <a:spcPct val="0"/>
              </a:lnSpc>
              <a:spcAft>
                <a:spcPts val="1265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Progress tracking UI for completed lessons.</a:t>
            </a:r>
          </a:p>
          <a:p>
            <a:pPr algn="just">
              <a:lnSpc>
                <a:spcPct val="0"/>
              </a:lnSpc>
              <a:spcAft>
                <a:spcPts val="1265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0"/>
              </a:lnSpc>
              <a:spcAft>
                <a:spcPts val="1265"/>
              </a:spcAft>
              <a:buFont typeface="Wingdings" panose="05000000000000000000" pitchFamily="2" charset="2"/>
              <a:buChar char="Ø"/>
            </a:pPr>
            <a:r>
              <a:rPr lang="en-US" altLang="en-US" sz="1800" b="1" dirty="0">
                <a:latin typeface="Times New Roman" panose="02020603050405020304" pitchFamily="18" charset="0"/>
              </a:rPr>
              <a:t>Back-End: Node.js, Express.js, MongoDB</a:t>
            </a:r>
          </a:p>
          <a:p>
            <a:pPr algn="just">
              <a:lnSpc>
                <a:spcPct val="0"/>
              </a:lnSpc>
              <a:spcAft>
                <a:spcPts val="1265"/>
              </a:spcAft>
              <a:buFont typeface="Wingdings" panose="05000000000000000000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</a:endParaRPr>
          </a:p>
          <a:p>
            <a:pPr algn="just">
              <a:lnSpc>
                <a:spcPct val="0"/>
              </a:lnSpc>
              <a:spcAft>
                <a:spcPts val="1265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Stores student progress and course completion data.</a:t>
            </a:r>
          </a:p>
          <a:p>
            <a:pPr algn="just">
              <a:lnSpc>
                <a:spcPct val="0"/>
              </a:lnSpc>
              <a:spcAft>
                <a:spcPts val="1265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Retrieves relevant course details dynamically.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  <a:tabLst>
                <a:tab pos="457200" algn="l"/>
              </a:tabLst>
            </a:pPr>
            <a:r>
              <a:rPr lang="en-US" alt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Instructor Dashboard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alt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Front-End: HTML, CSS, ReactJS, Recharts/Chart.js, Tailwind CSS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alt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40000"/>
              </a:lnSpc>
              <a:tabLst>
                <a:tab pos="457200" algn="l"/>
              </a:tabLst>
            </a:pPr>
            <a:r>
              <a:rPr lang="en-US" alt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Graphical analysis of student enrollments and earnings.</a:t>
            </a:r>
          </a:p>
          <a:p>
            <a:pPr lvl="0">
              <a:lnSpc>
                <a:spcPct val="40000"/>
              </a:lnSpc>
              <a:tabLst>
                <a:tab pos="457200" algn="l"/>
              </a:tabLst>
            </a:pPr>
            <a:endParaRPr lang="en-US" alt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40000"/>
              </a:lnSpc>
              <a:tabLst>
                <a:tab pos="457200" algn="l"/>
              </a:tabLst>
            </a:pPr>
            <a:r>
              <a:rPr lang="en-US" alt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Interactive dashboard for tracking course engagement.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alt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r>
              <a:rPr lang="en-US" alt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Back-End: Node.js, Express.js, MongoDB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US" alt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30000"/>
              </a:lnSpc>
              <a:tabLst>
                <a:tab pos="457200" algn="l"/>
              </a:tabLst>
            </a:pPr>
            <a:r>
              <a:rPr lang="en-US" alt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endpoints to fetch and update course statistics.</a:t>
            </a:r>
          </a:p>
          <a:p>
            <a:pPr lvl="0">
              <a:lnSpc>
                <a:spcPct val="30000"/>
              </a:lnSpc>
              <a:tabLst>
                <a:tab pos="457200" algn="l"/>
              </a:tabLst>
            </a:pPr>
            <a:endParaRPr lang="en-US" alt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30000"/>
              </a:lnSpc>
              <a:tabLst>
                <a:tab pos="457200" algn="l"/>
              </a:tabLst>
            </a:pPr>
            <a:r>
              <a:rPr lang="en-US" alt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Stores instructor details and earnings reports.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lnSpc>
                <a:spcPts val="3265"/>
              </a:lnSpc>
              <a:spcBef>
                <a:spcPts val="525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♦    User registers/logs in.</a:t>
            </a:r>
          </a:p>
          <a:p>
            <a:pPr marL="0" indent="0" algn="just" eaLnBrk="1" hangingPunct="1">
              <a:lnSpc>
                <a:spcPts val="3265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♦    Student browses and enrolls in courses.</a:t>
            </a:r>
          </a:p>
          <a:p>
            <a:pPr marL="0" indent="0" algn="just" eaLnBrk="1" hangingPunct="1">
              <a:lnSpc>
                <a:spcPts val="3265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♦    Instructor creates and manages courses.</a:t>
            </a:r>
          </a:p>
          <a:p>
            <a:pPr marL="0" indent="0" algn="just" eaLnBrk="1" hangingPunct="1">
              <a:lnSpc>
                <a:spcPts val="3265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♦    Course content (videos, PDFs) is accessed via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Cloudinary</a:t>
            </a: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ts val="3265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♦    Students rate and review courses.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Bef>
                <a:spcPts val="7140"/>
              </a:spcBef>
              <a:spcAft>
                <a:spcPts val="2100"/>
              </a:spcAft>
              <a:buNone/>
              <a:defRPr/>
            </a:pPr>
            <a:r>
              <a:rPr lang="en-US" sz="1800" b="1" dirty="0">
                <a:latin typeface="Arial" panose="020B0604020202020204"/>
              </a:rPr>
              <a:t>Reports in Study Notion</a:t>
            </a:r>
          </a:p>
          <a:p>
            <a:pPr marL="353060" indent="-285750" algn="just" eaLnBrk="1" fontAlgn="auto" hangingPunct="1">
              <a:lnSpc>
                <a:spcPts val="343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/>
              </a:rPr>
              <a:t>Student Reports: Course progress, </a:t>
            </a:r>
            <a:r>
              <a:rPr lang="en-US" sz="1800" dirty="0" err="1">
                <a:latin typeface="Times New Roman" panose="02020603050405020304"/>
              </a:rPr>
              <a:t>enchance</a:t>
            </a:r>
            <a:r>
              <a:rPr lang="en-US" sz="1800" dirty="0">
                <a:latin typeface="Times New Roman" panose="02020603050405020304"/>
              </a:rPr>
              <a:t> skills.</a:t>
            </a:r>
          </a:p>
          <a:p>
            <a:pPr marL="353060" indent="-285750" algn="just" eaLnBrk="1" fontAlgn="auto" hangingPunct="1">
              <a:lnSpc>
                <a:spcPts val="343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/>
              </a:rPr>
              <a:t>Instructor Reports: Earnings, student enrollments, course performance.</a:t>
            </a:r>
          </a:p>
          <a:p>
            <a:pPr marL="353060" indent="-285750" algn="just" eaLnBrk="1" fontAlgn="auto" hangingPunct="1">
              <a:lnSpc>
                <a:spcPts val="3430"/>
              </a:lnSpc>
              <a:spcBef>
                <a:spcPts val="0"/>
              </a:spcBef>
              <a:spcAft>
                <a:spcPts val="840"/>
              </a:spcAft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latin typeface="Times New Roman" panose="02020603050405020304"/>
              </a:rPr>
              <a:t>Admin Reports: User activity, revenue, course approvals.</a:t>
            </a:r>
          </a:p>
          <a:p>
            <a:pPr marL="67310" indent="0" algn="just" eaLnBrk="1" fontAlgn="auto" hangingPunct="1">
              <a:lnSpc>
                <a:spcPts val="3430"/>
              </a:lnSpc>
              <a:spcBef>
                <a:spcPts val="0"/>
              </a:spcBef>
              <a:spcAft>
                <a:spcPts val="840"/>
              </a:spcAft>
              <a:buNone/>
              <a:defRPr/>
            </a:pPr>
            <a:endParaRPr lang="en-US" sz="1800" dirty="0">
              <a:latin typeface="Times New Roman" panose="02020603050405020304"/>
            </a:endParaRPr>
          </a:p>
          <a:p>
            <a:pPr marL="0" indent="0" eaLnBrk="1" hangingPunct="1">
              <a:spcBef>
                <a:spcPts val="84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These reports help in tracking progress, analyzing performance, and improving </a:t>
            </a:r>
          </a:p>
          <a:p>
            <a:pPr marL="0" indent="0" eaLnBrk="1" hangingPunct="1">
              <a:spcBef>
                <a:spcPts val="840"/>
              </a:spcBef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decision-making.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ts val="2740"/>
              </a:lnSpc>
              <a:spcBef>
                <a:spcPts val="10290"/>
              </a:spcBef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3"/>
              </a:rPr>
              <a:t>https://www.mongodb.com/docs/manual/</a:t>
            </a:r>
            <a:endParaRPr lang="en-US" altLang="en-US" sz="1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4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4"/>
              </a:rPr>
              <a:t>https://expressjs.com/</a:t>
            </a:r>
            <a:endParaRPr lang="en-US" altLang="en-US" sz="1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5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5"/>
              </a:rPr>
              <a:t>https://react.dev/</a:t>
            </a:r>
            <a:endParaRPr lang="en-US" altLang="en-US" sz="1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6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6"/>
              </a:rPr>
              <a:t>https://nodejs.org/en/docs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7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7"/>
              </a:rPr>
              <a:t>https://www.mongodb.com/atlas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8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8"/>
              </a:rPr>
              <a:t>https://cloudinary.com/documentation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ts val="274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  <a:r>
              <a:rPr lang="en-US" altLang="en-US" sz="1800" dirty="0">
                <a:latin typeface="Times New Roman" panose="02020603050405020304" pitchFamily="18" charset="0"/>
                <a:hlinkClick r:id="rId9"/>
              </a:rPr>
              <a:t> </a:t>
            </a:r>
            <a:r>
              <a:rPr lang="en-US" altLang="en-US" sz="1800" u="sng" dirty="0">
                <a:solidFill>
                  <a:srgbClr val="0000FF"/>
                </a:solidFill>
                <a:latin typeface="Times New Roman" panose="02020603050405020304" pitchFamily="18" charset="0"/>
                <a:hlinkClick r:id="rId9"/>
              </a:rPr>
              <a:t>https://cloudinary.com/documentation/node integration</a:t>
            </a:r>
            <a:endParaRPr lang="en-US" altLang="en-US" sz="1800" u="sng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fontAlgn="auto" hangingPunct="1">
              <a:lnSpc>
                <a:spcPts val="2665"/>
              </a:lnSpc>
              <a:spcBef>
                <a:spcPts val="378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Introduction (1 slide)</a:t>
            </a:r>
          </a:p>
          <a:p>
            <a:pPr marL="0" indent="0" algn="just" eaLnBrk="1" fontAlgn="auto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Literature Review (2 slides)</a:t>
            </a:r>
          </a:p>
          <a:p>
            <a:pPr marL="0" indent="0" algn="just" eaLnBrk="1" fontAlgn="auto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Objective of the Project (1 slide)</a:t>
            </a:r>
          </a:p>
          <a:p>
            <a:pPr marL="0" indent="0" algn="just" eaLnBrk="1" fontAlgn="auto" hangingPunct="1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Technology</a:t>
            </a:r>
          </a:p>
          <a:p>
            <a:pPr marL="0" indent="0" eaLnBrk="1" fontAlgn="auto" hangingPunct="1">
              <a:lnSpc>
                <a:spcPts val="211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•    Hardware Requirements (Development Environment, Server requirement (if required), Client requirement (if      required).</a:t>
            </a:r>
          </a:p>
          <a:p>
            <a:pPr marL="0" indent="0" eaLnBrk="1" fontAlgn="auto" hangingPunct="1">
              <a:lnSpc>
                <a:spcPts val="2110"/>
              </a:lnSpc>
              <a:spcBef>
                <a:spcPts val="0"/>
              </a:spcBef>
              <a:spcAft>
                <a:spcPts val="126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•    Software Requirements (Language and Platforms like Frameworks, VS code, Android Studio and </a:t>
            </a:r>
            <a:r>
              <a:rPr lang="en-US" sz="1800" dirty="0" err="1">
                <a:latin typeface="Times New Roman" panose="02020603050405020304"/>
              </a:rPr>
              <a:t>Jupyter</a:t>
            </a:r>
            <a:r>
              <a:rPr lang="en-US" sz="1800" dirty="0">
                <a:latin typeface="Times New Roman" panose="02020603050405020304"/>
              </a:rPr>
              <a:t> notebook etc. )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84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Modules (2-3 slides)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84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Workflow (1 slide)</a:t>
            </a:r>
          </a:p>
          <a:p>
            <a:pPr marL="0" indent="0" eaLnBrk="1" fontAlgn="auto" hangingPunct="1">
              <a:lnSpc>
                <a:spcPts val="2110"/>
              </a:lnSpc>
              <a:spcBef>
                <a:spcPts val="0"/>
              </a:spcBef>
              <a:spcAft>
                <a:spcPts val="21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Reports (For Example: Project : Student Monitoring System, so reports like: Student Marks, Subjects, companies visit, and student appears in placement etc.)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/>
              </a:rPr>
              <a:t>&gt;    References (1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271957"/>
            <a:ext cx="10515600" cy="391744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2525"/>
              </a:lnSpc>
              <a:spcBef>
                <a:spcPts val="5040"/>
              </a:spcBef>
              <a:spcAft>
                <a:spcPts val="840"/>
              </a:spcAft>
              <a:buNone/>
            </a:pPr>
            <a:r>
              <a:rPr lang="en-US" altLang="en-US" sz="1800" b="1" dirty="0">
                <a:latin typeface="Times New Roman" panose="02020603050405020304" pitchFamily="18" charset="0"/>
              </a:rPr>
              <a:t>Study Notion </a:t>
            </a:r>
            <a:r>
              <a:rPr lang="en-US" altLang="en-US" sz="1800" dirty="0">
                <a:latin typeface="Times New Roman" panose="02020603050405020304" pitchFamily="18" charset="0"/>
              </a:rPr>
              <a:t>is an </a:t>
            </a:r>
            <a:r>
              <a:rPr lang="en-US" altLang="en-US" sz="1800" b="1" dirty="0">
                <a:latin typeface="Times New Roman" panose="02020603050405020304" pitchFamily="18" charset="0"/>
              </a:rPr>
              <a:t>online learning platform </a:t>
            </a:r>
            <a:r>
              <a:rPr lang="en-US" altLang="en-US" sz="1800" dirty="0">
                <a:latin typeface="Times New Roman" panose="02020603050405020304" pitchFamily="18" charset="0"/>
              </a:rPr>
              <a:t>where students can </a:t>
            </a:r>
            <a:r>
              <a:rPr lang="en-US" altLang="en-US" sz="1800" b="1" dirty="0">
                <a:latin typeface="Times New Roman" panose="02020603050405020304" pitchFamily="18" charset="0"/>
              </a:rPr>
              <a:t>learn from courses</a:t>
            </a:r>
            <a:r>
              <a:rPr lang="en-US" altLang="en-US" sz="1800" dirty="0">
                <a:latin typeface="Times New Roman" panose="02020603050405020304" pitchFamily="18" charset="0"/>
              </a:rPr>
              <a:t>, and instructors can </a:t>
            </a:r>
            <a:r>
              <a:rPr lang="en-US" altLang="en-US" sz="1800" b="1" dirty="0">
                <a:latin typeface="Times New Roman" panose="02020603050405020304" pitchFamily="18" charset="0"/>
              </a:rPr>
              <a:t>create and sell courses</a:t>
            </a:r>
            <a:r>
              <a:rPr lang="en-US" altLang="en-US" sz="1800" dirty="0">
                <a:latin typeface="Times New Roman" panose="02020603050405020304" pitchFamily="18" charset="0"/>
              </a:rPr>
              <a:t>. It helps make education </a:t>
            </a:r>
            <a:r>
              <a:rPr lang="en-US" altLang="en-US" sz="1800" b="1" dirty="0">
                <a:latin typeface="Times New Roman" panose="02020603050405020304" pitchFamily="18" charset="0"/>
              </a:rPr>
              <a:t>easy and accessible </a:t>
            </a:r>
            <a:r>
              <a:rPr lang="en-US" altLang="en-US" sz="1800" dirty="0">
                <a:latin typeface="Times New Roman" panose="02020603050405020304" pitchFamily="18" charset="0"/>
              </a:rPr>
              <a:t>for everyone.</a:t>
            </a:r>
          </a:p>
          <a:p>
            <a:pPr marL="0" indent="0" eaLnBrk="1" hangingPunct="1">
              <a:spcAft>
                <a:spcPts val="1475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The platform allows:</a:t>
            </a:r>
          </a:p>
          <a:p>
            <a:pPr algn="just" eaLnBrk="1" hangingPunct="1">
              <a:lnSpc>
                <a:spcPts val="252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Students </a:t>
            </a:r>
            <a:r>
              <a:rPr lang="en-US" altLang="en-US" sz="1800" dirty="0">
                <a:latin typeface="Times New Roman" panose="02020603050405020304" pitchFamily="18" charset="0"/>
              </a:rPr>
              <a:t>to browse, buy, and study courses.</a:t>
            </a:r>
          </a:p>
          <a:p>
            <a:pPr algn="just" eaLnBrk="1" hangingPunct="1">
              <a:lnSpc>
                <a:spcPts val="252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Instructors </a:t>
            </a:r>
            <a:r>
              <a:rPr lang="en-US" altLang="en-US" sz="1800" dirty="0">
                <a:latin typeface="Times New Roman" panose="02020603050405020304" pitchFamily="18" charset="0"/>
              </a:rPr>
              <a:t>to create and manage their courses.</a:t>
            </a:r>
          </a:p>
          <a:p>
            <a:pPr algn="just" eaLnBrk="1" hangingPunct="1">
              <a:lnSpc>
                <a:spcPts val="252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Secure login </a:t>
            </a:r>
            <a:r>
              <a:rPr lang="en-US" altLang="en-US" sz="1800" dirty="0">
                <a:latin typeface="Times New Roman" panose="02020603050405020304" pitchFamily="18" charset="0"/>
              </a:rPr>
              <a:t>for smooth access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7172" y="1325973"/>
            <a:ext cx="245903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5040"/>
              </a:spcBef>
              <a:spcAft>
                <a:spcPts val="5040"/>
              </a:spcAft>
            </a:pPr>
            <a:endParaRPr lang="en-US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921877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just" eaLnBrk="1" hangingPunct="1">
              <a:lnSpc>
                <a:spcPts val="2300"/>
              </a:lnSpc>
              <a:spcBef>
                <a:spcPts val="4625"/>
              </a:spcBef>
              <a:spcAft>
                <a:spcPts val="84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Online learning platforms have become very popular, allowing students to learn anytime, anywhere. However, many existing platforms face problems like high fees, lack of interactive features, and limited instructor control.</a:t>
            </a:r>
          </a:p>
          <a:p>
            <a:pPr marL="0" indent="0" algn="just" eaLnBrk="1" hangingPunct="1">
              <a:spcAft>
                <a:spcPts val="1475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1.    Growth of Online Learning</a:t>
            </a:r>
          </a:p>
          <a:p>
            <a:pPr marL="0" indent="0" algn="just" eaLnBrk="1" hangingPunct="1">
              <a:lnSpc>
                <a:spcPts val="23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Platforms like Udemy and Coursera have made education more accessible.</a:t>
            </a:r>
          </a:p>
          <a:p>
            <a:pPr marL="0" indent="0" algn="just" eaLnBrk="1" hangingPunct="1">
              <a:lnSpc>
                <a:spcPts val="23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Online courses help students learn at their own pace.</a:t>
            </a:r>
          </a:p>
          <a:p>
            <a:pPr marL="0" indent="0" algn="just" eaLnBrk="1" hangingPunct="1">
              <a:lnSpc>
                <a:spcPts val="2300"/>
              </a:lnSpc>
              <a:spcAft>
                <a:spcPts val="84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Studies show that interactive learning improves understanding.</a:t>
            </a:r>
          </a:p>
          <a:p>
            <a:pPr marL="0" indent="0" algn="just" eaLnBrk="1" hangingPunct="1">
              <a:spcAft>
                <a:spcPts val="1475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2.    Problems in Existing Platforms</a:t>
            </a:r>
          </a:p>
          <a:p>
            <a:pPr marL="0" indent="0" algn="just" eaLnBrk="1" hangingPunct="1">
              <a:lnSpc>
                <a:spcPts val="23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High platform fees for instructors.</a:t>
            </a:r>
          </a:p>
          <a:p>
            <a:pPr marL="0" indent="0" algn="just" eaLnBrk="1" hangingPunct="1">
              <a:lnSpc>
                <a:spcPts val="23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Limited interactive features like quizzes and discussions.</a:t>
            </a:r>
          </a:p>
          <a:p>
            <a:pPr marL="0" indent="0" algn="just" eaLnBrk="1" hangingPunct="1">
              <a:lnSpc>
                <a:spcPts val="2300"/>
              </a:lnSpc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•    No personalized course recommendations.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spcAft>
                <a:spcPts val="1475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3. How Study Notion Solves These Issues</a:t>
            </a:r>
          </a:p>
          <a:p>
            <a:pPr algn="l" eaLnBrk="1" hangingPunct="1">
              <a:lnSpc>
                <a:spcPts val="259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   Easy-to-use interface for students and instructors.</a:t>
            </a:r>
          </a:p>
          <a:p>
            <a:pPr algn="l" eaLnBrk="1" hangingPunct="1">
              <a:lnSpc>
                <a:spcPts val="259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    Instructors have full control over their courses and pricing.</a:t>
            </a:r>
          </a:p>
          <a:p>
            <a:pPr algn="l" eaLnBrk="1" hangingPunct="1">
              <a:lnSpc>
                <a:spcPts val="2590"/>
              </a:lnSpc>
            </a:pPr>
            <a:r>
              <a:rPr lang="en-US" altLang="en-US" sz="1800" dirty="0">
                <a:latin typeface="Times New Roman" panose="02020603050405020304" pitchFamily="18" charset="0"/>
              </a:rPr>
              <a:t>    Cloud storage for easy access to learning materials.</a:t>
            </a:r>
          </a:p>
          <a:p>
            <a:pPr algn="l" eaLnBrk="1" hangingPunct="1">
              <a:lnSpc>
                <a:spcPts val="2590"/>
              </a:lnSpc>
              <a:spcAft>
                <a:spcPts val="840"/>
              </a:spcAft>
            </a:pPr>
            <a:r>
              <a:rPr lang="en-US" altLang="en-US" sz="1800" dirty="0">
                <a:latin typeface="Times New Roman" panose="02020603050405020304" pitchFamily="18" charset="0"/>
              </a:rPr>
              <a:t>    AI-based recommendations for personalized learning.</a:t>
            </a:r>
          </a:p>
          <a:p>
            <a:pPr marL="0" indent="0" algn="just" eaLnBrk="1" hangingPunct="1">
              <a:spcAft>
                <a:spcPts val="425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Study Notion aims to provide a </a:t>
            </a:r>
            <a:r>
              <a:rPr lang="en-US" altLang="en-US" sz="1800" b="1" dirty="0">
                <a:latin typeface="Times New Roman" panose="02020603050405020304" pitchFamily="18" charset="0"/>
              </a:rPr>
              <a:t>better, more affordable, and engaging learning experience </a:t>
            </a:r>
            <a:r>
              <a:rPr lang="en-US" altLang="en-US" sz="1800" dirty="0">
                <a:latin typeface="Times New Roman" panose="02020603050405020304" pitchFamily="18" charset="0"/>
              </a:rPr>
              <a:t>for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both students and instructors. □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lnSpc>
                <a:spcPts val="2065"/>
              </a:lnSpc>
              <a:spcBef>
                <a:spcPts val="5040"/>
              </a:spcBef>
              <a:spcAft>
                <a:spcPts val="84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Notion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build 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and effective online learning platform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students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courses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instructors can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manage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smoothly.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1470"/>
              </a:spcAft>
              <a:buNone/>
              <a:defRPr/>
            </a:pP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Objectives: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Make learning easy and accessible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everyone.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Provide a smooth and user-friendly experience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 and instructors.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Allow instructors to create, edit, and sell their courses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hassle.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Enable students to browse, purchase, and study courses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their own pace.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Ensure secure login, user authentication.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Store videos, PDFs, and course materials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safely.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Provide personalized course recommendations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student interests.</a:t>
            </a:r>
          </a:p>
          <a:p>
            <a:pPr algn="just" eaLnBrk="1" fontAlgn="auto" hangingPunct="1">
              <a:lnSpc>
                <a:spcPts val="2065"/>
              </a:lnSpc>
              <a:spcBef>
                <a:spcPts val="0"/>
              </a:spcBef>
              <a:spcAft>
                <a:spcPts val="840"/>
              </a:spcAft>
              <a:defRPr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Support ratings and reviews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course quality.</a:t>
            </a:r>
          </a:p>
          <a:p>
            <a:pPr marL="0" indent="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Notion's goal is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online education simple, engaging, and beneficial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students and teachers. 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00549" y="1329097"/>
            <a:ext cx="10478729" cy="5528903"/>
          </a:xfrm>
        </p:spPr>
        <p:txBody>
          <a:bodyPr>
            <a:noAutofit/>
          </a:bodyPr>
          <a:lstStyle/>
          <a:p>
            <a:pPr marL="0" indent="0" algn="just" eaLnBrk="1" hangingPunct="1">
              <a:spcBef>
                <a:spcPts val="7140"/>
              </a:spcBef>
              <a:spcAft>
                <a:spcPts val="1265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Server Requirements (For Hosting Study Notion)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Cloud Hosting:</a:t>
            </a:r>
            <a:endParaRPr lang="en-US" altLang="en-US" sz="18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Database Server: </a:t>
            </a:r>
            <a:r>
              <a:rPr lang="en-US" altLang="en-US" sz="1800" dirty="0">
                <a:latin typeface="Times New Roman" panose="02020603050405020304" pitchFamily="18" charset="0"/>
              </a:rPr>
              <a:t>MongoDB Atlas (NoSQL database)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Storage Server: </a:t>
            </a:r>
            <a:r>
              <a:rPr lang="en-US" altLang="en-US" sz="1800" dirty="0" err="1">
                <a:latin typeface="Times New Roman" panose="02020603050405020304" pitchFamily="18" charset="0"/>
              </a:rPr>
              <a:t>Cloudinary</a:t>
            </a:r>
            <a:r>
              <a:rPr lang="en-US" altLang="en-US" sz="1800" dirty="0">
                <a:latin typeface="Times New Roman" panose="02020603050405020304" pitchFamily="18" charset="0"/>
              </a:rPr>
              <a:t> (for videos, PDFs, images)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CPU: </a:t>
            </a:r>
            <a:r>
              <a:rPr lang="en-US" altLang="en-US" sz="1800" dirty="0">
                <a:latin typeface="Times New Roman" panose="02020603050405020304" pitchFamily="18" charset="0"/>
              </a:rPr>
              <a:t>Minimum 2 cores (Recommended 4+ cores)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RAM: </a:t>
            </a:r>
            <a:r>
              <a:rPr lang="en-US" altLang="en-US" sz="1800" dirty="0">
                <a:latin typeface="Times New Roman" panose="02020603050405020304" pitchFamily="18" charset="0"/>
              </a:rPr>
              <a:t>Minimum 4GB (Recommended 8GB)</a:t>
            </a:r>
          </a:p>
          <a:p>
            <a:pPr algn="just" eaLnBrk="1" hangingPunct="1">
              <a:lnSpc>
                <a:spcPts val="2065"/>
              </a:lnSpc>
              <a:spcAft>
                <a:spcPts val="625"/>
              </a:spcAft>
            </a:pPr>
            <a:r>
              <a:rPr lang="en-US" altLang="en-US" sz="1800" b="1" dirty="0">
                <a:latin typeface="Times New Roman" panose="02020603050405020304" pitchFamily="18" charset="0"/>
              </a:rPr>
              <a:t>    Bandwidth: </a:t>
            </a:r>
            <a:r>
              <a:rPr lang="en-US" altLang="en-US" sz="1800" dirty="0">
                <a:latin typeface="Times New Roman" panose="02020603050405020304" pitchFamily="18" charset="0"/>
              </a:rPr>
              <a:t>High-speed internet for handling multiple requests</a:t>
            </a:r>
          </a:p>
          <a:p>
            <a:pPr marL="0" indent="0" algn="just" eaLnBrk="1" hangingPunct="1">
              <a:spcAft>
                <a:spcPts val="1265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Client Requirements (For Users - Students &amp; Instructors)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Device: </a:t>
            </a:r>
            <a:r>
              <a:rPr lang="en-US" altLang="en-US" sz="1800" dirty="0">
                <a:latin typeface="Times New Roman" panose="02020603050405020304" pitchFamily="18" charset="0"/>
              </a:rPr>
              <a:t>Laptop, Desktop, Tablet, or Mobile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Browser: </a:t>
            </a:r>
            <a:r>
              <a:rPr lang="en-US" altLang="en-US" sz="1800" dirty="0">
                <a:latin typeface="Times New Roman" panose="02020603050405020304" pitchFamily="18" charset="0"/>
              </a:rPr>
              <a:t>Google Chrome, Mozilla Firefox, Edge, Safari</a:t>
            </a:r>
          </a:p>
          <a:p>
            <a:pPr algn="just" eaLnBrk="1" hangingPunct="1">
              <a:lnSpc>
                <a:spcPts val="2065"/>
              </a:lnSpc>
            </a:pPr>
            <a:r>
              <a:rPr lang="en-US" altLang="en-US" sz="1800" b="1" dirty="0">
                <a:latin typeface="Times New Roman" panose="02020603050405020304" pitchFamily="18" charset="0"/>
              </a:rPr>
              <a:t>    Internet Speed: </a:t>
            </a:r>
            <a:r>
              <a:rPr lang="en-US" altLang="en-US" sz="1800" dirty="0">
                <a:latin typeface="Times New Roman" panose="02020603050405020304" pitchFamily="18" charset="0"/>
              </a:rPr>
              <a:t>Minimum 5 Mbps (Recommended 10+ Mbps for video streaming)</a:t>
            </a:r>
          </a:p>
          <a:p>
            <a:pPr algn="just" eaLnBrk="1" hangingPunct="1">
              <a:lnSpc>
                <a:spcPts val="2065"/>
              </a:lnSpc>
              <a:spcAft>
                <a:spcPts val="625"/>
              </a:spcAft>
            </a:pPr>
            <a:r>
              <a:rPr lang="en-US" altLang="en-US" sz="1800" b="1" dirty="0">
                <a:latin typeface="Times New Roman" panose="02020603050405020304" pitchFamily="18" charset="0"/>
              </a:rPr>
              <a:t>    Operating System: </a:t>
            </a:r>
            <a:r>
              <a:rPr lang="en-US" altLang="en-US" sz="1800" dirty="0">
                <a:latin typeface="Times New Roman" panose="02020603050405020304" pitchFamily="18" charset="0"/>
              </a:rPr>
              <a:t>Windows, macOS, Android, iOS</a:t>
            </a:r>
          </a:p>
          <a:p>
            <a:pPr marL="0" indent="0" algn="just" eaLnBrk="1" hangingPunct="1"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These ensure smooth </a:t>
            </a:r>
            <a:r>
              <a:rPr lang="en-US" altLang="en-US" sz="1800" b="1" dirty="0">
                <a:latin typeface="Times New Roman" panose="02020603050405020304" pitchFamily="18" charset="0"/>
              </a:rPr>
              <a:t>server performance </a:t>
            </a:r>
            <a:r>
              <a:rPr lang="en-US" altLang="en-US" sz="1800" dirty="0">
                <a:latin typeface="Times New Roman" panose="02020603050405020304" pitchFamily="18" charset="0"/>
              </a:rPr>
              <a:t>and </a:t>
            </a:r>
            <a:r>
              <a:rPr lang="en-US" altLang="en-US" sz="1800" b="1" dirty="0">
                <a:latin typeface="Times New Roman" panose="02020603050405020304" pitchFamily="18" charset="0"/>
              </a:rPr>
              <a:t>seamless user experience</a:t>
            </a:r>
            <a:r>
              <a:rPr lang="en-US" altLang="en-US" sz="1800" dirty="0">
                <a:latin typeface="Times New Roman" panose="02020603050405020304" pitchFamily="18" charset="0"/>
              </a:rPr>
              <a:t>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eaLnBrk="1" fontAlgn="auto" hangingPunct="1">
              <a:spcBef>
                <a:spcPts val="4830"/>
              </a:spcBef>
              <a:spcAft>
                <a:spcPts val="1260"/>
              </a:spcAft>
              <a:buNone/>
              <a:defRPr/>
            </a:pPr>
            <a:r>
              <a:rPr lang="en-US" altLang="en-US" sz="1800" b="1" u="sng" dirty="0">
                <a:latin typeface="Arial" panose="020B0604020202020204"/>
              </a:rPr>
              <a:t>Frontend: </a:t>
            </a:r>
            <a:r>
              <a:rPr lang="en-US" altLang="en-US" sz="1800" b="1" dirty="0">
                <a:latin typeface="Arial" panose="020B0604020202020204"/>
              </a:rPr>
              <a:t>HTML, CSS, JavaScript, ReactJS (UI Components, API Calls).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en-US" sz="1800" b="1" dirty="0">
              <a:latin typeface="Arial" panose="020B0604020202020204"/>
            </a:endParaRP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en-US" sz="1800" b="1" u="sng" dirty="0">
                <a:latin typeface="Arial" panose="020B0604020202020204"/>
              </a:rPr>
              <a:t>Backend: </a:t>
            </a:r>
            <a:r>
              <a:rPr lang="en-US" altLang="en-US" sz="1800" b="1" dirty="0">
                <a:latin typeface="Arial" panose="020B0604020202020204"/>
              </a:rPr>
              <a:t>Node.js, Express.js (API Endpoints).</a:t>
            </a:r>
            <a:r>
              <a:rPr lang="en-US" sz="1800" b="1" dirty="0">
                <a:latin typeface="Times New Roman" panose="02020603050405020304"/>
              </a:rPr>
              <a:t>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b="1" dirty="0">
              <a:latin typeface="Times New Roman" panose="02020603050405020304"/>
            </a:endParaRPr>
          </a:p>
          <a:p>
            <a:pPr marL="0" indent="0" algn="just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u="sng" dirty="0">
                <a:latin typeface="Times New Roman" panose="02020603050405020304"/>
              </a:rPr>
              <a:t>Database: </a:t>
            </a:r>
            <a:r>
              <a:rPr lang="en-US" sz="2000" b="1" dirty="0">
                <a:latin typeface="Times New Roman" panose="02020603050405020304"/>
              </a:rPr>
              <a:t>MongoDB (NoSQL)</a:t>
            </a:r>
          </a:p>
          <a:p>
            <a:pPr marL="0" indent="0" algn="just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800" b="1" dirty="0">
              <a:latin typeface="Times New Roman" panose="02020603050405020304"/>
            </a:endParaRPr>
          </a:p>
          <a:p>
            <a:pPr marL="0" indent="0" algn="just" eaLnBrk="1" fontAlgn="auto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 dirty="0">
                <a:latin typeface="Times New Roman" panose="02020603050405020304"/>
              </a:rPr>
              <a:t>This setup ensures a scalable, efficient, and smooth web application.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88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2000" b="1" dirty="0">
                <a:latin typeface="Times New Roman" panose="02020603050405020304" pitchFamily="18" charset="0"/>
              </a:rPr>
              <a:t>1. User Authentication (Login, Signup)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</a:rPr>
              <a:t>	Front-End: ReactJS,Tailwind CSS (for UI design)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altLang="en-US" sz="1800" b="1" dirty="0">
              <a:latin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altLang="en-US" sz="1800" b="1" dirty="0">
                <a:latin typeface="Times New Roman" panose="02020603050405020304" pitchFamily="18" charset="0"/>
              </a:rPr>
              <a:t>	Back-End: Node.js, Express.js, MongoDB (for user data storage).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1377</Words>
  <Application>Microsoft Office PowerPoint</Application>
  <PresentationFormat>Widescreen</PresentationFormat>
  <Paragraphs>180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Wingdings</vt:lpstr>
      <vt:lpstr>Office Theme</vt:lpstr>
      <vt:lpstr>Mini Project-I (ID201B) Even Semester Session 2025-26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Modules (Contd.)</vt:lpstr>
      <vt:lpstr>Modules (Contd.)</vt:lpstr>
      <vt:lpstr>Workflow/Gantt Chart</vt:lpstr>
      <vt:lpstr>Reports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Antra Prakash</cp:lastModifiedBy>
  <cp:revision>15</cp:revision>
  <dcterms:created xsi:type="dcterms:W3CDTF">2024-09-12T08:34:00Z</dcterms:created>
  <dcterms:modified xsi:type="dcterms:W3CDTF">2025-03-09T15:38:57Z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1155C5E57DCF4C97850EA5563BD8CE7B_12</vt:lpwstr>
  </property>
  <property fmtid="{D5CDD505-2E9C-101B-9397-08002B2CF9AE}" pid="3" name="KSOProductBuildVer">
    <vt:lpwstr>1033-12.2.0.20326</vt:lpwstr>
  </property>
</Properties>
</file>