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8" r:id="rId3"/>
    <p:sldId id="259" r:id="rId4"/>
    <p:sldId id="260" r:id="rId5"/>
    <p:sldId id="261" r:id="rId6"/>
    <p:sldId id="262" r:id="rId7"/>
    <p:sldId id="271" r:id="rId8"/>
    <p:sldId id="264" r:id="rId9"/>
    <p:sldId id="266" r:id="rId10"/>
    <p:sldId id="272" r:id="rId11"/>
    <p:sldId id="267" r:id="rId12"/>
    <p:sldId id="269"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50" autoAdjust="0"/>
    <p:restoredTop sz="94659"/>
  </p:normalViewPr>
  <p:slideViewPr>
    <p:cSldViewPr snapToGrid="0">
      <p:cViewPr varScale="1">
        <p:scale>
          <a:sx n="67" d="100"/>
          <a:sy n="67" d="100"/>
        </p:scale>
        <p:origin x="10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D8706CD-C91E-4830-BF09-5E6F4B62C8C2}" type="doc">
      <dgm:prSet loTypeId="urn:microsoft.com/office/officeart/2005/8/layout/hList3" loCatId="list" qsTypeId="urn:microsoft.com/office/officeart/2005/8/quickstyle/simple1" qsCatId="simple" csTypeId="urn:microsoft.com/office/officeart/2005/8/colors/accent2_3" csCatId="accent2" phldr="1"/>
      <dgm:spPr/>
      <dgm:t>
        <a:bodyPr/>
        <a:lstStyle/>
        <a:p>
          <a:endParaRPr lang="en-US"/>
        </a:p>
      </dgm:t>
    </dgm:pt>
    <dgm:pt modelId="{1CAD2055-23C6-435D-B350-CEB2DEEF15FF}" type="pres">
      <dgm:prSet presAssocID="{6D8706CD-C91E-4830-BF09-5E6F4B62C8C2}" presName="composite" presStyleCnt="0">
        <dgm:presLayoutVars>
          <dgm:chMax val="1"/>
          <dgm:dir/>
          <dgm:resizeHandles val="exact"/>
        </dgm:presLayoutVars>
      </dgm:prSet>
      <dgm:spPr/>
    </dgm:pt>
  </dgm:ptLst>
  <dgm:cxnLst>
    <dgm:cxn modelId="{E9FEB106-5175-4AB5-A3C0-BDDB50B9A352}" type="presOf" srcId="{6D8706CD-C91E-4830-BF09-5E6F4B62C8C2}" destId="{1CAD2055-23C6-435D-B350-CEB2DEEF15FF}" srcOrd="0"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63A374-E257-BA40-8027-2F76366D0775}" type="datetimeFigureOut">
              <a:rPr lang="en-US" smtClean="0"/>
              <a:t>3/8/2025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0A341E-1834-1A45-B594-3CD153D3973B}" type="slidenum">
              <a:rPr lang="en-US" smtClean="0"/>
              <a:t>‹#›</a:t>
            </a:fld>
            <a:endParaRPr lang="en-US"/>
          </a:p>
        </p:txBody>
      </p:sp>
    </p:spTree>
    <p:extLst>
      <p:ext uri="{BB962C8B-B14F-4D97-AF65-F5344CB8AC3E}">
        <p14:creationId xmlns:p14="http://schemas.microsoft.com/office/powerpoint/2010/main" val="3830509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p:cNvSpPr>
            <a:spLocks noGrp="1"/>
          </p:cNvSpPr>
          <p:nvPr>
            <p:ph type="sldNum" sz="quarter" idx="5"/>
          </p:nvPr>
        </p:nvSpPr>
        <p:spPr/>
        <p:txBody>
          <a:bodyPr/>
          <a:lstStyle/>
          <a:p>
            <a:fld id="{7919DA09-95EA-445C-8C87-C274365D506A}" type="slidenum">
              <a:rPr lang="en-IN" smtClean="0"/>
              <a:t>2</a:t>
            </a:fld>
            <a:endParaRPr lang="en-IN"/>
          </a:p>
        </p:txBody>
      </p:sp>
    </p:spTree>
    <p:extLst>
      <p:ext uri="{BB962C8B-B14F-4D97-AF65-F5344CB8AC3E}">
        <p14:creationId xmlns:p14="http://schemas.microsoft.com/office/powerpoint/2010/main" val="1162418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BF830B-382D-4FD6-434E-0BBDCF5E899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196566-B6F3-EC01-B4A3-3FB85FCCDA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399BA-F3EB-A22D-A4FF-0C2EFD0CFD1A}"/>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2AD36BCB-BBD4-7CE0-64D2-8A144E8262F9}"/>
              </a:ext>
            </a:extLst>
          </p:cNvPr>
          <p:cNvSpPr>
            <a:spLocks noGrp="1"/>
          </p:cNvSpPr>
          <p:nvPr>
            <p:ph type="sldNum" sz="quarter" idx="5"/>
          </p:nvPr>
        </p:nvSpPr>
        <p:spPr/>
        <p:txBody>
          <a:bodyPr/>
          <a:lstStyle/>
          <a:p>
            <a:fld id="{7919DA09-95EA-445C-8C87-C274365D506A}" type="slidenum">
              <a:rPr lang="en-IN" smtClean="0"/>
              <a:t>11</a:t>
            </a:fld>
            <a:endParaRPr lang="en-IN"/>
          </a:p>
        </p:txBody>
      </p:sp>
    </p:spTree>
    <p:extLst>
      <p:ext uri="{BB962C8B-B14F-4D97-AF65-F5344CB8AC3E}">
        <p14:creationId xmlns:p14="http://schemas.microsoft.com/office/powerpoint/2010/main" val="3154930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6792D-C446-A432-47BF-358D3377E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664D56-752E-AAB8-FA6C-6D6DCD316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BE22E6-5FEC-279A-D1E5-BD37553BA92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3DDA503-B28B-DAF6-06B1-25C3B157A1D6}"/>
              </a:ext>
            </a:extLst>
          </p:cNvPr>
          <p:cNvSpPr>
            <a:spLocks noGrp="1"/>
          </p:cNvSpPr>
          <p:nvPr>
            <p:ph type="sldNum" sz="quarter" idx="5"/>
          </p:nvPr>
        </p:nvSpPr>
        <p:spPr/>
        <p:txBody>
          <a:bodyPr/>
          <a:lstStyle/>
          <a:p>
            <a:fld id="{7919DA09-95EA-445C-8C87-C274365D506A}" type="slidenum">
              <a:rPr lang="en-IN" smtClean="0"/>
              <a:t>12</a:t>
            </a:fld>
            <a:endParaRPr lang="en-IN"/>
          </a:p>
        </p:txBody>
      </p:sp>
    </p:spTree>
    <p:extLst>
      <p:ext uri="{BB962C8B-B14F-4D97-AF65-F5344CB8AC3E}">
        <p14:creationId xmlns:p14="http://schemas.microsoft.com/office/powerpoint/2010/main" val="7447901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67E67-3BFC-BDEF-8A87-69915E0289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C607F-B2C3-67D4-ECF1-8B50363CFC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65FB2-1C9D-4050-EC01-3E3199597CB5}"/>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F26BA3AD-C1FB-EA75-B7B4-E8A6244F1F42}"/>
              </a:ext>
            </a:extLst>
          </p:cNvPr>
          <p:cNvSpPr>
            <a:spLocks noGrp="1"/>
          </p:cNvSpPr>
          <p:nvPr>
            <p:ph type="sldNum" sz="quarter" idx="5"/>
          </p:nvPr>
        </p:nvSpPr>
        <p:spPr/>
        <p:txBody>
          <a:bodyPr/>
          <a:lstStyle/>
          <a:p>
            <a:fld id="{7919DA09-95EA-445C-8C87-C274365D506A}" type="slidenum">
              <a:rPr lang="en-IN" smtClean="0"/>
              <a:t>13</a:t>
            </a:fld>
            <a:endParaRPr lang="en-IN"/>
          </a:p>
        </p:txBody>
      </p:sp>
    </p:spTree>
    <p:extLst>
      <p:ext uri="{BB962C8B-B14F-4D97-AF65-F5344CB8AC3E}">
        <p14:creationId xmlns:p14="http://schemas.microsoft.com/office/powerpoint/2010/main" val="30090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6BE56-EE12-A068-7411-268FC106A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20719-7949-65F4-8567-807B824705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093F43-CD27-67E6-F270-891B76509BC5}"/>
              </a:ext>
            </a:extLst>
          </p:cNvPr>
          <p:cNvSpPr>
            <a:spLocks noGrp="1"/>
          </p:cNvSpPr>
          <p:nvPr>
            <p:ph type="body" idx="1"/>
          </p:nvPr>
        </p:nvSpPr>
        <p:spPr/>
        <p:txBody>
          <a:bodyPr/>
          <a:lstStyle/>
          <a:p>
            <a:endParaRPr lang="en-IN" sz="1200" b="1" dirty="0"/>
          </a:p>
        </p:txBody>
      </p:sp>
      <p:sp>
        <p:nvSpPr>
          <p:cNvPr id="4" name="Slide Number Placeholder 3">
            <a:extLst>
              <a:ext uri="{FF2B5EF4-FFF2-40B4-BE49-F238E27FC236}">
                <a16:creationId xmlns:a16="http://schemas.microsoft.com/office/drawing/2014/main" id="{E7549705-963A-05A0-9B13-88F583F8A0CD}"/>
              </a:ext>
            </a:extLst>
          </p:cNvPr>
          <p:cNvSpPr>
            <a:spLocks noGrp="1"/>
          </p:cNvSpPr>
          <p:nvPr>
            <p:ph type="sldNum" sz="quarter" idx="5"/>
          </p:nvPr>
        </p:nvSpPr>
        <p:spPr/>
        <p:txBody>
          <a:bodyPr/>
          <a:lstStyle/>
          <a:p>
            <a:fld id="{7919DA09-95EA-445C-8C87-C274365D506A}" type="slidenum">
              <a:rPr lang="en-IN" smtClean="0"/>
              <a:t>3</a:t>
            </a:fld>
            <a:endParaRPr lang="en-IN"/>
          </a:p>
        </p:txBody>
      </p:sp>
    </p:spTree>
    <p:extLst>
      <p:ext uri="{BB962C8B-B14F-4D97-AF65-F5344CB8AC3E}">
        <p14:creationId xmlns:p14="http://schemas.microsoft.com/office/powerpoint/2010/main" val="364014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90C58-30EB-33E3-EF44-3DB9F34A5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BFC2EB-83B8-88ED-F0B3-6821DDF228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F76099-BC16-C0D6-F315-4BC62070E3F9}"/>
              </a:ext>
            </a:extLst>
          </p:cNvPr>
          <p:cNvSpPr>
            <a:spLocks noGrp="1"/>
          </p:cNvSpPr>
          <p:nvPr>
            <p:ph type="body" idx="1"/>
          </p:nvPr>
        </p:nvSpPr>
        <p:spPr/>
        <p:txBody>
          <a:bodyPr/>
          <a:lstStyle/>
          <a:p>
            <a:endParaRPr lang="en-IN" sz="1200" b="1" dirty="0"/>
          </a:p>
        </p:txBody>
      </p:sp>
      <p:sp>
        <p:nvSpPr>
          <p:cNvPr id="4" name="Slide Number Placeholder 3">
            <a:extLst>
              <a:ext uri="{FF2B5EF4-FFF2-40B4-BE49-F238E27FC236}">
                <a16:creationId xmlns:a16="http://schemas.microsoft.com/office/drawing/2014/main" id="{E2A9CDA9-0E55-9774-8481-CF12B566A576}"/>
              </a:ext>
            </a:extLst>
          </p:cNvPr>
          <p:cNvSpPr>
            <a:spLocks noGrp="1"/>
          </p:cNvSpPr>
          <p:nvPr>
            <p:ph type="sldNum" sz="quarter" idx="5"/>
          </p:nvPr>
        </p:nvSpPr>
        <p:spPr/>
        <p:txBody>
          <a:bodyPr/>
          <a:lstStyle/>
          <a:p>
            <a:fld id="{7919DA09-95EA-445C-8C87-C274365D506A}" type="slidenum">
              <a:rPr lang="en-IN" smtClean="0"/>
              <a:t>4</a:t>
            </a:fld>
            <a:endParaRPr lang="en-IN"/>
          </a:p>
        </p:txBody>
      </p:sp>
    </p:spTree>
    <p:extLst>
      <p:ext uri="{BB962C8B-B14F-4D97-AF65-F5344CB8AC3E}">
        <p14:creationId xmlns:p14="http://schemas.microsoft.com/office/powerpoint/2010/main" val="2767482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A155-0859-F2CC-A345-55D6207F1A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E583F-BEFD-6DD1-ECB9-E0C1457630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D35B20-B7B1-88E1-6E6D-2D7C97C6DD37}"/>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D24FA1F5-D943-7DBD-EAF6-79A2FF602FDE}"/>
              </a:ext>
            </a:extLst>
          </p:cNvPr>
          <p:cNvSpPr>
            <a:spLocks noGrp="1"/>
          </p:cNvSpPr>
          <p:nvPr>
            <p:ph type="sldNum" sz="quarter" idx="5"/>
          </p:nvPr>
        </p:nvSpPr>
        <p:spPr/>
        <p:txBody>
          <a:bodyPr/>
          <a:lstStyle/>
          <a:p>
            <a:fld id="{7919DA09-95EA-445C-8C87-C274365D506A}" type="slidenum">
              <a:rPr lang="en-IN" smtClean="0"/>
              <a:t>5</a:t>
            </a:fld>
            <a:endParaRPr lang="en-IN"/>
          </a:p>
        </p:txBody>
      </p:sp>
    </p:spTree>
    <p:extLst>
      <p:ext uri="{BB962C8B-B14F-4D97-AF65-F5344CB8AC3E}">
        <p14:creationId xmlns:p14="http://schemas.microsoft.com/office/powerpoint/2010/main" val="4096012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6</a:t>
            </a:fld>
            <a:endParaRPr lang="en-IN"/>
          </a:p>
        </p:txBody>
      </p:sp>
    </p:spTree>
    <p:extLst>
      <p:ext uri="{BB962C8B-B14F-4D97-AF65-F5344CB8AC3E}">
        <p14:creationId xmlns:p14="http://schemas.microsoft.com/office/powerpoint/2010/main" val="763271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FD23A-7A24-D5F0-0516-A1D64FFE4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F63BC1-5DFE-8FA4-1413-E33597F89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B82184-4F7D-6F2F-263C-C6681DEAAC6B}"/>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B6CBB31-9976-2511-D035-7DEBF35FA2B9}"/>
              </a:ext>
            </a:extLst>
          </p:cNvPr>
          <p:cNvSpPr>
            <a:spLocks noGrp="1"/>
          </p:cNvSpPr>
          <p:nvPr>
            <p:ph type="sldNum" sz="quarter" idx="5"/>
          </p:nvPr>
        </p:nvSpPr>
        <p:spPr/>
        <p:txBody>
          <a:bodyPr/>
          <a:lstStyle/>
          <a:p>
            <a:fld id="{7919DA09-95EA-445C-8C87-C274365D506A}" type="slidenum">
              <a:rPr lang="en-IN" smtClean="0"/>
              <a:t>7</a:t>
            </a:fld>
            <a:endParaRPr lang="en-IN"/>
          </a:p>
        </p:txBody>
      </p:sp>
    </p:spTree>
    <p:extLst>
      <p:ext uri="{BB962C8B-B14F-4D97-AF65-F5344CB8AC3E}">
        <p14:creationId xmlns:p14="http://schemas.microsoft.com/office/powerpoint/2010/main" val="1385142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DC66E-0EBF-BA36-EFB2-E592E4953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3ABEA-D491-628E-3291-E60B43BFC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2A1F80-F08E-874A-8BD9-E84B30FEDDD0}"/>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B75A263E-C21C-701F-7953-FB790DD27688}"/>
              </a:ext>
            </a:extLst>
          </p:cNvPr>
          <p:cNvSpPr>
            <a:spLocks noGrp="1"/>
          </p:cNvSpPr>
          <p:nvPr>
            <p:ph type="sldNum" sz="quarter" idx="5"/>
          </p:nvPr>
        </p:nvSpPr>
        <p:spPr/>
        <p:txBody>
          <a:bodyPr/>
          <a:lstStyle/>
          <a:p>
            <a:fld id="{7919DA09-95EA-445C-8C87-C274365D506A}" type="slidenum">
              <a:rPr lang="en-IN" smtClean="0"/>
              <a:t>8</a:t>
            </a:fld>
            <a:endParaRPr lang="en-IN"/>
          </a:p>
        </p:txBody>
      </p:sp>
    </p:spTree>
    <p:extLst>
      <p:ext uri="{BB962C8B-B14F-4D97-AF65-F5344CB8AC3E}">
        <p14:creationId xmlns:p14="http://schemas.microsoft.com/office/powerpoint/2010/main" val="1400548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9</a:t>
            </a:fld>
            <a:endParaRPr lang="en-IN"/>
          </a:p>
        </p:txBody>
      </p:sp>
    </p:spTree>
    <p:extLst>
      <p:ext uri="{BB962C8B-B14F-4D97-AF65-F5344CB8AC3E}">
        <p14:creationId xmlns:p14="http://schemas.microsoft.com/office/powerpoint/2010/main" val="17416589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D652A-BA82-B828-30CD-4F38C2922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9A1B93-0E48-0FD5-048F-3DC3C2E095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96148-975E-DEEF-31C9-F814A491072F}"/>
              </a:ext>
            </a:extLst>
          </p:cNvPr>
          <p:cNvSpPr>
            <a:spLocks noGrp="1"/>
          </p:cNvSpPr>
          <p:nvPr>
            <p:ph type="body" idx="1"/>
          </p:nvPr>
        </p:nvSpPr>
        <p:spPr/>
        <p:txBody>
          <a:bodyPr/>
          <a:lstStyle/>
          <a:p>
            <a:r>
              <a:rPr lang="en-US" sz="1200" b="1" dirty="0"/>
              <a:t>Font Styles: Times New Roman + Font Size: 25</a:t>
            </a:r>
            <a:endParaRPr lang="en-IN" sz="1200" b="1" dirty="0"/>
          </a:p>
        </p:txBody>
      </p:sp>
      <p:sp>
        <p:nvSpPr>
          <p:cNvPr id="4" name="Slide Number Placeholder 3">
            <a:extLst>
              <a:ext uri="{FF2B5EF4-FFF2-40B4-BE49-F238E27FC236}">
                <a16:creationId xmlns:a16="http://schemas.microsoft.com/office/drawing/2014/main" id="{01574BBB-D07F-F4E0-C81B-DC6F152095FA}"/>
              </a:ext>
            </a:extLst>
          </p:cNvPr>
          <p:cNvSpPr>
            <a:spLocks noGrp="1"/>
          </p:cNvSpPr>
          <p:nvPr>
            <p:ph type="sldNum" sz="quarter" idx="5"/>
          </p:nvPr>
        </p:nvSpPr>
        <p:spPr/>
        <p:txBody>
          <a:bodyPr/>
          <a:lstStyle/>
          <a:p>
            <a:fld id="{7919DA09-95EA-445C-8C87-C274365D506A}" type="slidenum">
              <a:rPr lang="en-IN" smtClean="0"/>
              <a:t>10</a:t>
            </a:fld>
            <a:endParaRPr lang="en-IN"/>
          </a:p>
        </p:txBody>
      </p:sp>
    </p:spTree>
    <p:extLst>
      <p:ext uri="{BB962C8B-B14F-4D97-AF65-F5344CB8AC3E}">
        <p14:creationId xmlns:p14="http://schemas.microsoft.com/office/powerpoint/2010/main" val="3895681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4033B-C1CB-1754-9CFB-86BF8AE30DE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77F7485-6AB7-ED91-AD1E-F6AF832150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112DE61-1E8E-21E6-91F5-9ACFEE0A5AF2}"/>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5" name="Footer Placeholder 4">
            <a:extLst>
              <a:ext uri="{FF2B5EF4-FFF2-40B4-BE49-F238E27FC236}">
                <a16:creationId xmlns:a16="http://schemas.microsoft.com/office/drawing/2014/main" id="{3BB0C74B-DB87-D74C-25EF-E2DFA9BBC0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4EB34-C25C-43DD-1A50-13C7E6692AB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85319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D9D28-A6C4-84CC-7AD0-1AF88C70EEC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E933BF9-1D81-F7B1-6917-58E88F5D0D2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F466503-6FF8-76D4-851E-BF686B74DF52}"/>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5" name="Footer Placeholder 4">
            <a:extLst>
              <a:ext uri="{FF2B5EF4-FFF2-40B4-BE49-F238E27FC236}">
                <a16:creationId xmlns:a16="http://schemas.microsoft.com/office/drawing/2014/main" id="{25A06448-39D6-5009-B041-CA30D4724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0FC16-7BF7-6E7E-42AB-25069EB7AC12}"/>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411388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F52CA7-F9AD-0C1E-852C-42392B02D3C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144B219-750C-7F94-6064-31521601535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217404-C2CA-70FA-A5B4-9AE95C7F9A93}"/>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5" name="Footer Placeholder 4">
            <a:extLst>
              <a:ext uri="{FF2B5EF4-FFF2-40B4-BE49-F238E27FC236}">
                <a16:creationId xmlns:a16="http://schemas.microsoft.com/office/drawing/2014/main" id="{2743AD08-86AD-4165-1C92-6B56C79B7A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2F7B6-7C91-353F-2D5E-37F732F3E00D}"/>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29641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85E8-D1F0-3201-C513-282DAD8464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A2AC0AD-2C49-613F-7309-CA7169803DD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711593B-EACA-5742-BD7F-BBE8EF098D91}"/>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5" name="Footer Placeholder 4">
            <a:extLst>
              <a:ext uri="{FF2B5EF4-FFF2-40B4-BE49-F238E27FC236}">
                <a16:creationId xmlns:a16="http://schemas.microsoft.com/office/drawing/2014/main" id="{C6032B52-D214-778D-EBBC-4D434F2DF0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A6133C-3644-B4AE-38D1-B6502E79464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4262088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90C2-0E03-59D3-2EC9-A7CEBD2A0C3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063D4C1-E515-B744-7095-139C57B2CA3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609EE3-1AD3-FA54-93C5-86879BAC8DA5}"/>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5" name="Footer Placeholder 4">
            <a:extLst>
              <a:ext uri="{FF2B5EF4-FFF2-40B4-BE49-F238E27FC236}">
                <a16:creationId xmlns:a16="http://schemas.microsoft.com/office/drawing/2014/main" id="{9019E5D3-42E2-501B-4318-0A159470AA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B1FAE-A829-24D5-8503-C294C28F83B0}"/>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50145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3B38F-72B4-7564-C133-A8CAF7D4EC1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0B9F648-9D9E-7763-6BAB-B390C53F903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456F47-3898-C18D-71A7-B777853035E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C2CE839-A226-7F30-2E42-D8C07E5146FB}"/>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6" name="Footer Placeholder 5">
            <a:extLst>
              <a:ext uri="{FF2B5EF4-FFF2-40B4-BE49-F238E27FC236}">
                <a16:creationId xmlns:a16="http://schemas.microsoft.com/office/drawing/2014/main" id="{CDCF7FCD-23EC-B0DD-BE70-3A095C494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794252-86A4-63D0-754B-CBB385D3C73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740062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D59CE-6C76-046E-841B-6EA0F787154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7BA51E6-7D4F-39D6-DA6C-601B639020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D4CA2B-944D-91E6-F3C1-9E8B8804FA7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667490-A622-5F5B-FFA5-1191FC5F87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E8B953-35E2-D50D-3C23-96F3EA8A961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D078F9F-EF39-1158-FFBB-B082D766A6DE}"/>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8" name="Footer Placeholder 7">
            <a:extLst>
              <a:ext uri="{FF2B5EF4-FFF2-40B4-BE49-F238E27FC236}">
                <a16:creationId xmlns:a16="http://schemas.microsoft.com/office/drawing/2014/main" id="{E17A79C8-D42A-D086-9A2C-59BDC44BBD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DC02294-325E-C44F-6A05-FBDBCF942B4B}"/>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144908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6425-17EE-1CF7-BD80-9B51FD9611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B714A2E-804D-2430-8785-8198012E9AE4}"/>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4" name="Footer Placeholder 3">
            <a:extLst>
              <a:ext uri="{FF2B5EF4-FFF2-40B4-BE49-F238E27FC236}">
                <a16:creationId xmlns:a16="http://schemas.microsoft.com/office/drawing/2014/main" id="{BB6E586F-1A2C-46B0-E88F-42E97FF8F14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0DCC0-E42B-4E16-2659-DE7666BDE83A}"/>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896704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4DC0D8-D29F-7928-5C8E-932C35C7999E}"/>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3" name="Footer Placeholder 2">
            <a:extLst>
              <a:ext uri="{FF2B5EF4-FFF2-40B4-BE49-F238E27FC236}">
                <a16:creationId xmlns:a16="http://schemas.microsoft.com/office/drawing/2014/main" id="{A46381DF-626E-EA82-70A9-10E124594E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6DBE00-CBB3-2EA9-A8AD-EED32DAA2585}"/>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683688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F6360-D970-1460-9ACE-C05150BFB3B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9589798-D111-FBE5-6324-CC95E2CD34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540DC15-10D0-0F6F-3033-BC7F116A9B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F4E66B-040C-17B4-ADF5-813D37631EB3}"/>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6" name="Footer Placeholder 5">
            <a:extLst>
              <a:ext uri="{FF2B5EF4-FFF2-40B4-BE49-F238E27FC236}">
                <a16:creationId xmlns:a16="http://schemas.microsoft.com/office/drawing/2014/main" id="{261D7DC8-6E0F-8333-626D-418440093A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E94196-7598-4217-57B3-7873D5820FF6}"/>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2142330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25154-D40A-B42C-288E-C719D539AB1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DA1DA1E-1E67-5A29-051C-8438263049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F18FC5-2DD3-C9EF-C7BF-36F167EC5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60F03EC-88F4-EC8D-270C-34F4D1181910}"/>
              </a:ext>
            </a:extLst>
          </p:cNvPr>
          <p:cNvSpPr>
            <a:spLocks noGrp="1"/>
          </p:cNvSpPr>
          <p:nvPr>
            <p:ph type="dt" sz="half" idx="10"/>
          </p:nvPr>
        </p:nvSpPr>
        <p:spPr/>
        <p:txBody>
          <a:bodyPr/>
          <a:lstStyle/>
          <a:p>
            <a:fld id="{CCD0576A-07DB-3B46-AC99-97A70AE23956}" type="datetimeFigureOut">
              <a:rPr lang="en-US" smtClean="0"/>
              <a:t>3/8/2025</a:t>
            </a:fld>
            <a:endParaRPr lang="en-US"/>
          </a:p>
        </p:txBody>
      </p:sp>
      <p:sp>
        <p:nvSpPr>
          <p:cNvPr id="6" name="Footer Placeholder 5">
            <a:extLst>
              <a:ext uri="{FF2B5EF4-FFF2-40B4-BE49-F238E27FC236}">
                <a16:creationId xmlns:a16="http://schemas.microsoft.com/office/drawing/2014/main" id="{B33DC8FE-1BCB-047D-5F52-E902AC39B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B3D0D-1060-1C28-1F1A-231E43E411EE}"/>
              </a:ext>
            </a:extLst>
          </p:cNvPr>
          <p:cNvSpPr>
            <a:spLocks noGrp="1"/>
          </p:cNvSpPr>
          <p:nvPr>
            <p:ph type="sldNum" sz="quarter" idx="12"/>
          </p:nvPr>
        </p:nvSpPr>
        <p:spPr/>
        <p:txBody>
          <a:bodyPr/>
          <a:lstStyle/>
          <a:p>
            <a:fld id="{485EAFB7-D942-8C40-850B-F7A53EC532FC}" type="slidenum">
              <a:rPr lang="en-US" smtClean="0"/>
              <a:t>‹#›</a:t>
            </a:fld>
            <a:endParaRPr lang="en-US"/>
          </a:p>
        </p:txBody>
      </p:sp>
    </p:spTree>
    <p:extLst>
      <p:ext uri="{BB962C8B-B14F-4D97-AF65-F5344CB8AC3E}">
        <p14:creationId xmlns:p14="http://schemas.microsoft.com/office/powerpoint/2010/main" val="376395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32A7A-246A-E18A-4C93-A4BA988EEF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4919EB-94FF-60FF-BB8D-B66AF177AF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34F8F3A-267F-D219-664F-DEDAAC19EF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D0576A-07DB-3B46-AC99-97A70AE23956}" type="datetimeFigureOut">
              <a:rPr lang="en-US" smtClean="0"/>
              <a:t>3/8/2025</a:t>
            </a:fld>
            <a:endParaRPr lang="en-US"/>
          </a:p>
        </p:txBody>
      </p:sp>
      <p:sp>
        <p:nvSpPr>
          <p:cNvPr id="5" name="Footer Placeholder 4">
            <a:extLst>
              <a:ext uri="{FF2B5EF4-FFF2-40B4-BE49-F238E27FC236}">
                <a16:creationId xmlns:a16="http://schemas.microsoft.com/office/drawing/2014/main" id="{16C10F51-7255-50C1-18D0-94D395A5F0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535A5A-9156-5F50-DE6D-645C17C794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5EAFB7-D942-8C40-850B-F7A53EC532FC}" type="slidenum">
              <a:rPr lang="en-US" smtClean="0"/>
              <a:t>‹#›</a:t>
            </a:fld>
            <a:endParaRPr lang="en-US"/>
          </a:p>
        </p:txBody>
      </p:sp>
    </p:spTree>
    <p:extLst>
      <p:ext uri="{BB962C8B-B14F-4D97-AF65-F5344CB8AC3E}">
        <p14:creationId xmlns:p14="http://schemas.microsoft.com/office/powerpoint/2010/main" val="2046532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www.wikipedia.org/" TargetMode="External"/><Relationship Id="rId7" Type="http://schemas.openxmlformats.org/officeDocument/2006/relationships/hyperlink" Target="https://dribbble.com/"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youtube.com/" TargetMode="External"/><Relationship Id="rId5" Type="http://schemas.openxmlformats.org/officeDocument/2006/relationships/hyperlink" Target="https://openai.com/index/chatgpt/" TargetMode="External"/><Relationship Id="rId4" Type="http://schemas.openxmlformats.org/officeDocument/2006/relationships/hyperlink" Target="https://www.geeksforgeeks.or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5C05F-6C10-AAB8-B9A1-704086EB8325}"/>
              </a:ext>
            </a:extLst>
          </p:cNvPr>
          <p:cNvSpPr>
            <a:spLocks noGrp="1"/>
          </p:cNvSpPr>
          <p:nvPr>
            <p:ph type="ctrTitle"/>
          </p:nvPr>
        </p:nvSpPr>
        <p:spPr>
          <a:xfrm>
            <a:off x="1524000" y="2072639"/>
            <a:ext cx="9144000" cy="1790891"/>
          </a:xfrm>
        </p:spPr>
        <p:txBody>
          <a:bodyPr>
            <a:normAutofit/>
          </a:bodyPr>
          <a:lstStyle/>
          <a:p>
            <a:r>
              <a:rPr lang="en-US" sz="4400" b="1" dirty="0">
                <a:latin typeface="Times New Roman" panose="02020603050405020304" pitchFamily="18" charset="0"/>
                <a:cs typeface="Times New Roman" panose="02020603050405020304" pitchFamily="18" charset="0"/>
              </a:rPr>
              <a:t>Mini Project-II (ID201B)</a:t>
            </a:r>
            <a:br>
              <a:rPr lang="en-IN" sz="24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Even Semester</a:t>
            </a:r>
            <a:br>
              <a:rPr lang="en-IN" sz="3500" b="1" dirty="0">
                <a:latin typeface="Times New Roman" panose="02020603050405020304" pitchFamily="18" charset="0"/>
                <a:cs typeface="Times New Roman" panose="02020603050405020304" pitchFamily="18" charset="0"/>
              </a:rPr>
            </a:br>
            <a:r>
              <a:rPr lang="en-IN" sz="3500" b="1" dirty="0">
                <a:latin typeface="Times New Roman" panose="02020603050405020304" pitchFamily="18" charset="0"/>
                <a:cs typeface="Times New Roman" panose="02020603050405020304" pitchFamily="18" charset="0"/>
              </a:rPr>
              <a:t>Session 2024-25</a:t>
            </a:r>
            <a:endParaRPr lang="en-US" sz="35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2C24FBC-2E61-AD49-3BD0-DA7AA89F9A81}"/>
              </a:ext>
            </a:extLst>
          </p:cNvPr>
          <p:cNvSpPr>
            <a:spLocks noGrp="1"/>
          </p:cNvSpPr>
          <p:nvPr>
            <p:ph type="subTitle" idx="1"/>
          </p:nvPr>
        </p:nvSpPr>
        <p:spPr>
          <a:xfrm>
            <a:off x="1281112" y="4110451"/>
            <a:ext cx="9144000" cy="578040"/>
          </a:xfrm>
        </p:spPr>
        <p:txBody>
          <a:bodyPr>
            <a:normAutofit fontScale="92500" lnSpcReduction="20000"/>
          </a:bodyPr>
          <a:lstStyle/>
          <a:p>
            <a:r>
              <a:rPr lang="en-US" sz="4800" b="1" dirty="0">
                <a:solidFill>
                  <a:schemeClr val="tx2"/>
                </a:solidFill>
                <a:latin typeface="Times New Roman" panose="02020603050405020304" pitchFamily="18" charset="0"/>
                <a:cs typeface="Times New Roman" panose="02020603050405020304" pitchFamily="18" charset="0"/>
              </a:rPr>
              <a:t>  </a:t>
            </a:r>
            <a:r>
              <a:rPr lang="en-US" sz="4800" b="1" dirty="0">
                <a:solidFill>
                  <a:schemeClr val="tx2">
                    <a:lumMod val="75000"/>
                    <a:lumOff val="25000"/>
                  </a:schemeClr>
                </a:solidFill>
                <a:latin typeface="Times New Roman" panose="02020603050405020304" pitchFamily="18" charset="0"/>
                <a:cs typeface="Times New Roman" panose="02020603050405020304" pitchFamily="18" charset="0"/>
              </a:rPr>
              <a:t>Expense Tracker</a:t>
            </a:r>
          </a:p>
          <a:p>
            <a:endParaRPr lang="en-US" b="1" dirty="0">
              <a:latin typeface="Times New Roman" panose="02020603050405020304" pitchFamily="18" charset="0"/>
              <a:cs typeface="Times New Roman" panose="02020603050405020304" pitchFamily="18" charset="0"/>
            </a:endParaRPr>
          </a:p>
        </p:txBody>
      </p:sp>
      <p:sp>
        <p:nvSpPr>
          <p:cNvPr id="4" name="Subtitle 2">
            <a:extLst>
              <a:ext uri="{FF2B5EF4-FFF2-40B4-BE49-F238E27FC236}">
                <a16:creationId xmlns:a16="http://schemas.microsoft.com/office/drawing/2014/main" id="{C7EFE38A-2987-AEC9-33EC-1BC6CB5C10DA}"/>
              </a:ext>
            </a:extLst>
          </p:cNvPr>
          <p:cNvSpPr txBox="1">
            <a:spLocks/>
          </p:cNvSpPr>
          <p:nvPr/>
        </p:nvSpPr>
        <p:spPr>
          <a:xfrm>
            <a:off x="1524000" y="4782598"/>
            <a:ext cx="9144000" cy="76269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Subtitle 2">
            <a:extLst>
              <a:ext uri="{FF2B5EF4-FFF2-40B4-BE49-F238E27FC236}">
                <a16:creationId xmlns:a16="http://schemas.microsoft.com/office/drawing/2014/main" id="{43043289-20F1-1B73-C850-CE92562B546B}"/>
              </a:ext>
            </a:extLst>
          </p:cNvPr>
          <p:cNvSpPr txBox="1">
            <a:spLocks/>
          </p:cNvSpPr>
          <p:nvPr/>
        </p:nvSpPr>
        <p:spPr>
          <a:xfrm>
            <a:off x="9013825" y="5163947"/>
            <a:ext cx="3035300" cy="1223962"/>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IN" b="1" u="sng" dirty="0">
                <a:latin typeface="Times New Roman" panose="02020603050405020304" pitchFamily="18" charset="0"/>
                <a:cs typeface="Times New Roman" panose="02020603050405020304" pitchFamily="18" charset="0"/>
              </a:rPr>
              <a:t>Project Supervisor:</a:t>
            </a:r>
          </a:p>
          <a:p>
            <a:r>
              <a:rPr lang="en-IN" dirty="0" err="1">
                <a:solidFill>
                  <a:srgbClr val="FF0000"/>
                </a:solidFill>
                <a:latin typeface="Times New Roman" panose="02020603050405020304" pitchFamily="18" charset="0"/>
                <a:cs typeface="Times New Roman" panose="02020603050405020304" pitchFamily="18" charset="0"/>
              </a:rPr>
              <a:t>Dr.</a:t>
            </a:r>
            <a:r>
              <a:rPr lang="en-IN" dirty="0">
                <a:solidFill>
                  <a:srgbClr val="FF0000"/>
                </a:solidFill>
                <a:latin typeface="Times New Roman" panose="02020603050405020304" pitchFamily="18" charset="0"/>
                <a:cs typeface="Times New Roman" panose="02020603050405020304" pitchFamily="18" charset="0"/>
              </a:rPr>
              <a:t> Vipin Kumar </a:t>
            </a:r>
          </a:p>
          <a:p>
            <a:r>
              <a:rPr lang="en-IN" dirty="0">
                <a:solidFill>
                  <a:srgbClr val="FF0000"/>
                </a:solidFill>
                <a:latin typeface="Times New Roman" panose="02020603050405020304" pitchFamily="18" charset="0"/>
                <a:cs typeface="Times New Roman" panose="02020603050405020304" pitchFamily="18" charset="0"/>
              </a:rPr>
              <a:t>Assistant Professor</a:t>
            </a:r>
          </a:p>
          <a:p>
            <a:pPr algn="just"/>
            <a:endParaRPr lang="en-IN" b="1" u="sng"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29A50B94-DBEB-9815-4684-223EC27F9F0D}"/>
              </a:ext>
            </a:extLst>
          </p:cNvPr>
          <p:cNvPicPr>
            <a:picLocks noChangeAspect="1"/>
          </p:cNvPicPr>
          <p:nvPr/>
        </p:nvPicPr>
        <p:blipFill>
          <a:blip r:embed="rId2"/>
          <a:stretch>
            <a:fillRect/>
          </a:stretch>
        </p:blipFill>
        <p:spPr>
          <a:xfrm>
            <a:off x="0" y="2510"/>
            <a:ext cx="12192000" cy="1384490"/>
          </a:xfrm>
          <a:prstGeom prst="rect">
            <a:avLst/>
          </a:prstGeom>
        </p:spPr>
      </p:pic>
      <p:sp>
        <p:nvSpPr>
          <p:cNvPr id="7" name="TextBox 6">
            <a:extLst>
              <a:ext uri="{FF2B5EF4-FFF2-40B4-BE49-F238E27FC236}">
                <a16:creationId xmlns:a16="http://schemas.microsoft.com/office/drawing/2014/main" id="{D8ABAF0D-7C70-4DD5-A41E-13046D6C58D6}"/>
              </a:ext>
            </a:extLst>
          </p:cNvPr>
          <p:cNvSpPr txBox="1"/>
          <p:nvPr/>
        </p:nvSpPr>
        <p:spPr>
          <a:xfrm>
            <a:off x="314325" y="5285181"/>
            <a:ext cx="3886200" cy="1200329"/>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Aanchal (202410116100002)</a:t>
            </a:r>
          </a:p>
          <a:p>
            <a:r>
              <a:rPr lang="en-US" b="1">
                <a:latin typeface="Times New Roman" panose="02020603050405020304" pitchFamily="18" charset="0"/>
                <a:cs typeface="Times New Roman" panose="02020603050405020304" pitchFamily="18" charset="0"/>
              </a:rPr>
              <a:t>Akansha Tomar(202410116100013)</a:t>
            </a:r>
          </a:p>
          <a:p>
            <a:r>
              <a:rPr lang="en-US" b="1">
                <a:latin typeface="Times New Roman" panose="02020603050405020304" pitchFamily="18" charset="0"/>
                <a:cs typeface="Times New Roman" panose="02020603050405020304" pitchFamily="18" charset="0"/>
              </a:rPr>
              <a:t>Akansha Tyagi(202410116100014)</a:t>
            </a:r>
          </a:p>
          <a:p>
            <a:r>
              <a:rPr lang="en-US" b="1">
                <a:latin typeface="Times New Roman" panose="02020603050405020304" pitchFamily="18" charset="0"/>
                <a:cs typeface="Times New Roman" panose="02020603050405020304" pitchFamily="18" charset="0"/>
              </a:rPr>
              <a:t>Deepu Kumari(202410116100057)</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161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Modules(For </a:t>
            </a:r>
            <a:r>
              <a:rPr lang="en-IN" b="1" kern="100" dirty="0">
                <a:latin typeface="Times New Roman" panose="02020603050405020304" pitchFamily="18" charset="0"/>
                <a:ea typeface="Aptos" panose="020B0004020202020204" pitchFamily="34" charset="0"/>
                <a:cs typeface="Times New Roman" panose="02020603050405020304" pitchFamily="18" charset="0"/>
              </a:rPr>
              <a:t>Admin</a:t>
            </a: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 side)</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p:txBody>
          <a:bodyPr>
            <a:normAutofit/>
          </a:bodyPr>
          <a:lstStyle/>
          <a:p>
            <a:pPr algn="just"/>
            <a:r>
              <a:rPr lang="en-US" sz="2200" b="1" dirty="0">
                <a:latin typeface="Times New Roman" panose="02020603050405020304" pitchFamily="18" charset="0"/>
                <a:cs typeface="Times New Roman" panose="02020603050405020304" pitchFamily="18" charset="0"/>
              </a:rPr>
              <a:t>Admin Dashboard</a:t>
            </a:r>
            <a:endParaRPr lang="en-US" sz="2200" dirty="0">
              <a:latin typeface="Times New Roman" panose="02020603050405020304" pitchFamily="18" charset="0"/>
              <a:cs typeface="Times New Roman" panose="02020603050405020304" pitchFamily="18" charset="0"/>
            </a:endParaRPr>
          </a:p>
          <a:p>
            <a:pPr lvl="1" algn="just"/>
            <a:r>
              <a:rPr lang="en-US" sz="2200" b="1" dirty="0">
                <a:latin typeface="Times New Roman" panose="02020603050405020304" pitchFamily="18" charset="0"/>
                <a:cs typeface="Times New Roman" panose="02020603050405020304" pitchFamily="18" charset="0"/>
              </a:rPr>
              <a:t>Overview of User Activity:</a:t>
            </a:r>
            <a:r>
              <a:rPr lang="en-US" sz="2200" dirty="0">
                <a:latin typeface="Times New Roman" panose="02020603050405020304" pitchFamily="18" charset="0"/>
                <a:cs typeface="Times New Roman" panose="02020603050405020304" pitchFamily="18" charset="0"/>
              </a:rPr>
              <a:t> Display statistics on user registrations, active users, and overall app usage.</a:t>
            </a:r>
          </a:p>
          <a:p>
            <a:pPr lvl="1" algn="just"/>
            <a:r>
              <a:rPr lang="en-US" sz="2200" b="1" dirty="0">
                <a:latin typeface="Times New Roman" panose="02020603050405020304" pitchFamily="18" charset="0"/>
                <a:cs typeface="Times New Roman" panose="02020603050405020304" pitchFamily="18" charset="0"/>
              </a:rPr>
              <a:t>System Health Monitoring:</a:t>
            </a:r>
            <a:r>
              <a:rPr lang="en-US" sz="2200" dirty="0">
                <a:latin typeface="Times New Roman" panose="02020603050405020304" pitchFamily="18" charset="0"/>
                <a:cs typeface="Times New Roman" panose="02020603050405020304" pitchFamily="18" charset="0"/>
              </a:rPr>
              <a:t> Monitor the performance and health of the application.</a:t>
            </a:r>
          </a:p>
          <a:p>
            <a:pPr algn="just"/>
            <a:r>
              <a:rPr lang="en-US" sz="2200" b="1" dirty="0">
                <a:latin typeface="Times New Roman" panose="02020603050405020304" pitchFamily="18" charset="0"/>
                <a:cs typeface="Times New Roman" panose="02020603050405020304" pitchFamily="18" charset="0"/>
              </a:rPr>
              <a:t>Content Management</a:t>
            </a:r>
            <a:endParaRPr lang="en-US" sz="2200" dirty="0">
              <a:latin typeface="Times New Roman" panose="02020603050405020304" pitchFamily="18" charset="0"/>
              <a:cs typeface="Times New Roman" panose="02020603050405020304" pitchFamily="18" charset="0"/>
            </a:endParaRPr>
          </a:p>
          <a:p>
            <a:pPr lvl="1" algn="just"/>
            <a:r>
              <a:rPr lang="en-US" sz="2200" b="1" dirty="0">
                <a:latin typeface="Times New Roman" panose="02020603050405020304" pitchFamily="18" charset="0"/>
                <a:cs typeface="Times New Roman" panose="02020603050405020304" pitchFamily="18" charset="0"/>
              </a:rPr>
              <a:t>FAQs and Help Resources:</a:t>
            </a:r>
            <a:r>
              <a:rPr lang="en-US" sz="2200" dirty="0">
                <a:latin typeface="Times New Roman" panose="02020603050405020304" pitchFamily="18" charset="0"/>
                <a:cs typeface="Times New Roman" panose="02020603050405020304" pitchFamily="18" charset="0"/>
              </a:rPr>
              <a:t> Manage and update help documentation, FAQs, and tutorials for users.</a:t>
            </a:r>
          </a:p>
          <a:p>
            <a:pPr lvl="1" algn="just"/>
            <a:r>
              <a:rPr lang="en-US" sz="2200" b="1" dirty="0">
                <a:latin typeface="Times New Roman" panose="02020603050405020304" pitchFamily="18" charset="0"/>
                <a:cs typeface="Times New Roman" panose="02020603050405020304" pitchFamily="18" charset="0"/>
              </a:rPr>
              <a:t>Blog/News Section:</a:t>
            </a:r>
            <a:r>
              <a:rPr lang="en-US" sz="2200" dirty="0">
                <a:latin typeface="Times New Roman" panose="02020603050405020304" pitchFamily="18" charset="0"/>
                <a:cs typeface="Times New Roman" panose="02020603050405020304" pitchFamily="18" charset="0"/>
              </a:rPr>
              <a:t> Post updates, tips, and articles related to personal finance.</a:t>
            </a:r>
          </a:p>
          <a:p>
            <a:pPr algn="just"/>
            <a:r>
              <a:rPr lang="en-US" sz="2200" b="1" dirty="0">
                <a:latin typeface="Times New Roman" panose="02020603050405020304" pitchFamily="18" charset="0"/>
                <a:cs typeface="Times New Roman" panose="02020603050405020304" pitchFamily="18" charset="0"/>
              </a:rPr>
              <a:t>Security and Compliance</a:t>
            </a:r>
            <a:endParaRPr lang="en-US" sz="2200" dirty="0">
              <a:latin typeface="Times New Roman" panose="02020603050405020304" pitchFamily="18" charset="0"/>
              <a:cs typeface="Times New Roman" panose="02020603050405020304" pitchFamily="18" charset="0"/>
            </a:endParaRPr>
          </a:p>
          <a:p>
            <a:pPr lvl="1" algn="just"/>
            <a:r>
              <a:rPr lang="en-US" sz="2200" b="1" dirty="0">
                <a:latin typeface="Times New Roman" panose="02020603050405020304" pitchFamily="18" charset="0"/>
                <a:cs typeface="Times New Roman" panose="02020603050405020304" pitchFamily="18" charset="0"/>
              </a:rPr>
              <a:t>User Data Management:</a:t>
            </a:r>
            <a:r>
              <a:rPr lang="en-US" sz="2200" dirty="0">
                <a:latin typeface="Times New Roman" panose="02020603050405020304" pitchFamily="18" charset="0"/>
                <a:cs typeface="Times New Roman" panose="02020603050405020304" pitchFamily="18" charset="0"/>
              </a:rPr>
              <a:t> Ensure compliance with data protection regulations (e.g., GDPR).</a:t>
            </a:r>
          </a:p>
          <a:p>
            <a:pPr lvl="1" algn="just"/>
            <a:r>
              <a:rPr lang="en-US" sz="2200" b="1" dirty="0">
                <a:latin typeface="Times New Roman" panose="02020603050405020304" pitchFamily="18" charset="0"/>
                <a:cs typeface="Times New Roman" panose="02020603050405020304" pitchFamily="18" charset="0"/>
              </a:rPr>
              <a:t>Access Control:</a:t>
            </a:r>
            <a:r>
              <a:rPr lang="en-US" sz="2200" dirty="0">
                <a:latin typeface="Times New Roman" panose="02020603050405020304" pitchFamily="18" charset="0"/>
                <a:cs typeface="Times New Roman" panose="02020603050405020304" pitchFamily="18" charset="0"/>
              </a:rPr>
              <a:t> Manage permissions and access levels for different admin roles.</a:t>
            </a:r>
          </a:p>
          <a:p>
            <a:pPr marL="457200" lvl="1" indent="0" algn="just">
              <a:buNone/>
            </a:pPr>
            <a:endParaRPr lang="en-US" dirty="0"/>
          </a:p>
          <a:p>
            <a:pPr marL="0" lvl="0" indent="0">
              <a:buNone/>
              <a:tabLst>
                <a:tab pos="457200" algn="l"/>
              </a:tabLst>
            </a:pPr>
            <a:endParaRPr lang="en-IN" sz="2500" b="1"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444935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34DB-25C5-ADD3-CDFA-B1B0852BA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1CC37-D043-130F-E4E6-184C71A56FB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4867AA55-3431-4A7C-A183-CD75B22FAEB1}"/>
              </a:ext>
            </a:extLst>
          </p:cNvPr>
          <p:cNvSpPr>
            <a:spLocks noGrp="1"/>
          </p:cNvSpPr>
          <p:nvPr>
            <p:ph idx="1"/>
          </p:nvPr>
        </p:nvSpPr>
        <p:spPr/>
        <p:txBody>
          <a:bodyPr/>
          <a:lstStyle/>
          <a:p>
            <a:endParaRPr lang="en-US"/>
          </a:p>
        </p:txBody>
      </p:sp>
      <p:pic>
        <p:nvPicPr>
          <p:cNvPr id="5" name="Picture 4" descr="A diagram of a company&#10;&#10;AI-generated content may be incorrect.">
            <a:extLst>
              <a:ext uri="{FF2B5EF4-FFF2-40B4-BE49-F238E27FC236}">
                <a16:creationId xmlns:a16="http://schemas.microsoft.com/office/drawing/2014/main" id="{7305CA9A-4CB7-46A2-9022-C0B5EA6F88C4}"/>
              </a:ext>
            </a:extLst>
          </p:cNvPr>
          <p:cNvPicPr/>
          <p:nvPr/>
        </p:nvPicPr>
        <p:blipFill rotWithShape="1">
          <a:blip r:embed="rId3" cstate="print">
            <a:extLst>
              <a:ext uri="{28A0092B-C50C-407E-A947-70E740481C1C}">
                <a14:useLocalDpi xmlns:a14="http://schemas.microsoft.com/office/drawing/2010/main" val="0"/>
              </a:ext>
            </a:extLst>
          </a:blip>
          <a:srcRect b="35965"/>
          <a:stretch/>
        </p:blipFill>
        <p:spPr>
          <a:xfrm>
            <a:off x="838199" y="1628773"/>
            <a:ext cx="10515599" cy="4548190"/>
          </a:xfrm>
          <a:prstGeom prst="rect">
            <a:avLst/>
          </a:prstGeom>
        </p:spPr>
      </p:pic>
    </p:spTree>
    <p:extLst>
      <p:ext uri="{BB962C8B-B14F-4D97-AF65-F5344CB8AC3E}">
        <p14:creationId xmlns:p14="http://schemas.microsoft.com/office/powerpoint/2010/main" val="3917661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E456B-10C1-3CA8-CD0A-6D1E5E0BF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0D13F-5FC6-2321-088E-1FD93899AC92}"/>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b="1" kern="100" dirty="0">
                <a:latin typeface="Times New Roman" panose="02020603050405020304" pitchFamily="18" charset="0"/>
                <a:ea typeface="Aptos" panose="020B0004020202020204" pitchFamily="34" charset="0"/>
                <a:cs typeface="Times New Roman" panose="02020603050405020304" pitchFamily="18" charset="0"/>
              </a:rPr>
              <a:t>Workflow/Gantt Chart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66002128"/>
              </p:ext>
            </p:extLst>
          </p:nvPr>
        </p:nvGraphicFramePr>
        <p:xfrm>
          <a:off x="838200" y="1825625"/>
          <a:ext cx="4869873" cy="2122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A diagram of a company&#10;&#10;AI-generated content may be incorrect.">
            <a:extLst>
              <a:ext uri="{FF2B5EF4-FFF2-40B4-BE49-F238E27FC236}">
                <a16:creationId xmlns:a16="http://schemas.microsoft.com/office/drawing/2014/main" id="{77B1CD36-25F9-4581-9931-DF6FD45C8F9C}"/>
              </a:ext>
            </a:extLst>
          </p:cNvPr>
          <p:cNvPicPr/>
          <p:nvPr/>
        </p:nvPicPr>
        <p:blipFill rotWithShape="1">
          <a:blip r:embed="rId8" cstate="print">
            <a:extLst>
              <a:ext uri="{28A0092B-C50C-407E-A947-70E740481C1C}">
                <a14:useLocalDpi xmlns:a14="http://schemas.microsoft.com/office/drawing/2010/main" val="0"/>
              </a:ext>
            </a:extLst>
          </a:blip>
          <a:srcRect l="587" t="52466" r="-587" b="-1725"/>
          <a:stretch/>
        </p:blipFill>
        <p:spPr>
          <a:xfrm>
            <a:off x="2083752" y="1630691"/>
            <a:ext cx="8024495" cy="4635708"/>
          </a:xfrm>
          <a:prstGeom prst="rect">
            <a:avLst/>
          </a:prstGeom>
        </p:spPr>
      </p:pic>
    </p:spTree>
    <p:extLst>
      <p:ext uri="{BB962C8B-B14F-4D97-AF65-F5344CB8AC3E}">
        <p14:creationId xmlns:p14="http://schemas.microsoft.com/office/powerpoint/2010/main" val="1329742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35E0D-1D75-E91F-E75B-C4DDF801DE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98D0A-C035-F4F3-2047-44489595050A}"/>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References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04266AB-4FDC-DC5D-1539-EDBFF62C9C14}"/>
              </a:ext>
            </a:extLst>
          </p:cNvPr>
          <p:cNvSpPr>
            <a:spLocks noGrp="1"/>
          </p:cNvSpPr>
          <p:nvPr>
            <p:ph idx="1"/>
          </p:nvPr>
        </p:nvSpPr>
        <p:spPr/>
        <p:txBody>
          <a:bodyPr>
            <a:normAutofit/>
          </a:bodyPr>
          <a:lstStyle/>
          <a:p>
            <a:pPr lvl="0">
              <a:buFont typeface="Wingdings" pitchFamily="2" charset="2"/>
              <a:buChar char="Ø"/>
              <a:tabLst>
                <a:tab pos="457200" algn="l"/>
              </a:tabLst>
            </a:pPr>
            <a:r>
              <a:rPr lang="en-IN" sz="1800" kern="100" dirty="0">
                <a:latin typeface="Aptos" panose="020B0004020202020204" pitchFamily="34" charset="0"/>
                <a:ea typeface="Aptos" panose="020B0004020202020204" pitchFamily="34" charset="0"/>
                <a:cs typeface="Times New Roman" panose="02020603050405020304" pitchFamily="18" charset="0"/>
                <a:hlinkClick r:id="rId3"/>
              </a:rPr>
              <a:t>https://www.wikipedia.org/</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latin typeface="Aptos" panose="020B0004020202020204" pitchFamily="34" charset="0"/>
                <a:ea typeface="Aptos" panose="020B0004020202020204" pitchFamily="34" charset="0"/>
                <a:cs typeface="Times New Roman" panose="02020603050405020304" pitchFamily="18" charset="0"/>
                <a:hlinkClick r:id="rId4"/>
              </a:rPr>
              <a:t>https://www.geeksforgeeks.org/</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latin typeface="Aptos" panose="020B0004020202020204" pitchFamily="34" charset="0"/>
                <a:ea typeface="Aptos" panose="020B0004020202020204" pitchFamily="34" charset="0"/>
                <a:cs typeface="Times New Roman" panose="02020603050405020304" pitchFamily="18" charset="0"/>
                <a:hlinkClick r:id="rId5"/>
              </a:rPr>
              <a:t>https://openai.com/index/chatgpt/</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latin typeface="Aptos" panose="020B0004020202020204" pitchFamily="34" charset="0"/>
                <a:ea typeface="Aptos" panose="020B0004020202020204" pitchFamily="34" charset="0"/>
                <a:cs typeface="Times New Roman" panose="02020603050405020304" pitchFamily="18" charset="0"/>
                <a:hlinkClick r:id="rId6"/>
              </a:rPr>
              <a:t>Https://www.youtube.com/</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lvl="0">
              <a:buFont typeface="Wingdings" pitchFamily="2" charset="2"/>
              <a:buChar char="Ø"/>
              <a:tabLst>
                <a:tab pos="457200" algn="l"/>
              </a:tabLst>
            </a:pPr>
            <a:r>
              <a:rPr lang="en-IN" sz="1800" kern="100" dirty="0">
                <a:latin typeface="Aptos" panose="020B0004020202020204" pitchFamily="34" charset="0"/>
                <a:ea typeface="Aptos" panose="020B0004020202020204" pitchFamily="34" charset="0"/>
                <a:cs typeface="Times New Roman" panose="02020603050405020304" pitchFamily="18" charset="0"/>
                <a:hlinkClick r:id="rId7"/>
              </a:rPr>
              <a:t>https://dribbble.com/</a:t>
            </a:r>
            <a:endParaRPr lang="en-IN" sz="1800" kern="100" dirty="0">
              <a:latin typeface="Aptos" panose="020B0004020202020204" pitchFamily="34" charset="0"/>
              <a:ea typeface="Aptos" panose="020B0004020202020204" pitchFamily="34" charset="0"/>
              <a:cs typeface="Times New Roman" panose="02020603050405020304" pitchFamily="18" charset="0"/>
            </a:endParaRPr>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0978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B72F0-7EB3-A394-ABD6-7A41EF3CE737}"/>
              </a:ext>
            </a:extLst>
          </p:cNvPr>
          <p:cNvSpPr>
            <a:spLocks noGrp="1"/>
          </p:cNvSpPr>
          <p:nvPr>
            <p:ph type="title"/>
          </p:nvPr>
        </p:nvSpPr>
        <p:spPr>
          <a:xfrm>
            <a:off x="0" y="0"/>
            <a:ext cx="12192000" cy="1267968"/>
          </a:xfrm>
          <a:solidFill>
            <a:schemeClr val="accent2">
              <a:lumMod val="40000"/>
              <a:lumOff val="60000"/>
            </a:schemeClr>
          </a:solidFill>
        </p:spPr>
        <p:txBody>
          <a:bodyPr>
            <a:normAutofit/>
          </a:bodyPr>
          <a:lstStyle/>
          <a:p>
            <a:pPr algn="ctr"/>
            <a:r>
              <a:rPr lang="en-IN" b="1" dirty="0">
                <a:latin typeface="Times New Roman" panose="02020603050405020304" pitchFamily="18" charset="0"/>
                <a:ea typeface="Tahoma" panose="020B0604030504040204" pitchFamily="34" charset="0"/>
                <a:cs typeface="Times New Roman" panose="02020603050405020304" pitchFamily="18" charset="0"/>
              </a:rPr>
              <a:t>Content</a:t>
            </a:r>
          </a:p>
        </p:txBody>
      </p:sp>
      <p:sp>
        <p:nvSpPr>
          <p:cNvPr id="5" name="Content Placeholder 4">
            <a:extLst>
              <a:ext uri="{FF2B5EF4-FFF2-40B4-BE49-F238E27FC236}">
                <a16:creationId xmlns:a16="http://schemas.microsoft.com/office/drawing/2014/main" id="{4AD30AE4-1C9D-4F26-8884-C30D15E187A7}"/>
              </a:ext>
            </a:extLst>
          </p:cNvPr>
          <p:cNvSpPr>
            <a:spLocks noGrp="1"/>
          </p:cNvSpPr>
          <p:nvPr>
            <p:ph idx="1"/>
          </p:nvPr>
        </p:nvSpPr>
        <p:spPr>
          <a:xfrm>
            <a:off x="838200" y="1385454"/>
            <a:ext cx="10515600" cy="5209309"/>
          </a:xfrm>
        </p:spPr>
        <p:txBody>
          <a:bodyPr>
            <a:noAutofit/>
          </a:bodyPr>
          <a:lstStyle/>
          <a:p>
            <a:pPr lvl="0">
              <a:buFont typeface="Wingdings" pitchFamily="2" charset="2"/>
              <a:buChar char="Ø"/>
              <a:tabLst>
                <a:tab pos="457200" algn="l"/>
              </a:tabLst>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p>
          <a:p>
            <a:pPr lvl="0">
              <a:buFont typeface="Wingdings" pitchFamily="2" charset="2"/>
              <a:buChar char="Ø"/>
              <a:tabLst>
                <a:tab pos="457200" algn="l"/>
              </a:tabLst>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Literature Review </a:t>
            </a:r>
          </a:p>
          <a:p>
            <a:pPr lvl="0">
              <a:buFont typeface="Wingdings" pitchFamily="2" charset="2"/>
              <a:buChar char="Ø"/>
              <a:tabLst>
                <a:tab pos="457200" algn="l"/>
              </a:tabLst>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 </a:t>
            </a:r>
          </a:p>
          <a:p>
            <a:pPr lvl="0">
              <a:buFont typeface="Wingdings" pitchFamily="2" charset="2"/>
              <a:buChar char="Ø"/>
              <a:tabLst>
                <a:tab pos="457200" algn="l"/>
              </a:tabLst>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Technology</a:t>
            </a:r>
          </a:p>
          <a:p>
            <a:pPr marL="342900" lvl="0" indent="-342900">
              <a:buFont typeface="Symbol" pitchFamily="2" charset="2"/>
              <a:buChar char=""/>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Hardware Requirements (Development Environment, Server requirement (if required), Client requirement (if required).</a:t>
            </a:r>
          </a:p>
          <a:p>
            <a:pPr marL="342900" lvl="0" indent="-342900">
              <a:buFont typeface="Symbol" pitchFamily="2" charset="2"/>
              <a:buChar char=""/>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Software Requirements</a:t>
            </a:r>
          </a:p>
          <a:p>
            <a:pPr lvl="0">
              <a:buFont typeface="Wingdings" pitchFamily="2" charset="2"/>
              <a:buChar char="Ø"/>
              <a:tabLst>
                <a:tab pos="457200" algn="l"/>
              </a:tabLst>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Modules </a:t>
            </a:r>
          </a:p>
          <a:p>
            <a:pPr lvl="0">
              <a:buFont typeface="Wingdings" pitchFamily="2" charset="2"/>
              <a:buChar char="Ø"/>
              <a:tabLst>
                <a:tab pos="457200" algn="l"/>
              </a:tabLst>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Workflow </a:t>
            </a:r>
          </a:p>
          <a:p>
            <a:pPr lvl="0">
              <a:buFont typeface="Wingdings" pitchFamily="2" charset="2"/>
              <a:buChar char="Ø"/>
              <a:tabLst>
                <a:tab pos="457200" algn="l"/>
              </a:tabLst>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Reports </a:t>
            </a:r>
          </a:p>
          <a:p>
            <a:pPr>
              <a:buFont typeface="Wingdings" pitchFamily="2" charset="2"/>
              <a:buChar char="Ø"/>
              <a:tabLst>
                <a:tab pos="457200" algn="l"/>
              </a:tabLst>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References</a:t>
            </a:r>
          </a:p>
        </p:txBody>
      </p:sp>
    </p:spTree>
    <p:extLst>
      <p:ext uri="{BB962C8B-B14F-4D97-AF65-F5344CB8AC3E}">
        <p14:creationId xmlns:p14="http://schemas.microsoft.com/office/powerpoint/2010/main" val="4117151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6102F-978C-3EAF-61E2-60C25A98C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A5F62-65DD-AD75-A67D-7D11353DC281}"/>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Introduction</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417BD6D-03AD-639D-0D53-24A0683B6D63}"/>
              </a:ext>
            </a:extLst>
          </p:cNvPr>
          <p:cNvSpPr>
            <a:spLocks noGrp="1"/>
          </p:cNvSpPr>
          <p:nvPr>
            <p:ph idx="1"/>
          </p:nvPr>
        </p:nvSpPr>
        <p:spPr/>
        <p:txBody>
          <a:bodyPr>
            <a:noAutofit/>
          </a:bodyPr>
          <a:lstStyle/>
          <a:p>
            <a:pPr lvl="0">
              <a:buFont typeface="Wingdings" panose="05000000000000000000" pitchFamily="2" charset="2"/>
              <a:buChar char="q"/>
              <a:tabLst>
                <a:tab pos="457200" algn="l"/>
              </a:tabLst>
            </a:pPr>
            <a:r>
              <a:rPr lang="en-US" sz="2500" dirty="0">
                <a:latin typeface="Times New Roman" panose="02020603050405020304" pitchFamily="18" charset="0"/>
                <a:cs typeface="Times New Roman" panose="02020603050405020304" pitchFamily="18" charset="0"/>
              </a:rPr>
              <a:t>An expense tracker is a tool designed to help individuals and businesses monitor their spending habits. By systematically recording and categorizing expenses, users can gain valuable insights into their financial behavior</a:t>
            </a:r>
            <a:r>
              <a:rPr lang="en-US" dirty="0">
                <a:latin typeface="Times New Roman" panose="02020603050405020304" pitchFamily="18" charset="0"/>
                <a:cs typeface="Times New Roman" panose="02020603050405020304" pitchFamily="18" charset="0"/>
              </a:rPr>
              <a:t>.</a:t>
            </a:r>
          </a:p>
          <a:p>
            <a:pPr lvl="0">
              <a:buFont typeface="Wingdings" panose="05000000000000000000" pitchFamily="2" charset="2"/>
              <a:buChar char="q"/>
              <a:tabLst>
                <a:tab pos="457200" algn="l"/>
              </a:tabLst>
            </a:pPr>
            <a:r>
              <a:rPr lang="en-US" sz="2500" dirty="0">
                <a:latin typeface="Times New Roman" panose="02020603050405020304" pitchFamily="18" charset="0"/>
                <a:cs typeface="Times New Roman" panose="02020603050405020304" pitchFamily="18" charset="0"/>
              </a:rPr>
              <a:t>The primary purpose of an expense tracker is to foster awareness and control over your finances. It empowers you to make informed decisions about your spending, identify areas where you can cut back, and ultimately, work towards your financial goals. </a:t>
            </a:r>
            <a:endParaRPr lang="en-US" sz="2500" kern="100" dirty="0">
              <a:latin typeface="Times New Roman" panose="02020603050405020304" pitchFamily="18" charset="0"/>
              <a:ea typeface="Aptos" panose="020B0004020202020204" pitchFamily="34" charset="0"/>
              <a:cs typeface="Times New Roman" panose="02020603050405020304" pitchFamily="18" charset="0"/>
            </a:endParaRPr>
          </a:p>
          <a:p>
            <a:pPr lvl="0">
              <a:buFont typeface="Wingdings" panose="05000000000000000000" pitchFamily="2" charset="2"/>
              <a:buChar char="q"/>
              <a:tabLst>
                <a:tab pos="457200" algn="l"/>
              </a:tabLst>
            </a:pPr>
            <a:r>
              <a:rPr lang="en-US" sz="2500" kern="100" dirty="0">
                <a:latin typeface="Times New Roman" panose="02020603050405020304" pitchFamily="18" charset="0"/>
                <a:ea typeface="Aptos" panose="020B0004020202020204" pitchFamily="34" charset="0"/>
                <a:cs typeface="Times New Roman" panose="02020603050405020304" pitchFamily="18" charset="0"/>
              </a:rPr>
              <a:t>The website focuses on building a Expense Tracker application using the MERN stack, which includes MongoDB, Express.js, React, and Node.js. </a:t>
            </a:r>
          </a:p>
          <a:p>
            <a:pPr lvl="0">
              <a:buFont typeface="Wingdings" panose="05000000000000000000" pitchFamily="2" charset="2"/>
              <a:buChar char="q"/>
              <a:tabLst>
                <a:tab pos="457200" algn="l"/>
              </a:tabLst>
            </a:pPr>
            <a:r>
              <a:rPr lang="en-US" sz="2500" kern="100" dirty="0">
                <a:latin typeface="Times New Roman" panose="02020603050405020304" pitchFamily="18" charset="0"/>
                <a:ea typeface="Aptos" panose="020B0004020202020204" pitchFamily="34" charset="0"/>
                <a:cs typeface="Times New Roman" panose="02020603050405020304" pitchFamily="18" charset="0"/>
              </a:rPr>
              <a:t>It covers both front-end and back-end development, making it a comprehensive resource for those new to full-stack development.</a:t>
            </a:r>
            <a:endParaRPr lang="en-IN" sz="2500" kern="100"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15622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DA0FE-3324-1AC2-EBAA-076DFFF431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C7DF6-5F84-CA0C-90EA-F70F26C4CC4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Literature Review</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69F06B79-DAB3-64B1-9AA4-939F96A54F1E}"/>
              </a:ext>
            </a:extLst>
          </p:cNvPr>
          <p:cNvSpPr>
            <a:spLocks noGrp="1"/>
          </p:cNvSpPr>
          <p:nvPr>
            <p:ph idx="1"/>
          </p:nvPr>
        </p:nvSpPr>
        <p:spPr/>
        <p:txBody>
          <a:bodyPr>
            <a:noAutofit/>
          </a:bodyPr>
          <a:lstStyle/>
          <a:p>
            <a:pPr lvl="0" algn="just">
              <a:buFont typeface="Wingdings" panose="05000000000000000000" pitchFamily="2" charset="2"/>
              <a:buChar char="v"/>
              <a:tabLst>
                <a:tab pos="457200" algn="l"/>
              </a:tabLst>
            </a:pPr>
            <a:r>
              <a:rPr lang="en-US" sz="2500" dirty="0">
                <a:latin typeface="Times New Roman" panose="02020603050405020304" pitchFamily="18" charset="0"/>
                <a:cs typeface="Times New Roman" panose="02020603050405020304" pitchFamily="18" charset="0"/>
              </a:rPr>
              <a:t>The expense tracking is a vital practice for effective financial management. Both manual and digital expense trackers offer unique advantages, with digital solutions providing enhanced features that promote user engagement.</a:t>
            </a:r>
          </a:p>
          <a:p>
            <a:pPr lvl="0" algn="just">
              <a:buFont typeface="Wingdings" panose="05000000000000000000" pitchFamily="2" charset="2"/>
              <a:buChar char="v"/>
              <a:tabLst>
                <a:tab pos="457200" algn="l"/>
              </a:tabLst>
            </a:pPr>
            <a:r>
              <a:rPr lang="en-US" sz="2500" dirty="0">
                <a:latin typeface="Times New Roman" panose="02020603050405020304" pitchFamily="18" charset="0"/>
                <a:cs typeface="Times New Roman" panose="02020603050405020304" pitchFamily="18" charset="0"/>
              </a:rPr>
              <a:t> As financial literacy continues to be a critical issue, the role of expense trackers in fostering financial awareness and control cannot be overstated.</a:t>
            </a:r>
          </a:p>
          <a:p>
            <a:pPr lvl="0" algn="just">
              <a:buFont typeface="Wingdings" panose="05000000000000000000" pitchFamily="2" charset="2"/>
              <a:buChar char="v"/>
              <a:tabLst>
                <a:tab pos="457200" algn="l"/>
              </a:tabLst>
            </a:pPr>
            <a:r>
              <a:rPr lang="en-US" sz="2500" dirty="0">
                <a:latin typeface="Times New Roman" panose="02020603050405020304" pitchFamily="18" charset="0"/>
                <a:cs typeface="Times New Roman" panose="02020603050405020304" pitchFamily="18" charset="0"/>
              </a:rPr>
              <a:t> Future research should explore the long-term impacts of expense tracking on financial behavior and well-being, as well as the development of innovative tools that cater to diverse user needs.</a:t>
            </a: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lvl="0" indent="0" algn="just">
              <a:buNone/>
              <a:tabLst>
                <a:tab pos="457200" algn="l"/>
              </a:tabLst>
            </a:pPr>
            <a:r>
              <a:rPr lang="en-IN" sz="2500" kern="100" dirty="0">
                <a:effectLst/>
                <a:latin typeface="Times New Roman" panose="02020603050405020304" pitchFamily="18" charset="0"/>
                <a:ea typeface="Aptos" panose="020B0004020202020204" pitchFamily="34" charset="0"/>
                <a:cs typeface="Times New Roman" panose="02020603050405020304" pitchFamily="18" charset="0"/>
              </a:rPr>
              <a:t> </a:t>
            </a:r>
          </a:p>
        </p:txBody>
      </p:sp>
    </p:spTree>
    <p:extLst>
      <p:ext uri="{BB962C8B-B14F-4D97-AF65-F5344CB8AC3E}">
        <p14:creationId xmlns:p14="http://schemas.microsoft.com/office/powerpoint/2010/main" val="807820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6EBDE-A511-E80F-D5E9-0604A420E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1401A3-3948-4147-3AEF-34640B41015C}"/>
              </a:ext>
            </a:extLst>
          </p:cNvPr>
          <p:cNvSpPr>
            <a:spLocks noGrp="1"/>
          </p:cNvSpPr>
          <p:nvPr>
            <p:ph type="title"/>
          </p:nvPr>
        </p:nvSpPr>
        <p:spPr>
          <a:xfrm>
            <a:off x="0" y="-3175"/>
            <a:ext cx="12192000" cy="1246759"/>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Objective of the Project</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71D3FF4-855C-A317-936E-1CA113829547}"/>
              </a:ext>
            </a:extLst>
          </p:cNvPr>
          <p:cNvSpPr>
            <a:spLocks noGrp="1"/>
          </p:cNvSpPr>
          <p:nvPr>
            <p:ph idx="1"/>
          </p:nvPr>
        </p:nvSpPr>
        <p:spPr/>
        <p:txBody>
          <a:bodyPr>
            <a:normAutofit/>
          </a:bodyPr>
          <a:lstStyle/>
          <a:p>
            <a:pPr>
              <a:tabLst>
                <a:tab pos="457200" algn="l"/>
              </a:tabLst>
            </a:pPr>
            <a:r>
              <a:rPr lang="en-US" sz="2500" dirty="0">
                <a:latin typeface="Times New Roman" panose="02020603050405020304" pitchFamily="18" charset="0"/>
                <a:cs typeface="Times New Roman" panose="02020603050405020304" pitchFamily="18" charset="0"/>
              </a:rPr>
              <a:t>To provide users with a comprehensive view of their spending habits, enabling them to understand where their money goes and identify areas for improvement</a:t>
            </a:r>
            <a:r>
              <a:rPr lang="en-US" dirty="0"/>
              <a:t>.</a:t>
            </a:r>
          </a:p>
          <a:p>
            <a:pPr>
              <a:tabLst>
                <a:tab pos="457200" algn="l"/>
              </a:tabLst>
            </a:pPr>
            <a:r>
              <a:rPr lang="en-US" sz="2500" dirty="0">
                <a:latin typeface="Times New Roman" panose="02020603050405020304" pitchFamily="18" charset="0"/>
                <a:cs typeface="Times New Roman" panose="02020603050405020304" pitchFamily="18" charset="0"/>
              </a:rPr>
              <a:t>To encourage users to save money by tracking their expenses and identifying unnecessary expenditures, ultimately helping them reach their financial goals (e.g., emergency funds, vacations, investments).</a:t>
            </a:r>
          </a:p>
          <a:p>
            <a:pPr>
              <a:tabLst>
                <a:tab pos="457200" algn="l"/>
              </a:tabLst>
            </a:pPr>
            <a:r>
              <a:rPr lang="en-US" sz="2500" dirty="0">
                <a:latin typeface="Times New Roman" panose="02020603050405020304" pitchFamily="18" charset="0"/>
                <a:cs typeface="Times New Roman" panose="02020603050405020304" pitchFamily="18" charset="0"/>
              </a:rPr>
              <a:t>To offer users visual reports and analytics (e.g., charts, graphs) that summarize their spending trends over time, helping them to recognize patterns and make adjustments as needed.</a:t>
            </a:r>
          </a:p>
          <a:p>
            <a:pPr>
              <a:tabLst>
                <a:tab pos="457200" algn="l"/>
              </a:tabLst>
            </a:pPr>
            <a:r>
              <a:rPr lang="en-US" sz="2500" dirty="0">
                <a:latin typeface="Times New Roman" panose="02020603050405020304" pitchFamily="18" charset="0"/>
                <a:cs typeface="Times New Roman" panose="02020603050405020304" pitchFamily="18" charset="0"/>
              </a:rPr>
              <a:t>To design an intuitive and accessible interface that allows users to easily input, track, and analyze their expenses..</a:t>
            </a:r>
          </a:p>
          <a:p>
            <a:endParaRPr lang="en-US" sz="2500" dirty="0">
              <a:latin typeface="Times New Roman" panose="02020603050405020304" pitchFamily="18" charset="0"/>
              <a:cs typeface="Times New Roman" panose="02020603050405020304" pitchFamily="18" charset="0"/>
            </a:endParaRPr>
          </a:p>
          <a:p>
            <a:pPr>
              <a:tabLst>
                <a:tab pos="457200" algn="l"/>
              </a:tabLst>
            </a:pPr>
            <a:endParaRPr lang="en-US" dirty="0"/>
          </a:p>
          <a:p>
            <a:pPr>
              <a:tabLst>
                <a:tab pos="457200" algn="l"/>
              </a:tabLst>
            </a:pP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tabLst>
                <a:tab pos="457200" algn="l"/>
              </a:tabLst>
            </a:pPr>
            <a:endParaRPr lang="en-IN" sz="25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44246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p:txBody>
          <a:bodyPr>
            <a:normAutofit/>
          </a:bodyPr>
          <a:lstStyle/>
          <a:p>
            <a:pPr marL="0" indent="0">
              <a:buNone/>
            </a:pPr>
            <a:r>
              <a:rPr lang="en-US" sz="2500" b="1" dirty="0">
                <a:latin typeface="Times New Roman" panose="02020603050405020304" pitchFamily="18" charset="0"/>
                <a:cs typeface="Times New Roman" panose="02020603050405020304" pitchFamily="18" charset="0"/>
              </a:rPr>
              <a:t>For Desktops/Laptops:</a:t>
            </a:r>
          </a:p>
          <a:p>
            <a:r>
              <a:rPr lang="en-US" sz="2500" b="1" dirty="0">
                <a:latin typeface="Times New Roman" panose="02020603050405020304" pitchFamily="18" charset="0"/>
                <a:cs typeface="Times New Roman" panose="02020603050405020304" pitchFamily="18" charset="0"/>
              </a:rPr>
              <a:t>Computer to access the application by the user</a:t>
            </a:r>
            <a:r>
              <a:rPr lang="en-US" sz="2500" dirty="0">
                <a:latin typeface="Times New Roman" panose="02020603050405020304" pitchFamily="18" charset="0"/>
                <a:cs typeface="Times New Roman" panose="02020603050405020304" pitchFamily="18" charset="0"/>
              </a:rPr>
              <a:t>:</a:t>
            </a:r>
          </a:p>
          <a:p>
            <a:pPr lvl="1"/>
            <a:r>
              <a:rPr lang="en-US" sz="2500" dirty="0">
                <a:latin typeface="Times New Roman" panose="02020603050405020304" pitchFamily="18" charset="0"/>
                <a:cs typeface="Times New Roman" panose="02020603050405020304" pitchFamily="18" charset="0"/>
              </a:rPr>
              <a:t>Processor: Intel Core i3 or equivalent (recommended: i5 or better)</a:t>
            </a:r>
          </a:p>
          <a:p>
            <a:pPr lvl="1"/>
            <a:r>
              <a:rPr lang="en-US" sz="2500" dirty="0">
                <a:latin typeface="Times New Roman" panose="02020603050405020304" pitchFamily="18" charset="0"/>
                <a:cs typeface="Times New Roman" panose="02020603050405020304" pitchFamily="18" charset="0"/>
              </a:rPr>
              <a:t>RAM: Minimum 4 GB (recommended 8 GB or more)</a:t>
            </a:r>
          </a:p>
          <a:p>
            <a:pPr lvl="1"/>
            <a:r>
              <a:rPr lang="en-US" sz="2500" dirty="0">
                <a:latin typeface="Times New Roman" panose="02020603050405020304" pitchFamily="18" charset="0"/>
                <a:cs typeface="Times New Roman" panose="02020603050405020304" pitchFamily="18" charset="0"/>
              </a:rPr>
              <a:t>Storage: SSD preferred for faster performance (minimum 256 GB).</a:t>
            </a:r>
          </a:p>
          <a:p>
            <a:pPr lvl="1"/>
            <a:r>
              <a:rPr lang="en-US" sz="2500" dirty="0">
                <a:latin typeface="Times New Roman" panose="02020603050405020304" pitchFamily="18" charset="0"/>
                <a:cs typeface="Times New Roman" panose="02020603050405020304" pitchFamily="18" charset="0"/>
              </a:rPr>
              <a:t>Operating System: Windows 10 or higher, </a:t>
            </a:r>
            <a:r>
              <a:rPr lang="en-US" sz="2500" dirty="0" err="1">
                <a:latin typeface="Times New Roman" panose="02020603050405020304" pitchFamily="18" charset="0"/>
                <a:cs typeface="Times New Roman" panose="02020603050405020304" pitchFamily="18" charset="0"/>
              </a:rPr>
              <a:t>macOS</a:t>
            </a:r>
            <a:r>
              <a:rPr lang="en-US" sz="2500" dirty="0">
                <a:latin typeface="Times New Roman" panose="02020603050405020304" pitchFamily="18" charset="0"/>
                <a:cs typeface="Times New Roman" panose="02020603050405020304" pitchFamily="18" charset="0"/>
              </a:rPr>
              <a:t>, or a suitable Linux distribution.</a:t>
            </a:r>
          </a:p>
        </p:txBody>
      </p:sp>
    </p:spTree>
    <p:extLst>
      <p:ext uri="{BB962C8B-B14F-4D97-AF65-F5344CB8AC3E}">
        <p14:creationId xmlns:p14="http://schemas.microsoft.com/office/powerpoint/2010/main" val="266499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9AADA-7FF4-FCD4-6A4B-012DAB5D62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107254-B274-C592-536F-4025C1DC32AA}"/>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(Hardware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6AAE4A4-CE61-7351-07DD-D94DCFBC67C0}"/>
              </a:ext>
            </a:extLst>
          </p:cNvPr>
          <p:cNvSpPr>
            <a:spLocks noGrp="1"/>
          </p:cNvSpPr>
          <p:nvPr>
            <p:ph idx="1"/>
          </p:nvPr>
        </p:nvSpPr>
        <p:spPr/>
        <p:txBody>
          <a:bodyPr>
            <a:normAutofit/>
          </a:bodyPr>
          <a:lstStyle/>
          <a:p>
            <a:pPr marL="0" indent="0">
              <a:buNone/>
            </a:pPr>
            <a:r>
              <a:rPr lang="en-US" sz="2500" b="1" dirty="0">
                <a:latin typeface="Times New Roman" panose="02020603050405020304" pitchFamily="18" charset="0"/>
                <a:cs typeface="Times New Roman" panose="02020603050405020304" pitchFamily="18" charset="0"/>
              </a:rPr>
              <a:t>For Server :</a:t>
            </a:r>
          </a:p>
          <a:p>
            <a:r>
              <a:rPr lang="en-US" sz="2500" b="1" dirty="0">
                <a:latin typeface="Times New Roman" panose="02020603050405020304" pitchFamily="18" charset="0"/>
                <a:cs typeface="Times New Roman" panose="02020603050405020304" pitchFamily="18" charset="0"/>
              </a:rPr>
              <a:t>Server Specifications</a:t>
            </a:r>
            <a:r>
              <a:rPr lang="en-US" sz="2500" dirty="0">
                <a:latin typeface="Times New Roman" panose="02020603050405020304" pitchFamily="18" charset="0"/>
                <a:cs typeface="Times New Roman" panose="02020603050405020304" pitchFamily="18" charset="0"/>
              </a:rPr>
              <a:t>:</a:t>
            </a:r>
          </a:p>
          <a:p>
            <a:pPr lvl="1"/>
            <a:r>
              <a:rPr lang="en-US" sz="2500" dirty="0">
                <a:latin typeface="Times New Roman" panose="02020603050405020304" pitchFamily="18" charset="0"/>
                <a:cs typeface="Times New Roman" panose="02020603050405020304" pitchFamily="18" charset="0"/>
              </a:rPr>
              <a:t>Processor: Multi-core processor (Intel Xeon or equivalent)</a:t>
            </a:r>
          </a:p>
          <a:p>
            <a:pPr lvl="1"/>
            <a:r>
              <a:rPr lang="en-US" sz="2500" dirty="0">
                <a:latin typeface="Times New Roman" panose="02020603050405020304" pitchFamily="18" charset="0"/>
                <a:cs typeface="Times New Roman" panose="02020603050405020304" pitchFamily="18" charset="0"/>
              </a:rPr>
              <a:t>RAM: Minimum 8 GB (recommended 16 GB or more)</a:t>
            </a:r>
          </a:p>
          <a:p>
            <a:pPr lvl="1"/>
            <a:r>
              <a:rPr lang="en-US" sz="2500" dirty="0">
                <a:latin typeface="Times New Roman" panose="02020603050405020304" pitchFamily="18" charset="0"/>
                <a:cs typeface="Times New Roman" panose="02020603050405020304" pitchFamily="18" charset="0"/>
              </a:rPr>
              <a:t>Storage: RAID setup preferred for redundancy (minimum 500 GB SSD).</a:t>
            </a:r>
          </a:p>
          <a:p>
            <a:pPr lvl="1"/>
            <a:r>
              <a:rPr lang="en-US" sz="2500" dirty="0">
                <a:latin typeface="Times New Roman" panose="02020603050405020304" pitchFamily="18" charset="0"/>
                <a:cs typeface="Times New Roman" panose="02020603050405020304" pitchFamily="18" charset="0"/>
              </a:rPr>
              <a:t>Network: High-speed internet connection with good bandwidth.</a:t>
            </a:r>
          </a:p>
          <a:p>
            <a:pPr lvl="1"/>
            <a:r>
              <a:rPr lang="en-US" sz="2500" dirty="0">
                <a:latin typeface="Times New Roman" panose="02020603050405020304" pitchFamily="18" charset="0"/>
                <a:cs typeface="Times New Roman" panose="02020603050405020304" pitchFamily="18" charset="0"/>
              </a:rPr>
              <a:t>Backup Solutions: External drives or cloud-based solutions for data backup.</a:t>
            </a:r>
          </a:p>
        </p:txBody>
      </p:sp>
    </p:spTree>
    <p:extLst>
      <p:ext uri="{BB962C8B-B14F-4D97-AF65-F5344CB8AC3E}">
        <p14:creationId xmlns:p14="http://schemas.microsoft.com/office/powerpoint/2010/main" val="812641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C719-192D-C070-FBB9-9E0D0C58C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70B73-EB03-9222-F7E5-B44DDD409D90}"/>
              </a:ext>
            </a:extLst>
          </p:cNvPr>
          <p:cNvSpPr>
            <a:spLocks noGrp="1"/>
          </p:cNvSpPr>
          <p:nvPr>
            <p:ph type="title"/>
          </p:nvPr>
        </p:nvSpPr>
        <p:spPr>
          <a:xfrm>
            <a:off x="0" y="-3175"/>
            <a:ext cx="12192000" cy="1258951"/>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Technology (Software Requirements)</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E70424C3-10EB-A72A-5C5E-D564495E9114}"/>
              </a:ext>
            </a:extLst>
          </p:cNvPr>
          <p:cNvSpPr>
            <a:spLocks noGrp="1"/>
          </p:cNvSpPr>
          <p:nvPr>
            <p:ph idx="1"/>
          </p:nvPr>
        </p:nvSpPr>
        <p:spPr/>
        <p:txBody>
          <a:bodyPr>
            <a:normAutofit fontScale="92500" lnSpcReduction="10000"/>
          </a:bodyPr>
          <a:lstStyle/>
          <a:p>
            <a:r>
              <a:rPr lang="en-IN" b="1" dirty="0"/>
              <a:t>Frontend Development:</a:t>
            </a:r>
          </a:p>
          <a:p>
            <a:pPr lvl="1"/>
            <a:r>
              <a:rPr lang="en-IN" b="1" dirty="0"/>
              <a:t> React.js:</a:t>
            </a:r>
            <a:r>
              <a:rPr lang="en-IN" dirty="0"/>
              <a:t> Framework for building the user interface.</a:t>
            </a:r>
            <a:endParaRPr lang="en-US" dirty="0"/>
          </a:p>
          <a:p>
            <a:pPr lvl="1"/>
            <a:r>
              <a:rPr lang="en-IN" b="1" dirty="0"/>
              <a:t>HTML5, CSS3, and JavaScript (ES6+):</a:t>
            </a:r>
            <a:r>
              <a:rPr lang="en-IN" dirty="0"/>
              <a:t> Standard web technologies for structure and interactivity.</a:t>
            </a:r>
            <a:endParaRPr lang="en-US" dirty="0"/>
          </a:p>
          <a:p>
            <a:pPr lvl="1"/>
            <a:r>
              <a:rPr lang="en-IN" b="1" dirty="0"/>
              <a:t>Tailwind CSS (or any modern CSS framework):</a:t>
            </a:r>
            <a:r>
              <a:rPr lang="en-IN" dirty="0"/>
              <a:t> For styling and responsive design.</a:t>
            </a:r>
            <a:endParaRPr lang="en-US" dirty="0"/>
          </a:p>
          <a:p>
            <a:pPr lvl="1"/>
            <a:r>
              <a:rPr lang="en-IN" b="1" dirty="0"/>
              <a:t>VS Code (or any IDE like WebStorm):</a:t>
            </a:r>
            <a:r>
              <a:rPr lang="en-IN" dirty="0"/>
              <a:t> Integrated Development Environment for writing and debugging code.</a:t>
            </a:r>
            <a:endParaRPr lang="en-US" dirty="0"/>
          </a:p>
          <a:p>
            <a:r>
              <a:rPr lang="en-IN" b="1" dirty="0"/>
              <a:t>Backend Development:</a:t>
            </a:r>
            <a:endParaRPr lang="en-US" dirty="0"/>
          </a:p>
          <a:p>
            <a:pPr lvl="1"/>
            <a:r>
              <a:rPr lang="en-IN" b="1" dirty="0"/>
              <a:t>Node.js:</a:t>
            </a:r>
            <a:r>
              <a:rPr lang="en-IN" dirty="0"/>
              <a:t> Environment for server-side logic.</a:t>
            </a:r>
            <a:endParaRPr lang="en-US" dirty="0"/>
          </a:p>
          <a:p>
            <a:pPr lvl="1"/>
            <a:r>
              <a:rPr lang="en-IN" b="1" dirty="0"/>
              <a:t>Express.js:</a:t>
            </a:r>
            <a:r>
              <a:rPr lang="en-IN" dirty="0"/>
              <a:t> Framework for building web applications and APIs in Node.js.</a:t>
            </a:r>
            <a:endParaRPr lang="en-US" dirty="0"/>
          </a:p>
          <a:p>
            <a:pPr lvl="1"/>
            <a:r>
              <a:rPr lang="en-IN" b="1" dirty="0"/>
              <a:t>MongoDB:</a:t>
            </a:r>
            <a:r>
              <a:rPr lang="en-IN" dirty="0"/>
              <a:t> NoSQL database for storing user data and application state.</a:t>
            </a:r>
            <a:endParaRPr lang="en-US" dirty="0"/>
          </a:p>
          <a:p>
            <a:pPr lvl="1"/>
            <a:r>
              <a:rPr lang="en-IN" b="1" dirty="0"/>
              <a:t>Mongoose:</a:t>
            </a:r>
            <a:r>
              <a:rPr lang="en-IN" dirty="0"/>
              <a:t> ODM for interacting with MongoDB.</a:t>
            </a:r>
            <a:endParaRPr lang="en-US" dirty="0"/>
          </a:p>
          <a:p>
            <a:pPr lvl="1"/>
            <a:endParaRPr lang="en-US" sz="1400" dirty="0"/>
          </a:p>
          <a:p>
            <a:pPr marL="0" lvl="0" indent="0">
              <a:buNone/>
              <a:tabLst>
                <a:tab pos="457200" algn="l"/>
              </a:tabLst>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14727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F15C5-633A-19D9-26D0-5F9DB477D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3B80E5-FC90-50B2-5F63-C651AC028B08}"/>
              </a:ext>
            </a:extLst>
          </p:cNvPr>
          <p:cNvSpPr>
            <a:spLocks noGrp="1"/>
          </p:cNvSpPr>
          <p:nvPr>
            <p:ph type="title"/>
          </p:nvPr>
        </p:nvSpPr>
        <p:spPr>
          <a:xfrm>
            <a:off x="0" y="-3175"/>
            <a:ext cx="12192000" cy="1234567"/>
          </a:xfrm>
          <a:solidFill>
            <a:schemeClr val="accent2">
              <a:lumMod val="40000"/>
              <a:lumOff val="60000"/>
            </a:schemeClr>
          </a:solidFill>
        </p:spPr>
        <p:txBody>
          <a:bodyPr>
            <a:normAutofit/>
          </a:bodyPr>
          <a:lstStyle/>
          <a:p>
            <a:pPr algn="ctr"/>
            <a:r>
              <a:rPr lang="en-IN" sz="4400" b="1" kern="100" dirty="0">
                <a:effectLst/>
                <a:latin typeface="Times New Roman" panose="02020603050405020304" pitchFamily="18" charset="0"/>
                <a:ea typeface="Aptos" panose="020B0004020202020204" pitchFamily="34" charset="0"/>
                <a:cs typeface="Times New Roman" panose="02020603050405020304" pitchFamily="18" charset="0"/>
              </a:rPr>
              <a:t>Modules(For User side)</a:t>
            </a:r>
            <a:endParaRPr lang="en-IN" b="1"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D632FF72-3A95-498C-753E-27CA2AED6BE5}"/>
              </a:ext>
            </a:extLst>
          </p:cNvPr>
          <p:cNvSpPr>
            <a:spLocks noGrp="1"/>
          </p:cNvSpPr>
          <p:nvPr>
            <p:ph idx="1"/>
          </p:nvPr>
        </p:nvSpPr>
        <p:spPr/>
        <p:txBody>
          <a:bodyPr>
            <a:noAutofit/>
          </a:bodyPr>
          <a:lstStyle/>
          <a:p>
            <a:r>
              <a:rPr lang="en-US" sz="2000" b="1" dirty="0">
                <a:latin typeface="Times New Roman" panose="02020603050405020304" pitchFamily="18" charset="0"/>
                <a:cs typeface="Times New Roman" panose="02020603050405020304" pitchFamily="18" charset="0"/>
              </a:rPr>
              <a:t>User Registration and Authentication</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Sign Up/Login: Allow users to create accounts and log in securely.</a:t>
            </a:r>
          </a:p>
          <a:p>
            <a:pPr lvl="1"/>
            <a:r>
              <a:rPr lang="en-US" sz="2000" dirty="0">
                <a:latin typeface="Times New Roman" panose="02020603050405020304" pitchFamily="18" charset="0"/>
                <a:cs typeface="Times New Roman" panose="02020603050405020304" pitchFamily="18" charset="0"/>
              </a:rPr>
              <a:t>Password Recovery: Enable users to reset their passwords if forgotten.</a:t>
            </a:r>
          </a:p>
          <a:p>
            <a:r>
              <a:rPr lang="en-US" sz="2000" b="1" dirty="0">
                <a:latin typeface="Times New Roman" panose="02020603050405020304" pitchFamily="18" charset="0"/>
                <a:cs typeface="Times New Roman" panose="02020603050405020304" pitchFamily="18" charset="0"/>
              </a:rPr>
              <a:t>Dashboard</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Overview of Finances</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Display a summary of total income, expenses, savings, and budget status.</a:t>
            </a:r>
          </a:p>
          <a:p>
            <a:pPr lvl="1"/>
            <a:r>
              <a:rPr lang="en-US" sz="2000" dirty="0">
                <a:latin typeface="Times New Roman" panose="02020603050405020304" pitchFamily="18" charset="0"/>
                <a:cs typeface="Times New Roman" panose="02020603050405020304" pitchFamily="18" charset="0"/>
              </a:rPr>
              <a:t>Visual Analytics</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Provide charts and graphs to visualize spending patterns and trends.</a:t>
            </a:r>
          </a:p>
          <a:p>
            <a:r>
              <a:rPr lang="en-US" sz="2000" b="1" dirty="0">
                <a:latin typeface="Times New Roman" panose="02020603050405020304" pitchFamily="18" charset="0"/>
                <a:cs typeface="Times New Roman" panose="02020603050405020304" pitchFamily="18" charset="0"/>
              </a:rPr>
              <a:t>Expense Tracking</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Add Expense: Allow users to input new expenses, including amount, category, date, and notes.</a:t>
            </a:r>
          </a:p>
          <a:p>
            <a:pPr lvl="1"/>
            <a:r>
              <a:rPr lang="en-US" sz="2000" dirty="0">
                <a:latin typeface="Times New Roman" panose="02020603050405020304" pitchFamily="18" charset="0"/>
                <a:cs typeface="Times New Roman" panose="02020603050405020304" pitchFamily="18" charset="0"/>
              </a:rPr>
              <a:t>Edit/Delete Expense</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Enable users to modify or remove existing entries.</a:t>
            </a:r>
          </a:p>
          <a:p>
            <a:r>
              <a:rPr lang="en-US" sz="2000" b="1" dirty="0">
                <a:latin typeface="Times New Roman" panose="02020603050405020304" pitchFamily="18" charset="0"/>
                <a:cs typeface="Times New Roman" panose="02020603050405020304" pitchFamily="18" charset="0"/>
              </a:rPr>
              <a:t>Reminders and Alerts</a:t>
            </a:r>
            <a:endParaRPr lang="en-US" sz="2000" dirty="0">
              <a:latin typeface="Times New Roman" panose="02020603050405020304" pitchFamily="18" charset="0"/>
              <a:cs typeface="Times New Roman" panose="02020603050405020304" pitchFamily="18" charset="0"/>
            </a:endParaRPr>
          </a:p>
          <a:p>
            <a:pPr lvl="1"/>
            <a:r>
              <a:rPr lang="en-US" sz="2000" dirty="0">
                <a:latin typeface="Times New Roman" panose="02020603050405020304" pitchFamily="18" charset="0"/>
                <a:cs typeface="Times New Roman" panose="02020603050405020304" pitchFamily="18" charset="0"/>
              </a:rPr>
              <a:t>Bill Reminders</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Notify users of upcoming bills and payment deadlines.</a:t>
            </a:r>
          </a:p>
          <a:p>
            <a:pPr lvl="1"/>
            <a:r>
              <a:rPr lang="en-US" sz="2000" dirty="0">
                <a:latin typeface="Times New Roman" panose="02020603050405020304" pitchFamily="18" charset="0"/>
                <a:cs typeface="Times New Roman" panose="02020603050405020304" pitchFamily="18" charset="0"/>
              </a:rPr>
              <a:t>Budget Alerts: Alert users when they are nearing or exceeding their budget limits.</a:t>
            </a:r>
          </a:p>
          <a:p>
            <a:pPr marL="0" indent="0">
              <a:buNone/>
            </a:pPr>
            <a:br>
              <a:rPr lang="en-US" sz="2000" dirty="0">
                <a:latin typeface="Times New Roman" panose="02020603050405020304" pitchFamily="18" charset="0"/>
                <a:cs typeface="Times New Roman" panose="02020603050405020304" pitchFamily="18" charset="0"/>
              </a:rPr>
            </a:br>
            <a:endParaRPr lang="en-IN" sz="2000" kern="100" dirty="0">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9987865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1171</TotalTime>
  <Words>1118</Words>
  <Application>Microsoft Office PowerPoint</Application>
  <PresentationFormat>Widescreen</PresentationFormat>
  <Paragraphs>117</Paragraphs>
  <Slides>13</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Aptos</vt:lpstr>
      <vt:lpstr>Aptos Display</vt:lpstr>
      <vt:lpstr>Arial</vt:lpstr>
      <vt:lpstr>Symbol</vt:lpstr>
      <vt:lpstr>Tahoma</vt:lpstr>
      <vt:lpstr>Times New Roman</vt:lpstr>
      <vt:lpstr>Wingdings</vt:lpstr>
      <vt:lpstr>Office Theme</vt:lpstr>
      <vt:lpstr>Mini Project-II (ID201B) Even Semester Session 2024-25</vt:lpstr>
      <vt:lpstr>Content</vt:lpstr>
      <vt:lpstr>Introduction</vt:lpstr>
      <vt:lpstr>Literature Review</vt:lpstr>
      <vt:lpstr>Objective of the Project</vt:lpstr>
      <vt:lpstr>Technology (Hardware Requirements)</vt:lpstr>
      <vt:lpstr>Technology (Hardware Requirements)</vt:lpstr>
      <vt:lpstr>Technology (Software Requirements)</vt:lpstr>
      <vt:lpstr>Modules(For User side)</vt:lpstr>
      <vt:lpstr>Modules(For Admin side)</vt:lpstr>
      <vt:lpstr>Workflow/Gantt Chart</vt:lpstr>
      <vt:lpstr>Workflow/Gantt Chart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Project-I (K24MCA18P) Odd Semester Session 2024-25</dc:title>
  <dc:creator>Apoorv Jain</dc:creator>
  <cp:lastModifiedBy>HP</cp:lastModifiedBy>
  <cp:revision>31</cp:revision>
  <dcterms:created xsi:type="dcterms:W3CDTF">2024-09-12T08:34:15Z</dcterms:created>
  <dcterms:modified xsi:type="dcterms:W3CDTF">2025-03-09T08:58:23Z</dcterms:modified>
</cp:coreProperties>
</file>