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0" r:id="rId5"/>
    <p:sldId id="263" r:id="rId6"/>
    <p:sldId id="261" r:id="rId7"/>
    <p:sldId id="262" r:id="rId8"/>
    <p:sldId id="264" r:id="rId9"/>
    <p:sldId id="266" r:id="rId10"/>
    <p:sldId id="267" r:id="rId11"/>
    <p:sldId id="268"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15192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154930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12/26/2024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12/26/2024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44000" cy="1384490"/>
          </a:xfrm>
        </p:spPr>
        <p:txBody>
          <a:bodyPr>
            <a:normAutofit/>
          </a:bodyPr>
          <a:lstStyle/>
          <a:p>
            <a:r>
              <a:rPr lang="en-US" b="1" dirty="0"/>
              <a:t>Smart Automation</a:t>
            </a:r>
            <a:r>
              <a:rPr lang="en-US" b="1" dirty="0">
                <a:latin typeface="Times New Roman" panose="02020603050405020304" pitchFamily="18" charset="0"/>
                <a:cs typeface="Times New Roman" panose="02020603050405020304" pitchFamily="18" charset="0"/>
              </a:rPr>
              <a:t> system </a:t>
            </a:r>
          </a:p>
          <a:p>
            <a:r>
              <a:rPr lang="en-US" b="1" dirty="0">
                <a:latin typeface="Times New Roman" panose="02020603050405020304" pitchFamily="18" charset="0"/>
                <a:cs typeface="Times New Roman" panose="02020603050405020304" pitchFamily="18" charset="0"/>
              </a:rPr>
              <a:t>Vishal Chaturvedi ( 2426mca723)</a:t>
            </a:r>
          </a:p>
          <a:p>
            <a:r>
              <a:rPr lang="en-US" b="1" dirty="0">
                <a:latin typeface="Times New Roman" panose="02020603050405020304" pitchFamily="18" charset="0"/>
                <a:cs typeface="Times New Roman" panose="02020603050405020304" pitchFamily="18" charset="0"/>
              </a:rPr>
              <a:t>Ved </a:t>
            </a:r>
            <a:r>
              <a:rPr lang="en-US" b="1" dirty="0" err="1">
                <a:latin typeface="Times New Roman" panose="02020603050405020304" pitchFamily="18" charset="0"/>
                <a:cs typeface="Times New Roman" panose="02020603050405020304" pitchFamily="18" charset="0"/>
              </a:rPr>
              <a:t>Teotia</a:t>
            </a:r>
            <a:r>
              <a:rPr lang="en-US" b="1" dirty="0">
                <a:latin typeface="Times New Roman" panose="02020603050405020304" pitchFamily="18" charset="0"/>
                <a:cs typeface="Times New Roman" panose="02020603050405020304" pitchFamily="18" charset="0"/>
              </a:rPr>
              <a:t> (2426mca220)</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Ms. Divya Singhal</a:t>
            </a:r>
          </a:p>
          <a:p>
            <a:pPr algn="just"/>
            <a:r>
              <a:rPr lang="en-IN" dirty="0">
                <a:solidFill>
                  <a:srgbClr val="FF0000"/>
                </a:solidFill>
                <a:latin typeface="Times New Roman" panose="02020603050405020304" pitchFamily="18" charset="0"/>
                <a:cs typeface="Times New Roman" panose="02020603050405020304" pitchFamily="18" charset="0"/>
              </a:rPr>
              <a:t>Designation</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EE84F1FF-21A3-3B05-49CA-AF7BD7E268EE}"/>
              </a:ext>
            </a:extLst>
          </p:cNvPr>
          <p:cNvSpPr>
            <a:spLocks noGrp="1" noChangeArrowheads="1"/>
          </p:cNvSpPr>
          <p:nvPr>
            <p:ph idx="1"/>
          </p:nvPr>
        </p:nvSpPr>
        <p:spPr bwMode="auto">
          <a:xfrm>
            <a:off x="259773" y="2066454"/>
            <a:ext cx="1146117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Step 1</a:t>
            </a:r>
            <a:r>
              <a:rPr kumimoji="0" lang="en-US" altLang="en-US" sz="1800" b="0" i="0" u="none" strike="noStrike" cap="none" normalizeH="0" baseline="0" dirty="0">
                <a:ln>
                  <a:noFill/>
                </a:ln>
                <a:solidFill>
                  <a:schemeClr val="tx1"/>
                </a:solidFill>
                <a:effectLst/>
                <a:latin typeface="Arial" panose="020B0604020202020204" pitchFamily="34" charset="0"/>
              </a:rPr>
              <a:t>: User interacts with the system through dynamic website or voice commands.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Step 2</a:t>
            </a:r>
            <a:r>
              <a:rPr kumimoji="0" lang="en-US" altLang="en-US" sz="1800" b="0" i="0" u="none" strike="noStrike" cap="none" normalizeH="0" baseline="0" dirty="0">
                <a:ln>
                  <a:noFill/>
                </a:ln>
                <a:solidFill>
                  <a:schemeClr val="tx1"/>
                </a:solidFill>
                <a:effectLst/>
                <a:latin typeface="Arial" panose="020B0604020202020204" pitchFamily="34" charset="0"/>
              </a:rPr>
              <a:t>: Commands are sent to the central hub (e.g., Raspberry Pi or cloud server).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Step 3</a:t>
            </a:r>
            <a:r>
              <a:rPr kumimoji="0" lang="en-US" altLang="en-US" sz="1800" b="0" i="0" u="none" strike="noStrike" cap="none" normalizeH="0" baseline="0" dirty="0">
                <a:ln>
                  <a:noFill/>
                </a:ln>
                <a:solidFill>
                  <a:schemeClr val="tx1"/>
                </a:solidFill>
                <a:effectLst/>
                <a:latin typeface="Arial" panose="020B0604020202020204" pitchFamily="34" charset="0"/>
              </a:rPr>
              <a:t>: The hub processes the command and communicates with the respective smart devices (lights, locks, cameras, etc.) via communication protocols (Wi-Fi, Zigbee, etc.).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Step 4</a:t>
            </a:r>
            <a:r>
              <a:rPr kumimoji="0" lang="en-US" altLang="en-US" sz="1800" b="0" i="0" u="none" strike="noStrike" cap="none" normalizeH="0" baseline="0" dirty="0">
                <a:ln>
                  <a:noFill/>
                </a:ln>
                <a:solidFill>
                  <a:schemeClr val="tx1"/>
                </a:solidFill>
                <a:effectLst/>
                <a:latin typeface="Arial" panose="020B0604020202020204" pitchFamily="34" charset="0"/>
              </a:rPr>
              <a:t>: Devices perform the actions (e.g., lights turn on, doors lock).</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Step 5</a:t>
            </a:r>
            <a:r>
              <a:rPr kumimoji="0" lang="en-US" altLang="en-US" sz="1800" b="0" i="0" u="none" strike="noStrike" cap="none" normalizeH="0" baseline="0" dirty="0">
                <a:ln>
                  <a:noFill/>
                </a:ln>
                <a:solidFill>
                  <a:schemeClr val="tx1"/>
                </a:solidFill>
                <a:effectLst/>
                <a:latin typeface="Arial" panose="020B0604020202020204" pitchFamily="34" charset="0"/>
              </a:rPr>
              <a:t>: The system reports status and data back to the app for monitoring. </a:t>
            </a:r>
          </a:p>
        </p:txBody>
      </p:sp>
    </p:spTree>
    <p:extLst>
      <p:ext uri="{BB962C8B-B14F-4D97-AF65-F5344CB8AC3E}">
        <p14:creationId xmlns:p14="http://schemas.microsoft.com/office/powerpoint/2010/main" val="3917661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06DA565F-C209-3BC7-65ED-2DF5F378B0D8}"/>
              </a:ext>
            </a:extLst>
          </p:cNvPr>
          <p:cNvSpPr>
            <a:spLocks noGrp="1" noChangeArrowheads="1"/>
          </p:cNvSpPr>
          <p:nvPr>
            <p:ph idx="1"/>
          </p:nvPr>
        </p:nvSpPr>
        <p:spPr bwMode="auto">
          <a:xfrm>
            <a:off x="245918" y="1443842"/>
            <a:ext cx="1170016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Research Papers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Cite any academic research papers used to define automation systems, such as those on communication protocols (Zigbee, Z-Wave) or home automation security.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Technical Documentation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Include links to relevant technical documentation for hardware (Raspberry Pi, ESP32) and software (Home Assistant, Node-RED, etc.).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Project Inspirations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List any projects or tutorials that inspired your design, such as </a:t>
            </a:r>
            <a:r>
              <a:rPr kumimoji="0" lang="en-US" altLang="en-US" sz="1800" b="1" i="0" u="none" strike="noStrike" cap="none" normalizeH="0" baseline="0" dirty="0">
                <a:ln>
                  <a:noFill/>
                </a:ln>
                <a:solidFill>
                  <a:schemeClr val="tx1"/>
                </a:solidFill>
                <a:effectLst/>
                <a:latin typeface="Arial" panose="020B0604020202020204" pitchFamily="34" charset="0"/>
              </a:rPr>
              <a:t>DIY smart home setups</a:t>
            </a:r>
            <a:r>
              <a:rPr kumimoji="0" lang="en-US" altLang="en-US" sz="1800" b="0" i="0" u="none" strike="noStrike" cap="none" normalizeH="0" baseline="0" dirty="0">
                <a:ln>
                  <a:noFill/>
                </a:ln>
                <a:solidFill>
                  <a:schemeClr val="tx1"/>
                </a:solidFill>
                <a:effectLst/>
                <a:latin typeface="Arial" panose="020B0604020202020204" pitchFamily="34" charset="0"/>
              </a:rPr>
              <a:t> using Raspberry Pi.</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978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a:xfrm>
            <a:off x="308263" y="1472334"/>
            <a:ext cx="11353800" cy="4575175"/>
          </a:xfrm>
        </p:spPr>
        <p:txBody>
          <a:bodyPr>
            <a:normAutofit/>
          </a:bodyPr>
          <a:lstStyle/>
          <a:p>
            <a:pPr marL="0" lvl="0" indent="0">
              <a:buNone/>
              <a:tabLst>
                <a:tab pos="457200" algn="l"/>
              </a:tabLst>
            </a:pPr>
            <a:endParaRPr lang="en-IN" sz="6600" b="1" kern="100" dirty="0">
              <a:latin typeface="Aptos" panose="020B0004020202020204" pitchFamily="34" charset="0"/>
              <a:ea typeface="Aptos" panose="020B0004020202020204" pitchFamily="34" charset="0"/>
              <a:cs typeface="Times New Roman" panose="02020603050405020304" pitchFamily="18" charset="0"/>
            </a:endParaRPr>
          </a:p>
          <a:p>
            <a:pPr marL="0" lvl="0" indent="0">
              <a:buNone/>
              <a:tabLst>
                <a:tab pos="457200" algn="l"/>
              </a:tabLst>
            </a:pPr>
            <a:endParaRPr lang="en-IN" sz="6600" b="1"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buNone/>
              <a:tabLst>
                <a:tab pos="457200" algn="l"/>
              </a:tabLst>
            </a:pPr>
            <a:r>
              <a:rPr lang="en-IN" sz="6600" b="1" kern="100" dirty="0">
                <a:effectLst/>
                <a:latin typeface="Aptos" panose="020B0004020202020204" pitchFamily="34" charset="0"/>
                <a:ea typeface="Aptos" panose="020B0004020202020204" pitchFamily="34" charset="0"/>
                <a:cs typeface="Times New Roman" panose="02020603050405020304" pitchFamily="18" charset="0"/>
              </a:rPr>
              <a:t>                     Thank you! </a:t>
            </a:r>
          </a:p>
        </p:txBody>
      </p:sp>
    </p:spTree>
    <p:extLst>
      <p:ext uri="{BB962C8B-B14F-4D97-AF65-F5344CB8AC3E}">
        <p14:creationId xmlns:p14="http://schemas.microsoft.com/office/powerpoint/2010/main" val="1229075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a:t>
            </a:r>
          </a:p>
          <a:p>
            <a:pPr lvl="0">
              <a:buFont typeface="Wingdings" pitchFamily="2" charset="2"/>
              <a:buChar char="Ø"/>
              <a:tabLst>
                <a:tab pos="457200" algn="l"/>
              </a:tabLst>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Workflow </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2">
            <a:extLst>
              <a:ext uri="{FF2B5EF4-FFF2-40B4-BE49-F238E27FC236}">
                <a16:creationId xmlns:a16="http://schemas.microsoft.com/office/drawing/2014/main" id="{EC13B951-362C-748B-9173-17648A867FDD}"/>
              </a:ext>
            </a:extLst>
          </p:cNvPr>
          <p:cNvSpPr>
            <a:spLocks noGrp="1" noChangeArrowheads="1"/>
          </p:cNvSpPr>
          <p:nvPr>
            <p:ph idx="1"/>
          </p:nvPr>
        </p:nvSpPr>
        <p:spPr bwMode="auto">
          <a:xfrm>
            <a:off x="246496" y="1720979"/>
            <a:ext cx="1133936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Definition of Home Automation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Home automation refers to the use of technology to control and manage various household functions such as lighting, heating, security, and entertainment systems, either remotely or automatically based on preset conditions.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Importance of Home Automation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Home automation improves convenience, enhances security, optimizes energy use, and provides the comfort of remotely controlling home devices through mobile apps, voice assistants, or automation rules.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Growth and Adoption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Highlight the increasing adoption of home automation technologies globally and the shift towards </a:t>
            </a:r>
            <a:r>
              <a:rPr kumimoji="0" lang="en-US" altLang="en-US" sz="1800" b="1" i="0" u="none" strike="noStrike" cap="none" normalizeH="0" baseline="0" dirty="0">
                <a:ln>
                  <a:noFill/>
                </a:ln>
                <a:solidFill>
                  <a:schemeClr val="tx1"/>
                </a:solidFill>
                <a:effectLst/>
                <a:latin typeface="Arial" panose="020B0604020202020204" pitchFamily="34" charset="0"/>
              </a:rPr>
              <a:t>smart homes</a:t>
            </a:r>
            <a:r>
              <a:rPr kumimoji="0" lang="en-US" altLang="en-US" sz="1800" b="0" i="0" u="none" strike="noStrike" cap="none" normalizeH="0" baseline="0" dirty="0">
                <a:ln>
                  <a:noFill/>
                </a:ln>
                <a:solidFill>
                  <a:schemeClr val="tx1"/>
                </a:solidFill>
                <a:effectLst/>
                <a:latin typeface="Arial" panose="020B0604020202020204" pitchFamily="34" charset="0"/>
              </a:rPr>
              <a:t> in modern living.</a:t>
            </a: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a:xfrm>
            <a:off x="436419" y="1402772"/>
            <a:ext cx="11596254" cy="5029201"/>
          </a:xfrm>
        </p:spPr>
        <p:txBody>
          <a:bodyPr>
            <a:normAutofit/>
          </a:bodyPr>
          <a:lstStyle/>
          <a:p>
            <a:pPr marL="0" indent="0">
              <a:buNone/>
            </a:pPr>
            <a:r>
              <a:rPr lang="en-US" sz="4000" b="1" dirty="0"/>
              <a:t>                                   </a:t>
            </a:r>
            <a:r>
              <a:rPr lang="en-US" sz="2400" b="1" dirty="0"/>
              <a:t>Existing Technologies in Home Automation</a:t>
            </a:r>
          </a:p>
          <a:p>
            <a:pPr>
              <a:buFont typeface="Wingdings" panose="05000000000000000000" pitchFamily="2" charset="2"/>
              <a:buChar char="§"/>
            </a:pPr>
            <a:r>
              <a:rPr lang="en-US" sz="2000" b="1" dirty="0"/>
              <a:t>Overview of current systems</a:t>
            </a:r>
            <a:r>
              <a:rPr lang="en-US" sz="2000" dirty="0"/>
              <a:t>:</a:t>
            </a:r>
          </a:p>
          <a:p>
            <a:pPr marL="0" indent="0">
              <a:buNone/>
            </a:pPr>
            <a:br>
              <a:rPr lang="en-US" sz="2000" dirty="0"/>
            </a:br>
            <a:r>
              <a:rPr lang="en-US" sz="2000" dirty="0"/>
              <a:t>Discuss the most widely used home automation systems like Google Home, Amazon Alexa, Apple      HomeKit, and Samsung SmartThings.</a:t>
            </a:r>
          </a:p>
          <a:p>
            <a:pPr>
              <a:buFont typeface="Wingdings" panose="05000000000000000000" pitchFamily="2" charset="2"/>
              <a:buChar char="§"/>
            </a:pPr>
            <a:r>
              <a:rPr lang="en-US" sz="2000" b="1" dirty="0"/>
              <a:t>Common communication protocols</a:t>
            </a:r>
            <a:r>
              <a:rPr lang="en-US" sz="2000" dirty="0"/>
              <a:t>:</a:t>
            </a:r>
          </a:p>
          <a:p>
            <a:pPr>
              <a:buFont typeface="Wingdings" panose="05000000000000000000" pitchFamily="2" charset="2"/>
              <a:buChar char="§"/>
            </a:pPr>
            <a:endParaRPr lang="en-US" sz="2000" dirty="0"/>
          </a:p>
          <a:p>
            <a:pPr lvl="1">
              <a:buFont typeface="Wingdings" panose="05000000000000000000" pitchFamily="2" charset="2"/>
              <a:buChar char="§"/>
            </a:pPr>
            <a:r>
              <a:rPr lang="en-US" sz="2000" b="1" dirty="0"/>
              <a:t>Wi-Fi</a:t>
            </a:r>
            <a:r>
              <a:rPr lang="en-US" sz="2000" dirty="0"/>
              <a:t>: Used for high-bandwidth devices like cameras.</a:t>
            </a:r>
          </a:p>
          <a:p>
            <a:pPr lvl="1">
              <a:buFont typeface="Wingdings" panose="05000000000000000000" pitchFamily="2" charset="2"/>
              <a:buChar char="§"/>
            </a:pPr>
            <a:r>
              <a:rPr lang="en-US" sz="2000" b="1" dirty="0"/>
              <a:t>Bluetooth/BLE</a:t>
            </a:r>
            <a:r>
              <a:rPr lang="en-US" sz="2000" dirty="0"/>
              <a:t>: Short-range connectivity for locks, lights, etc.</a:t>
            </a:r>
          </a:p>
          <a:p>
            <a:pPr lvl="1">
              <a:buFont typeface="Wingdings" panose="05000000000000000000" pitchFamily="2" charset="2"/>
              <a:buChar char="§"/>
            </a:pPr>
            <a:r>
              <a:rPr lang="en-US" sz="2000" b="1" dirty="0"/>
              <a:t>Thread and Matter</a:t>
            </a:r>
            <a:r>
              <a:rPr lang="en-US" sz="2000" dirty="0"/>
              <a:t>: Emerging standards aimed at unifying smart home devices for better compatibility and security.</a:t>
            </a:r>
          </a:p>
          <a:p>
            <a:pPr marL="0" indent="0">
              <a:buNone/>
            </a:pPr>
            <a:r>
              <a:rPr lang="en-US" sz="2000" b="1" dirty="0"/>
              <a:t>                            </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a:xfrm>
            <a:off x="415636" y="1461942"/>
            <a:ext cx="11360728" cy="4918076"/>
          </a:xfrm>
        </p:spPr>
        <p:txBody>
          <a:bodyPr>
            <a:normAutofit fontScale="92500" lnSpcReduction="10000"/>
          </a:bodyPr>
          <a:lstStyle/>
          <a:p>
            <a:pPr marL="0" indent="0">
              <a:buNone/>
            </a:pPr>
            <a:r>
              <a:rPr lang="en-US" sz="2400" b="1" dirty="0"/>
              <a:t>                                                 Trends and Gaps in Home Automation</a:t>
            </a:r>
          </a:p>
          <a:p>
            <a:pPr marL="0" indent="0">
              <a:buNone/>
            </a:pPr>
            <a:r>
              <a:rPr lang="en-US" sz="2000" b="1" dirty="0"/>
              <a:t>AI and Machine Learning in Automation:</a:t>
            </a:r>
          </a:p>
          <a:p>
            <a:pPr marL="0" indent="0">
              <a:buNone/>
            </a:pPr>
            <a:br>
              <a:rPr lang="en-US" sz="2000" b="1" dirty="0"/>
            </a:br>
            <a:r>
              <a:rPr lang="en-US" sz="2000" dirty="0"/>
              <a:t>AI-driven systems can predict user behavior, adjust devices based on routines, and optimize energy consumption</a:t>
            </a:r>
            <a:r>
              <a:rPr lang="en-US" sz="2000" b="1" dirty="0"/>
              <a:t>.</a:t>
            </a:r>
          </a:p>
          <a:p>
            <a:pPr marL="0" indent="0">
              <a:buNone/>
            </a:pPr>
            <a:endParaRPr lang="en-US" sz="2000" b="1" dirty="0"/>
          </a:p>
          <a:p>
            <a:pPr marL="0" indent="0">
              <a:buNone/>
            </a:pPr>
            <a:r>
              <a:rPr lang="en-US" sz="2000" b="1" dirty="0"/>
              <a:t>Integration Challenges:</a:t>
            </a:r>
          </a:p>
          <a:p>
            <a:pPr marL="0" indent="0">
              <a:buNone/>
            </a:pPr>
            <a:br>
              <a:rPr lang="en-US" sz="2000" b="1" dirty="0"/>
            </a:br>
            <a:r>
              <a:rPr lang="en-US" sz="2000" dirty="0"/>
              <a:t>Many existing systems operate in silos, making interoperability a challenge. Discuss the emerging Matter protocol and how it aims to fix compatibility issues.</a:t>
            </a:r>
          </a:p>
          <a:p>
            <a:pPr marL="0" indent="0">
              <a:buNone/>
            </a:pPr>
            <a:endParaRPr lang="en-US" sz="2000" dirty="0"/>
          </a:p>
          <a:p>
            <a:pPr marL="0" indent="0">
              <a:buNone/>
            </a:pPr>
            <a:r>
              <a:rPr lang="en-US" sz="2000" b="1" dirty="0"/>
              <a:t>Gaps in Security and Privacy:</a:t>
            </a:r>
          </a:p>
          <a:p>
            <a:pPr marL="0" indent="0">
              <a:buNone/>
            </a:pPr>
            <a:br>
              <a:rPr lang="en-US" sz="2000" b="1" dirty="0"/>
            </a:br>
            <a:r>
              <a:rPr lang="en-US" sz="2000" dirty="0"/>
              <a:t>Current systems face challenges with data security and privacy, leading to potential vulnerabilities in smart homes.</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1591BD5B-1C4E-033C-4059-3F57D95A837C}"/>
              </a:ext>
            </a:extLst>
          </p:cNvPr>
          <p:cNvSpPr>
            <a:spLocks noGrp="1" noChangeArrowheads="1"/>
          </p:cNvSpPr>
          <p:nvPr>
            <p:ph idx="1"/>
          </p:nvPr>
        </p:nvSpPr>
        <p:spPr bwMode="auto">
          <a:xfrm>
            <a:off x="568036" y="1728230"/>
            <a:ext cx="1105592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Goal</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objective of this project is to design and implement a </a:t>
            </a:r>
            <a:r>
              <a:rPr kumimoji="0" lang="en-US" altLang="en-US" sz="1800" b="1" i="0" u="none" strike="noStrike" cap="none" normalizeH="0" baseline="0" dirty="0">
                <a:ln>
                  <a:noFill/>
                </a:ln>
                <a:solidFill>
                  <a:schemeClr val="tx1"/>
                </a:solidFill>
                <a:effectLst/>
                <a:latin typeface="Arial" panose="020B0604020202020204" pitchFamily="34" charset="0"/>
              </a:rPr>
              <a:t>Home Automation System</a:t>
            </a:r>
            <a:r>
              <a:rPr kumimoji="0" lang="en-US" altLang="en-US" sz="1800" b="0" i="0" u="none" strike="noStrike" cap="none" normalizeH="0" baseline="0" dirty="0">
                <a:ln>
                  <a:noFill/>
                </a:ln>
                <a:solidFill>
                  <a:schemeClr val="tx1"/>
                </a:solidFill>
                <a:effectLst/>
                <a:latin typeface="Arial" panose="020B0604020202020204" pitchFamily="34" charset="0"/>
              </a:rPr>
              <a:t> that integrates multiple smart devices (lighting, security, energy management) into a single, user-friendly platform. The system will allow users to control devices remotely, schedule automation routines, and monitor home security through a unified mobile application or voice commands.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Remote control via mobile apps or voice assistants.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Automation of tasks based on schedules or sensors (e.g., lights off when no one is home).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Security features like motion detection and camera 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156D69F3-B52E-E5C4-0DBF-BD1EA11EFEEA}"/>
              </a:ext>
            </a:extLst>
          </p:cNvPr>
          <p:cNvSpPr>
            <a:spLocks noGrp="1" noChangeArrowheads="1"/>
          </p:cNvSpPr>
          <p:nvPr>
            <p:ph idx="1"/>
          </p:nvPr>
        </p:nvSpPr>
        <p:spPr bwMode="auto">
          <a:xfrm>
            <a:off x="316921" y="1770837"/>
            <a:ext cx="1155815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Development Environment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Development will be done on a </a:t>
            </a:r>
            <a:r>
              <a:rPr kumimoji="0" lang="en-US" altLang="en-US" sz="1800" b="1" i="0" u="none" strike="noStrike" cap="none" normalizeH="0" baseline="0" dirty="0">
                <a:ln>
                  <a:noFill/>
                </a:ln>
                <a:solidFill>
                  <a:schemeClr val="tx1"/>
                </a:solidFill>
                <a:effectLst/>
                <a:latin typeface="Arial" panose="020B0604020202020204" pitchFamily="34" charset="0"/>
              </a:rPr>
              <a:t>Raspberry Pi</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microcontroller</a:t>
            </a:r>
            <a:r>
              <a:rPr kumimoji="0" lang="en-US" altLang="en-US" sz="1800" b="0" i="0" u="none" strike="noStrike" cap="none" normalizeH="0" baseline="0" dirty="0">
                <a:ln>
                  <a:noFill/>
                </a:ln>
                <a:solidFill>
                  <a:schemeClr val="tx1"/>
                </a:solidFill>
                <a:effectLst/>
                <a:latin typeface="Arial" panose="020B0604020202020204" pitchFamily="34" charset="0"/>
              </a:rPr>
              <a:t>, providing low-cost, efficient processing power for automation tasks.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Server Requirements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Cloud-based storage for user data (AWS IoT, Google Cloud IoT).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Local edge server (if offline access is necessary) using a </a:t>
            </a:r>
            <a:r>
              <a:rPr kumimoji="0" lang="en-US" altLang="en-US" sz="1800" b="1" i="0" u="none" strike="noStrike" cap="none" normalizeH="0" baseline="0" dirty="0">
                <a:ln>
                  <a:noFill/>
                </a:ln>
                <a:solidFill>
                  <a:schemeClr val="tx1"/>
                </a:solidFill>
                <a:effectLst/>
                <a:latin typeface="Arial" panose="020B0604020202020204" pitchFamily="34" charset="0"/>
              </a:rPr>
              <a:t>Raspberry Pi</a:t>
            </a:r>
            <a:r>
              <a:rPr kumimoji="0" lang="en-US" altLang="en-US" sz="1800" b="0" i="0" u="none" strike="noStrike" cap="none" normalizeH="0" baseline="0" dirty="0">
                <a:ln>
                  <a:noFill/>
                </a:ln>
                <a:solidFill>
                  <a:schemeClr val="tx1"/>
                </a:solidFill>
                <a:effectLst/>
                <a:latin typeface="Arial" panose="020B0604020202020204" pitchFamily="34" charset="0"/>
              </a:rPr>
              <a:t> as a hub for device management.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Client Requirements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Devices capable of running the automation application, such as smartphones or tablets with Android/iOS operating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Smart devices like lights, cameras, thermostats, and locks that support </a:t>
            </a:r>
            <a:r>
              <a:rPr kumimoji="0" lang="en-US" altLang="en-US" sz="1800" b="1" i="0" u="none" strike="noStrike" cap="none" normalizeH="0" baseline="0" dirty="0">
                <a:ln>
                  <a:noFill/>
                </a:ln>
                <a:solidFill>
                  <a:schemeClr val="tx1"/>
                </a:solidFill>
                <a:effectLst/>
                <a:latin typeface="Arial" panose="020B0604020202020204" pitchFamily="34" charset="0"/>
              </a:rPr>
              <a:t>Zigbee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Z-Wave</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Wi-Fi</a:t>
            </a:r>
            <a:r>
              <a:rPr kumimoji="0" lang="en-US" altLang="en-US" sz="1800" b="0" i="0" u="none" strike="noStrike" cap="none" normalizeH="0" baseline="0" dirty="0">
                <a:ln>
                  <a:noFill/>
                </a:ln>
                <a:solidFill>
                  <a:schemeClr val="tx1"/>
                </a:solidFill>
                <a:effectLst/>
                <a:latin typeface="Arial" panose="020B0604020202020204" pitchFamily="34" charset="0"/>
              </a:rPr>
              <a:t> protocols.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2DAF09C3-687E-5C30-ADAF-08C29622F22D}"/>
              </a:ext>
            </a:extLst>
          </p:cNvPr>
          <p:cNvSpPr>
            <a:spLocks noGrp="1" noChangeArrowheads="1"/>
          </p:cNvSpPr>
          <p:nvPr>
            <p:ph idx="1"/>
          </p:nvPr>
        </p:nvSpPr>
        <p:spPr bwMode="auto">
          <a:xfrm>
            <a:off x="181841" y="1519960"/>
            <a:ext cx="11828317" cy="4991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b="1" dirty="0"/>
              <a:t>Front-End Development </a:t>
            </a:r>
            <a:r>
              <a:rPr lang="en-US" sz="1400" dirty="0"/>
              <a:t>: The front-end (or client-side) is what users interact with. This part of the website should be dynamic, responsive, and visually appealing.</a:t>
            </a:r>
          </a:p>
          <a:p>
            <a:r>
              <a:rPr lang="en-US" sz="1400" b="1" dirty="0"/>
              <a:t>Technologies:</a:t>
            </a:r>
          </a:p>
          <a:p>
            <a:pPr>
              <a:buFont typeface="Arial" panose="020B0604020202020204" pitchFamily="34" charset="0"/>
              <a:buChar char="•"/>
            </a:pPr>
            <a:r>
              <a:rPr lang="en-US" sz="1400" b="1" dirty="0"/>
              <a:t>HTML</a:t>
            </a:r>
            <a:r>
              <a:rPr lang="en-US" sz="1400" dirty="0"/>
              <a:t>: Structure and layout of the web pages.</a:t>
            </a:r>
          </a:p>
          <a:p>
            <a:pPr>
              <a:buFont typeface="Arial" panose="020B0604020202020204" pitchFamily="34" charset="0"/>
              <a:buChar char="•"/>
            </a:pPr>
            <a:r>
              <a:rPr lang="en-US" sz="1400" b="1" dirty="0"/>
              <a:t>CSS</a:t>
            </a:r>
            <a:r>
              <a:rPr lang="en-US" sz="1400" dirty="0"/>
              <a:t>: Styling of web pages, including layouts, fonts, colors, and responsiveness.</a:t>
            </a:r>
          </a:p>
          <a:p>
            <a:pPr marL="742950" lvl="1" indent="-285750">
              <a:buFont typeface="Arial" panose="020B0604020202020204" pitchFamily="34" charset="0"/>
              <a:buChar char="•"/>
            </a:pPr>
            <a:r>
              <a:rPr lang="en-US" sz="1400" dirty="0"/>
              <a:t>Framework: </a:t>
            </a:r>
            <a:r>
              <a:rPr lang="en-US" sz="1400" b="1" dirty="0"/>
              <a:t>Bootstrap</a:t>
            </a:r>
            <a:r>
              <a:rPr lang="en-US" sz="1400" dirty="0"/>
              <a:t> (for responsive design) .</a:t>
            </a:r>
          </a:p>
          <a:p>
            <a:pPr>
              <a:buFont typeface="Arial" panose="020B0604020202020204" pitchFamily="34" charset="0"/>
              <a:buChar char="•"/>
            </a:pPr>
            <a:r>
              <a:rPr lang="en-US" sz="1400" b="1" dirty="0"/>
              <a:t>JavaScript</a:t>
            </a:r>
            <a:r>
              <a:rPr lang="en-US" sz="1400" dirty="0"/>
              <a:t>: Adds interactivity to the website (e.g., forms, animations, etc.).</a:t>
            </a:r>
          </a:p>
          <a:p>
            <a:pPr marL="742950" lvl="1" indent="-285750">
              <a:buFont typeface="Arial" panose="020B0604020202020204" pitchFamily="34" charset="0"/>
              <a:buChar char="•"/>
            </a:pPr>
            <a:r>
              <a:rPr lang="en-US" sz="1400" b="1" dirty="0"/>
              <a:t>Framework/Library</a:t>
            </a:r>
            <a:r>
              <a:rPr lang="en-US" sz="1400" dirty="0"/>
              <a:t>: Use </a:t>
            </a:r>
            <a:r>
              <a:rPr lang="en-US" sz="1400" b="1" dirty="0"/>
              <a:t>React.js</a:t>
            </a:r>
            <a:r>
              <a:rPr lang="en-US" sz="1400" dirty="0"/>
              <a:t>,  or </a:t>
            </a:r>
            <a:r>
              <a:rPr lang="en-US" sz="1400" b="1" dirty="0"/>
              <a:t>Angular</a:t>
            </a:r>
            <a:r>
              <a:rPr lang="en-US" sz="1400" dirty="0"/>
              <a:t> for building dynamic and fast web interfaces.</a:t>
            </a:r>
          </a:p>
          <a:p>
            <a:pPr marL="1143000" lvl="2" indent="-228600">
              <a:buFont typeface="Arial" panose="020B0604020202020204" pitchFamily="34" charset="0"/>
              <a:buChar char="•"/>
            </a:pPr>
            <a:r>
              <a:rPr lang="en-US" sz="1400" b="1" dirty="0"/>
              <a:t>React.js</a:t>
            </a:r>
            <a:r>
              <a:rPr lang="en-US" sz="1400" dirty="0"/>
              <a:t>: Offers a component-based architecture ideal for building reusable UI elements.</a:t>
            </a:r>
          </a:p>
          <a:p>
            <a:r>
              <a:rPr lang="en-US" sz="1400" dirty="0"/>
              <a:t> </a:t>
            </a:r>
            <a:r>
              <a:rPr lang="en-US" sz="1400" b="1" dirty="0"/>
              <a:t>Back-End  Development :  java language</a:t>
            </a:r>
          </a:p>
          <a:p>
            <a:r>
              <a:rPr lang="en-US" sz="1400" b="1" dirty="0"/>
              <a:t>Spring Boot</a:t>
            </a:r>
            <a:r>
              <a:rPr lang="en-US" sz="1400" dirty="0"/>
              <a:t> (Java): If your project requires Java, Spring Boot offers a powerful way to create RESTful back-end services.</a:t>
            </a:r>
          </a:p>
          <a:p>
            <a:r>
              <a:rPr lang="en-US" sz="1400" b="1" dirty="0"/>
              <a:t>Database (Storage)</a:t>
            </a:r>
          </a:p>
          <a:p>
            <a:r>
              <a:rPr lang="en-US" sz="1400" dirty="0"/>
              <a:t>The database is used to store persistent data such as user information, posts, or product listings.</a:t>
            </a:r>
          </a:p>
          <a:p>
            <a:r>
              <a:rPr lang="en-US" sz="1400" b="1" dirty="0"/>
              <a:t>Technologies:</a:t>
            </a:r>
          </a:p>
          <a:p>
            <a:pPr>
              <a:buFont typeface="Arial" panose="020B0604020202020204" pitchFamily="34" charset="0"/>
              <a:buChar char="•"/>
            </a:pPr>
            <a:r>
              <a:rPr lang="en-US" sz="1400" b="1" dirty="0"/>
              <a:t>SQL Databases</a:t>
            </a:r>
            <a:r>
              <a:rPr lang="en-US" sz="1400" dirty="0"/>
              <a:t>:</a:t>
            </a:r>
          </a:p>
          <a:p>
            <a:pPr marL="742950" lvl="1" indent="-285750">
              <a:buFont typeface="Arial" panose="020B0604020202020204" pitchFamily="34" charset="0"/>
              <a:buChar char="•"/>
            </a:pPr>
            <a:r>
              <a:rPr lang="en-US" sz="1400" b="1" dirty="0"/>
              <a:t>MySQL</a:t>
            </a:r>
            <a:r>
              <a:rPr lang="en-US" sz="1400" dirty="0"/>
              <a:t>: Widely used relational database management system.</a:t>
            </a:r>
          </a:p>
          <a:p>
            <a:pPr marL="742950" lvl="1" indent="-285750">
              <a:buFont typeface="Arial" panose="020B0604020202020204" pitchFamily="34" charset="0"/>
              <a:buChar char="•"/>
            </a:pPr>
            <a:r>
              <a:rPr lang="en-US" sz="1400" b="1" dirty="0"/>
              <a:t>PostgreSQL</a:t>
            </a:r>
            <a:r>
              <a:rPr lang="en-US" sz="1400" dirty="0"/>
              <a:t>: Powerful, open-source relational database with advanced features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a:xfrm>
            <a:off x="270165" y="1340427"/>
            <a:ext cx="11627426" cy="5320147"/>
          </a:xfrm>
        </p:spPr>
        <p:txBody>
          <a:bodyPr>
            <a:normAutofit lnSpcReduction="10000"/>
          </a:bodyPr>
          <a:lstStyle/>
          <a:p>
            <a:pPr marL="0" indent="0">
              <a:buNone/>
            </a:pPr>
            <a:r>
              <a:rPr lang="en-US" sz="1800" b="1" dirty="0"/>
              <a:t> </a:t>
            </a:r>
            <a:r>
              <a:rPr lang="en-US" sz="2000" b="1" dirty="0"/>
              <a:t>User Authentication and Dashboard</a:t>
            </a:r>
          </a:p>
          <a:p>
            <a:pPr>
              <a:buFont typeface="Arial" panose="020B0604020202020204" pitchFamily="34" charset="0"/>
              <a:buChar char="•"/>
            </a:pPr>
            <a:r>
              <a:rPr lang="en-US" sz="1800" b="1" dirty="0"/>
              <a:t>Function</a:t>
            </a:r>
            <a:r>
              <a:rPr lang="en-US" sz="1800" dirty="0"/>
              <a:t>: Create a </a:t>
            </a:r>
            <a:r>
              <a:rPr lang="en-US" sz="1800" b="1" dirty="0"/>
              <a:t>login/signup system</a:t>
            </a:r>
            <a:r>
              <a:rPr lang="en-US" sz="1800" dirty="0"/>
              <a:t> for users to access their smart home controls. Each user should have a personalized dashboard displaying their devices, system status, and recent activities. </a:t>
            </a:r>
          </a:p>
          <a:p>
            <a:pPr>
              <a:buFont typeface="Arial" panose="020B0604020202020204" pitchFamily="34" charset="0"/>
              <a:buChar char="•"/>
            </a:pPr>
            <a:r>
              <a:rPr lang="en-US" sz="1800" b="1" dirty="0"/>
              <a:t>Key Features</a:t>
            </a:r>
            <a:r>
              <a:rPr lang="en-US" sz="1800" dirty="0"/>
              <a:t>: </a:t>
            </a:r>
            <a:r>
              <a:rPr lang="en-US" sz="1600" dirty="0"/>
              <a:t>Use </a:t>
            </a:r>
            <a:r>
              <a:rPr lang="en-US" sz="1600" b="1" dirty="0"/>
              <a:t>JWT (JSON Web Tokens)</a:t>
            </a:r>
            <a:r>
              <a:rPr lang="en-US" sz="1600" dirty="0"/>
              <a:t> for authentication</a:t>
            </a:r>
            <a:r>
              <a:rPr lang="en-US" sz="1200" dirty="0"/>
              <a:t>.</a:t>
            </a:r>
            <a:endParaRPr lang="en-US" sz="1800" dirty="0"/>
          </a:p>
          <a:p>
            <a:pPr marL="0" indent="0">
              <a:buNone/>
            </a:pPr>
            <a:r>
              <a:rPr lang="en-US" sz="1800" b="1" dirty="0"/>
              <a:t> </a:t>
            </a:r>
            <a:r>
              <a:rPr lang="en-US" sz="2200" b="1" dirty="0"/>
              <a:t>Security System</a:t>
            </a:r>
          </a:p>
          <a:p>
            <a:pPr>
              <a:buFont typeface="Arial" panose="020B0604020202020204" pitchFamily="34" charset="0"/>
              <a:buChar char="•"/>
            </a:pPr>
            <a:r>
              <a:rPr lang="en-US" sz="1800" b="1" dirty="0"/>
              <a:t>Function</a:t>
            </a:r>
            <a:r>
              <a:rPr lang="en-US" sz="1800" dirty="0"/>
              <a:t>: Integrate motion sensors, cameras, and smart locks to enhance home security.</a:t>
            </a:r>
          </a:p>
          <a:p>
            <a:pPr>
              <a:buFont typeface="Arial" panose="020B0604020202020204" pitchFamily="34" charset="0"/>
              <a:buChar char="•"/>
            </a:pPr>
            <a:r>
              <a:rPr lang="en-US" sz="1800" b="1" dirty="0"/>
              <a:t>Key Features</a:t>
            </a:r>
            <a:r>
              <a:rPr lang="en-US" sz="1800" dirty="0"/>
              <a:t>: Camera feeds accessible via the app, motion detection alerts, remote locking/unlocking of doors, and security log reports.</a:t>
            </a:r>
          </a:p>
          <a:p>
            <a:pPr marL="0" indent="0">
              <a:buNone/>
            </a:pPr>
            <a:r>
              <a:rPr lang="en-US" sz="2000" b="1" dirty="0"/>
              <a:t>Notification and Alerts</a:t>
            </a:r>
          </a:p>
          <a:p>
            <a:pPr>
              <a:buFont typeface="Arial" panose="020B0604020202020204" pitchFamily="34" charset="0"/>
              <a:buChar char="•"/>
            </a:pPr>
            <a:r>
              <a:rPr lang="en-US" sz="2000" b="1" dirty="0"/>
              <a:t>Function</a:t>
            </a:r>
            <a:r>
              <a:rPr lang="en-US" sz="2000" dirty="0"/>
              <a:t>: </a:t>
            </a:r>
            <a:r>
              <a:rPr lang="en-US" sz="1800" dirty="0"/>
              <a:t>Create a notification system that alerts users of important events (e.g., motion detected, high energy usage).</a:t>
            </a:r>
          </a:p>
          <a:p>
            <a:pPr>
              <a:buFont typeface="Arial" panose="020B0604020202020204" pitchFamily="34" charset="0"/>
              <a:buChar char="•"/>
            </a:pPr>
            <a:r>
              <a:rPr lang="en-US" sz="2000" b="1" dirty="0"/>
              <a:t>Key Features</a:t>
            </a:r>
            <a:r>
              <a:rPr lang="en-US" sz="2000" dirty="0"/>
              <a:t>: </a:t>
            </a:r>
            <a:r>
              <a:rPr lang="en-US" sz="1800" dirty="0"/>
              <a:t>Use services like </a:t>
            </a:r>
            <a:r>
              <a:rPr lang="en-US" sz="1800" b="1" dirty="0"/>
              <a:t>Pusher</a:t>
            </a:r>
            <a:r>
              <a:rPr lang="en-US" sz="1800" dirty="0"/>
              <a:t>, </a:t>
            </a:r>
            <a:r>
              <a:rPr lang="en-US" sz="1800" b="1" dirty="0"/>
              <a:t>Firebase Cloud Messaging</a:t>
            </a:r>
            <a:r>
              <a:rPr lang="en-US" sz="1800" dirty="0"/>
              <a:t>, or </a:t>
            </a:r>
            <a:r>
              <a:rPr lang="en-US" sz="1800" b="1" dirty="0"/>
              <a:t>Twilio</a:t>
            </a:r>
            <a:r>
              <a:rPr lang="en-US" sz="1800" dirty="0"/>
              <a:t> for sending push notifications</a:t>
            </a:r>
            <a:r>
              <a:rPr lang="en-US" sz="1400" dirty="0"/>
              <a:t>.</a:t>
            </a:r>
            <a:endParaRPr lang="en-US" sz="2000" b="1" dirty="0"/>
          </a:p>
          <a:p>
            <a:pPr marL="0" indent="0">
              <a:buNone/>
            </a:pPr>
            <a:r>
              <a:rPr lang="en-US" sz="1800" b="1" dirty="0"/>
              <a:t> </a:t>
            </a:r>
            <a:r>
              <a:rPr lang="en-US" sz="2000" b="1" dirty="0"/>
              <a:t>Climate and Energy Management</a:t>
            </a:r>
          </a:p>
          <a:p>
            <a:pPr>
              <a:buFont typeface="Arial" panose="020B0604020202020204" pitchFamily="34" charset="0"/>
              <a:buChar char="•"/>
            </a:pPr>
            <a:r>
              <a:rPr lang="en-US" sz="1800" b="1" dirty="0"/>
              <a:t>Function</a:t>
            </a:r>
            <a:r>
              <a:rPr lang="en-US" sz="1800" dirty="0"/>
              <a:t>: Automate and optimize home heating, cooling, and energy use based on real-time occupancy data and environmental conditions.</a:t>
            </a:r>
          </a:p>
          <a:p>
            <a:pPr>
              <a:buFont typeface="Arial" panose="020B0604020202020204" pitchFamily="34" charset="0"/>
              <a:buChar char="•"/>
            </a:pPr>
            <a:r>
              <a:rPr lang="en-US" sz="1800" b="1" dirty="0"/>
              <a:t>Key Features</a:t>
            </a:r>
            <a:r>
              <a:rPr lang="en-US" sz="1800" dirty="0"/>
              <a:t>: Smart thermostat control, energy usage reports, device scheduling for high-energy appliances.</a:t>
            </a:r>
          </a:p>
          <a:p>
            <a:pPr marL="0" lvl="0" indent="0">
              <a:buNone/>
              <a:tabLst>
                <a:tab pos="457200" algn="l"/>
              </a:tabLst>
            </a:pPr>
            <a:endParaRPr lang="en-US" sz="1800" dirty="0"/>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2593</TotalTime>
  <Words>1306</Words>
  <Application>Microsoft Office PowerPoint</Application>
  <PresentationFormat>Widescreen</PresentationFormat>
  <Paragraphs>143</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Symbol</vt:lpstr>
      <vt:lpstr>Times New Roman</vt:lpstr>
      <vt:lpstr>Wingdings</vt:lpstr>
      <vt:lpstr>Office Theme</vt:lpstr>
      <vt:lpstr>Mini Project-I (K24MCA18P)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Workflow/Gantt Chart</vt:lpstr>
      <vt:lpstr>References</vt:lpstr>
      <vt:lpstr>Reports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vishal chaturvedi</cp:lastModifiedBy>
  <cp:revision>12</cp:revision>
  <dcterms:created xsi:type="dcterms:W3CDTF">2024-09-12T08:34:15Z</dcterms:created>
  <dcterms:modified xsi:type="dcterms:W3CDTF">2024-12-26T11:34:46Z</dcterms:modified>
</cp:coreProperties>
</file>