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3333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baske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lkbaske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7929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 – Dairy Farming(My Farm)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Aditya Chaudhary : 2426MCA638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Aaryan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Gautam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:2426MCA183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Akash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Chaudhary :2426MCA197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Module 3: Order </a:t>
            </a:r>
            <a:r>
              <a:rPr lang="en-US" sz="1800" b="1" dirty="0" smtClean="0"/>
              <a:t>Management</a:t>
            </a:r>
          </a:p>
          <a:p>
            <a:r>
              <a:rPr lang="en-US" sz="1800" dirty="0" smtClean="0"/>
              <a:t>Features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Add-to-cart functionality with support for multiple payment methods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/>
              <a:t>Order tracking with real-time status updates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Alerts and notifications for order confirmation, dispatch, and delivery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endParaRPr lang="en-US" altLang="en-IN" sz="1600" b="1" i="1" u="sng" kern="100" dirty="0" smtClean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/>
              <a:t>Module 4: Delivery and </a:t>
            </a:r>
            <a:r>
              <a:rPr lang="en-US" sz="1800" b="1" dirty="0" smtClean="0"/>
              <a:t>Logistics</a:t>
            </a:r>
          </a:p>
          <a:p>
            <a:r>
              <a:rPr lang="en-US" sz="1800" dirty="0" smtClean="0"/>
              <a:t>Features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Integration with delivery services for real-time tracking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Scheduling for recurring orders (e.g., daily milk delivery</a:t>
            </a:r>
            <a:r>
              <a:rPr lang="en-US" sz="1800" dirty="0" smtClean="0"/>
              <a:t>).</a:t>
            </a:r>
          </a:p>
          <a:p>
            <a:pPr lvl="1"/>
            <a:r>
              <a:rPr lang="en-US" sz="1800" dirty="0"/>
              <a:t>Feedback system for delivery agents.</a:t>
            </a:r>
          </a:p>
          <a:p>
            <a:pPr marL="457200" lvl="1" indent="0">
              <a:buNone/>
            </a:pPr>
            <a:endParaRPr lang="en-US" altLang="en-IN" sz="1600" b="1" i="1" u="sng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endParaRPr lang="en-US" altLang="en-IN" sz="1600" b="1" i="1" u="sng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600" b="1" i="1" u="sng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082" y="1806771"/>
            <a:ext cx="2885835" cy="43513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367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1800" b="1" dirty="0"/>
              <a:t>Admin </a:t>
            </a:r>
            <a:r>
              <a:rPr lang="en-US" sz="1800" b="1" dirty="0" smtClean="0"/>
              <a:t>Reports </a:t>
            </a:r>
            <a:r>
              <a:rPr lang="en-US" sz="1800" dirty="0" smtClean="0"/>
              <a:t>:</a:t>
            </a:r>
          </a:p>
          <a:p>
            <a:pPr>
              <a:tabLst>
                <a:tab pos="457200" algn="l"/>
              </a:tabLst>
            </a:pPr>
            <a:r>
              <a:rPr lang="en-US" sz="1800" dirty="0" smtClean="0"/>
              <a:t>Total </a:t>
            </a:r>
            <a:r>
              <a:rPr lang="en-US" sz="1800" dirty="0"/>
              <a:t>sales and revenue breakdown</a:t>
            </a:r>
            <a:r>
              <a:rPr lang="en-US" sz="1800" dirty="0" smtClean="0"/>
              <a:t>.</a:t>
            </a:r>
          </a:p>
          <a:p>
            <a:pPr>
              <a:tabLst>
                <a:tab pos="457200" algn="l"/>
              </a:tabLst>
            </a:pPr>
            <a:r>
              <a:rPr lang="en-US" sz="1600" dirty="0"/>
              <a:t>Daily, weekly, and monthly inventory usage</a:t>
            </a:r>
            <a:r>
              <a:rPr lang="en-US" sz="1600" dirty="0" smtClean="0"/>
              <a:t>.</a:t>
            </a:r>
          </a:p>
          <a:p>
            <a:pPr>
              <a:tabLst>
                <a:tab pos="457200" algn="l"/>
              </a:tabLst>
            </a:pPr>
            <a:r>
              <a:rPr lang="en-US" sz="1600" dirty="0"/>
              <a:t>Customer activity and order trends</a:t>
            </a:r>
            <a:r>
              <a:rPr lang="en-US" sz="1600" dirty="0" smtClean="0"/>
              <a:t>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1600" b="1" dirty="0"/>
              <a:t>User </a:t>
            </a:r>
            <a:r>
              <a:rPr lang="en-US" sz="1600" b="1" dirty="0" smtClean="0"/>
              <a:t>Reports </a:t>
            </a:r>
            <a:r>
              <a:rPr lang="en-US" sz="1600" dirty="0" smtClean="0"/>
              <a:t>:</a:t>
            </a:r>
          </a:p>
          <a:p>
            <a:pPr>
              <a:tabLst>
                <a:tab pos="457200" algn="l"/>
              </a:tabLst>
            </a:pPr>
            <a:r>
              <a:rPr lang="en-US" sz="1600" dirty="0" smtClean="0"/>
              <a:t>Order </a:t>
            </a:r>
            <a:r>
              <a:rPr lang="en-US" sz="1600" dirty="0"/>
              <a:t>history with detailed status and payment information</a:t>
            </a:r>
            <a:r>
              <a:rPr lang="en-US" sz="1600" dirty="0" smtClean="0"/>
              <a:t>.</a:t>
            </a:r>
          </a:p>
          <a:p>
            <a:pPr>
              <a:tabLst>
                <a:tab pos="457200" algn="l"/>
              </a:tabLst>
            </a:pPr>
            <a:r>
              <a:rPr lang="en-US" sz="1600" dirty="0"/>
              <a:t>Subscription details (if applicable</a:t>
            </a:r>
            <a:r>
              <a:rPr lang="en-US" sz="1600" dirty="0" smtClean="0"/>
              <a:t>).</a:t>
            </a:r>
          </a:p>
          <a:p>
            <a:pPr>
              <a:tabLst>
                <a:tab pos="457200" algn="l"/>
              </a:tabLst>
            </a:pPr>
            <a:r>
              <a:rPr lang="en-US" sz="1600" dirty="0"/>
              <a:t>Analytics on personal preferences and most-purchased products.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3"/>
            <a:ext cx="87845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E-commerce Trends in Dairy Industry,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Food Retailing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BigBasket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Milkbasket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websites: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www.bigbasket.com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www.milkbasket.com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Case Study: Impact of E-commerce on Agriculture Supply Chains, 2022.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Research Paper: Integration of AI in E-commerce Logistics,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Innovators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 slides)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3889" y="1825625"/>
            <a:ext cx="10759911" cy="4351338"/>
          </a:xfrm>
        </p:spPr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endParaRPr lang="en-US" sz="1800" kern="100" dirty="0" smtClean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/>
              <a:t>Overview </a:t>
            </a:r>
            <a:r>
              <a:rPr lang="en-US" sz="1800" dirty="0" smtClean="0"/>
              <a:t>: This </a:t>
            </a:r>
            <a:r>
              <a:rPr lang="en-US" sz="1800" dirty="0"/>
              <a:t>project focuses on building a user-friendly platform dedicated to the online sale and delivery of dairy products like milk, cheese, butter, yogurt, and more.</a:t>
            </a:r>
          </a:p>
          <a:p>
            <a:r>
              <a:rPr lang="en-US" sz="1800" dirty="0"/>
              <a:t>The platform ensures direct connections between local dairy farmers, suppliers, and consumers, reducing reliance on intermediaries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r>
              <a:rPr lang="en-US" sz="1800" dirty="0" smtClean="0"/>
              <a:t>    It combines technology with agriculture to improve supply chain efficiency, ensure product         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freshness, and provide convenience to users.</a:t>
            </a:r>
          </a:p>
          <a:p>
            <a:pPr marL="0" indent="0" algn="just">
              <a:buNone/>
            </a:pPr>
            <a:r>
              <a:rPr lang="en-US" sz="1800" b="1" dirty="0" smtClean="0"/>
              <a:t>   Importance</a:t>
            </a:r>
            <a:r>
              <a:rPr lang="en-US" sz="1800" dirty="0" smtClean="0"/>
              <a:t>: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Rising </a:t>
            </a:r>
            <a:r>
              <a:rPr lang="en-US" sz="1800" dirty="0"/>
              <a:t>demand for fresh dairy products in urban areas.</a:t>
            </a:r>
          </a:p>
          <a:p>
            <a:pPr marL="0" indent="0" algn="just">
              <a:buNone/>
            </a:pPr>
            <a:r>
              <a:rPr lang="en-US" sz="1800" dirty="0" smtClean="0"/>
              <a:t>    Growth </a:t>
            </a:r>
            <a:r>
              <a:rPr lang="en-US" sz="1800" dirty="0"/>
              <a:t>in e-commerce adoption post-pandemic.</a:t>
            </a: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endParaRPr lang="en-IN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3208" y="1466660"/>
            <a:ext cx="10810592" cy="539133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Existing </a:t>
            </a:r>
            <a:r>
              <a:rPr lang="en-US" sz="1800" b="1" dirty="0"/>
              <a:t>Platforms and Their </a:t>
            </a:r>
            <a:r>
              <a:rPr lang="en-US" sz="1800" b="1" dirty="0" smtClean="0"/>
              <a:t>Features </a:t>
            </a:r>
            <a:r>
              <a:rPr lang="en-US" sz="1800" dirty="0" smtClean="0"/>
              <a:t>: </a:t>
            </a:r>
            <a:r>
              <a:rPr lang="en-US" sz="1800" dirty="0" err="1" smtClean="0"/>
              <a:t>BigBasket</a:t>
            </a:r>
            <a:r>
              <a:rPr lang="en-US" sz="1800" dirty="0" smtClean="0"/>
              <a:t> :</a:t>
            </a:r>
            <a:endParaRPr lang="en-US" sz="1800" dirty="0"/>
          </a:p>
          <a:p>
            <a:pPr lvl="1"/>
            <a:r>
              <a:rPr lang="en-US" sz="1800" dirty="0"/>
              <a:t>Offers dairy products as part of their groceries.</a:t>
            </a:r>
          </a:p>
          <a:p>
            <a:pPr lvl="1"/>
            <a:r>
              <a:rPr lang="en-US" sz="1800" dirty="0"/>
              <a:t>Lacks a dedicated focus on dairy products.</a:t>
            </a:r>
          </a:p>
          <a:p>
            <a:pPr lvl="1"/>
            <a:r>
              <a:rPr lang="en-US" sz="1800" dirty="0"/>
              <a:t>Limited in customization for dairy-specific logistics like cold storage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 err="1" smtClean="0"/>
              <a:t>Milkbasket</a:t>
            </a:r>
            <a:r>
              <a:rPr lang="en-US" sz="1800" dirty="0" smtClean="0"/>
              <a:t> :</a:t>
            </a:r>
            <a:endParaRPr lang="en-US" sz="1800" dirty="0"/>
          </a:p>
          <a:p>
            <a:pPr lvl="1"/>
            <a:r>
              <a:rPr lang="en-US" sz="1800" dirty="0"/>
              <a:t>Provides subscription-based delivery for daily essentials, including milk.</a:t>
            </a:r>
          </a:p>
          <a:p>
            <a:pPr lvl="1"/>
            <a:r>
              <a:rPr lang="en-US" sz="1800" dirty="0"/>
              <a:t>Limited geographic coverage and limited product variety.</a:t>
            </a:r>
          </a:p>
          <a:p>
            <a:pPr marL="0" indent="0" algn="just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/>
              <a:t>Challenges in Current </a:t>
            </a:r>
            <a:r>
              <a:rPr lang="en-US" sz="1800" b="1" dirty="0" smtClean="0"/>
              <a:t>Platforms </a:t>
            </a:r>
            <a:r>
              <a:rPr lang="en-US" sz="1800" dirty="0" smtClean="0"/>
              <a:t>: </a:t>
            </a:r>
          </a:p>
          <a:p>
            <a:r>
              <a:rPr lang="en-US" sz="1800" dirty="0" smtClean="0"/>
              <a:t>Lack </a:t>
            </a:r>
            <a:r>
              <a:rPr lang="en-US" sz="1800" dirty="0"/>
              <a:t>of real-time stock visibility for consumers.</a:t>
            </a:r>
          </a:p>
          <a:p>
            <a:r>
              <a:rPr lang="en-US" sz="1800" dirty="0"/>
              <a:t>High delivery delays due to improper supply chain management.</a:t>
            </a:r>
          </a:p>
          <a:p>
            <a:r>
              <a:rPr lang="en-US" sz="1800" dirty="0"/>
              <a:t>Lack of farmer participation in the direct sale process.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Research Findings </a:t>
            </a:r>
            <a:r>
              <a:rPr lang="en-US" sz="1800" dirty="0" smtClean="0"/>
              <a:t>: </a:t>
            </a:r>
          </a:p>
          <a:p>
            <a:r>
              <a:rPr lang="en-US" sz="1800" dirty="0" smtClean="0"/>
              <a:t>E-commerce </a:t>
            </a:r>
            <a:r>
              <a:rPr lang="en-US" sz="1800" dirty="0"/>
              <a:t>in the dairy sector is expected to grow at a CAGR of 20% over the next five years.</a:t>
            </a:r>
          </a:p>
          <a:p>
            <a:r>
              <a:rPr lang="en-US" sz="1800" dirty="0"/>
              <a:t>AI-based systems and </a:t>
            </a:r>
            <a:r>
              <a:rPr lang="en-US" sz="1800" dirty="0" err="1"/>
              <a:t>IoT</a:t>
            </a:r>
            <a:r>
              <a:rPr lang="en-US" sz="1800" dirty="0"/>
              <a:t> have been shown to improve inventory tracking and delivery logistics in the food industry.</a:t>
            </a:r>
          </a:p>
          <a:p>
            <a:r>
              <a:rPr lang="en-US" sz="1800" dirty="0"/>
              <a:t>Consumer demand for eco-friendly packaging and direct-from-farm sourcing has </a:t>
            </a:r>
            <a:r>
              <a:rPr lang="en-US" sz="1800" dirty="0" smtClean="0"/>
              <a:t>increased.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Gap Identified 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No </a:t>
            </a:r>
            <a:r>
              <a:rPr lang="en-US" sz="1800" dirty="0"/>
              <a:t>comprehensive platform exists that offers real-time updates, fresh product delivery, and direct farmer engagement under one system.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endParaRPr lang="en-IN" sz="1800" i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4978" y="1382004"/>
            <a:ext cx="10901127" cy="5353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/>
              <a:t>Primary Objective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To create a robust e-commerce website dedicated to the sale and delivery of fresh dairy products.</a:t>
            </a:r>
          </a:p>
          <a:p>
            <a:r>
              <a:rPr lang="en-US" sz="1800" b="1" dirty="0"/>
              <a:t>Specific </a:t>
            </a:r>
            <a:r>
              <a:rPr lang="en-US" sz="1800" b="1" dirty="0" smtClean="0"/>
              <a:t>Goals </a:t>
            </a:r>
            <a:r>
              <a:rPr lang="en-US" sz="1800" dirty="0" smtClean="0"/>
              <a:t>:</a:t>
            </a:r>
            <a:endParaRPr lang="en-US" sz="1800" dirty="0"/>
          </a:p>
          <a:p>
            <a:pPr lvl="1"/>
            <a:r>
              <a:rPr lang="en-US" sz="1800" dirty="0"/>
              <a:t>Build a seamless user interface for consumers to browse and purchase products.</a:t>
            </a:r>
          </a:p>
          <a:p>
            <a:pPr lvl="1"/>
            <a:r>
              <a:rPr lang="en-US" sz="1800" dirty="0"/>
              <a:t>Integrate real-time stock updates to ensure availability.</a:t>
            </a:r>
          </a:p>
          <a:p>
            <a:pPr lvl="1"/>
            <a:r>
              <a:rPr lang="en-US" sz="1800" dirty="0"/>
              <a:t>Implement logistics tracking to minimize delivery delays.</a:t>
            </a:r>
          </a:p>
          <a:p>
            <a:pPr lvl="1"/>
            <a:r>
              <a:rPr lang="en-US" sz="1800" dirty="0"/>
              <a:t>Provide local dairy farmers with a platform to sell their products directly to consumers, ensuring better income and fair trade.</a:t>
            </a:r>
          </a:p>
          <a:p>
            <a:pPr lvl="1"/>
            <a:r>
              <a:rPr lang="en-US" sz="1800" dirty="0"/>
              <a:t>Optimize the supply chain using advanced technologies such as AI and </a:t>
            </a:r>
            <a:r>
              <a:rPr lang="en-US" sz="1800" dirty="0" err="1"/>
              <a:t>IoT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65838"/>
            <a:ext cx="10515600" cy="4511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Requirements:</a:t>
            </a:r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r>
              <a:rPr lang="en-US" sz="1800" b="1" dirty="0" smtClean="0"/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/>
              <a:t>Development </a:t>
            </a:r>
            <a:r>
              <a:rPr lang="en-US" sz="1800" b="1" dirty="0" smtClean="0"/>
              <a:t>Environment 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A </a:t>
            </a:r>
            <a:r>
              <a:rPr lang="en-US" sz="1800" dirty="0"/>
              <a:t>workstation with a high-speed processor (Intel i5 or higher), 16GB RAM, and 512GB SSD for development.</a:t>
            </a:r>
          </a:p>
          <a:p>
            <a:r>
              <a:rPr lang="en-US" sz="1800" dirty="0"/>
              <a:t>Reliable internet connection to host and test the </a:t>
            </a:r>
            <a:r>
              <a:rPr lang="en-US" sz="1800" dirty="0" smtClean="0"/>
              <a:t>website.</a:t>
            </a:r>
          </a:p>
          <a:p>
            <a:pPr marL="0" indent="0">
              <a:buNone/>
            </a:pPr>
            <a:r>
              <a:rPr lang="en-US" sz="1800" b="1" dirty="0"/>
              <a:t>Server </a:t>
            </a:r>
            <a:r>
              <a:rPr lang="en-US" sz="1800" b="1" dirty="0" smtClean="0"/>
              <a:t>Requirements 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 Cloud-based </a:t>
            </a:r>
            <a:r>
              <a:rPr lang="en-US" sz="1800" dirty="0"/>
              <a:t>server (AWS/Google Cloud) with at least 8-core CPU, 32GB RAM, and 1TB storage for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hosting </a:t>
            </a:r>
            <a:r>
              <a:rPr lang="en-US" sz="1800" dirty="0"/>
              <a:t>the application and managing databases.</a:t>
            </a:r>
          </a:p>
          <a:p>
            <a:pPr marL="0" indent="0">
              <a:buNone/>
            </a:pPr>
            <a:endParaRPr lang="en-US" sz="1800" dirty="0"/>
          </a:p>
          <a:p>
            <a:pPr lvl="0" algn="just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3175"/>
            <a:ext cx="12192000" cy="125888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idx="4294967295"/>
          </p:nvPr>
        </p:nvSpPr>
        <p:spPr bwMode="auto">
          <a:xfrm>
            <a:off x="12145963" y="5245100"/>
            <a:ext cx="460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935" y="1691148"/>
            <a:ext cx="109236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Frontend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React.js </a:t>
            </a:r>
            <a:r>
              <a:rPr lang="en-US" dirty="0"/>
              <a:t>for building a responsive user interface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 frameworks like Bootstrap for UI design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Backend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</a:t>
            </a:r>
            <a:r>
              <a:rPr lang="en-US" dirty="0"/>
              <a:t>(Django Framework) or Java (Spring Boot) for server-side logic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Database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MySQL </a:t>
            </a:r>
            <a:r>
              <a:rPr lang="en-US" dirty="0"/>
              <a:t>for structured data storage like product listings and orders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 for storing unstructured data like logs and analytics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Additional </a:t>
            </a:r>
            <a:r>
              <a:rPr lang="en-US" b="1" dirty="0" smtClean="0"/>
              <a:t>Tools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Docker </a:t>
            </a:r>
            <a:r>
              <a:rPr lang="en-US" dirty="0"/>
              <a:t>for deployment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Gateway APIs (e.g., </a:t>
            </a:r>
            <a:r>
              <a:rPr lang="en-US" dirty="0" err="1"/>
              <a:t>Razorpay</a:t>
            </a:r>
            <a:r>
              <a:rPr lang="en-US" dirty="0"/>
              <a:t>/Stripe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Logistics integration (Google Maps API for delivery tracking).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r>
              <a:rPr lang="en-US" sz="1900" b="1" dirty="0"/>
              <a:t>Module 1: </a:t>
            </a:r>
            <a:r>
              <a:rPr lang="en-US" sz="1900" b="1" dirty="0" smtClean="0"/>
              <a:t>User Management </a:t>
            </a:r>
          </a:p>
          <a:p>
            <a:r>
              <a:rPr lang="en-US" sz="1900" dirty="0" smtClean="0"/>
              <a:t>Features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User registration and login</a:t>
            </a:r>
            <a:r>
              <a:rPr lang="en-US" sz="1900" dirty="0" smtClean="0"/>
              <a:t>.</a:t>
            </a:r>
          </a:p>
          <a:p>
            <a:pPr lvl="1"/>
            <a:r>
              <a:rPr lang="en-US" sz="2000" dirty="0"/>
              <a:t>Role-based access for customers, admins, and delivery agents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Profile management, including delivery address and payment preferences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altLang="en-IN" sz="20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900" b="1" dirty="0"/>
              <a:t>Module 2: Product </a:t>
            </a:r>
            <a:r>
              <a:rPr lang="en-US" sz="1900" b="1" dirty="0" smtClean="0"/>
              <a:t>Catalogue</a:t>
            </a:r>
          </a:p>
          <a:p>
            <a:r>
              <a:rPr lang="en-US" sz="1900" dirty="0" smtClean="0"/>
              <a:t>Features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Categorization of products (e.g., milk, cheese, butter</a:t>
            </a:r>
            <a:r>
              <a:rPr lang="en-US" sz="1900" dirty="0" smtClean="0"/>
              <a:t>).</a:t>
            </a:r>
          </a:p>
          <a:p>
            <a:pPr lvl="1"/>
            <a:r>
              <a:rPr lang="en-US" sz="2000" dirty="0"/>
              <a:t>Advanced search and filtering options</a:t>
            </a:r>
            <a:r>
              <a:rPr lang="en-US" sz="2000" dirty="0" smtClean="0"/>
              <a:t>.</a:t>
            </a:r>
            <a:endParaRPr lang="en-US" sz="1900" dirty="0" smtClean="0"/>
          </a:p>
          <a:p>
            <a:pPr lvl="1"/>
            <a:r>
              <a:rPr lang="en-US" sz="2000" dirty="0"/>
              <a:t>Real-time updates on product availability and pricing.</a:t>
            </a:r>
            <a:endParaRPr lang="en-US" altLang="en-IN" sz="19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alt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35050" y="1509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1003</Words>
  <Application>Microsoft Office PowerPoint</Application>
  <PresentationFormat>Widescreen</PresentationFormat>
  <Paragraphs>161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Symbol</vt:lpstr>
      <vt:lpstr>Tahoma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PC</cp:lastModifiedBy>
  <cp:revision>30</cp:revision>
  <dcterms:created xsi:type="dcterms:W3CDTF">2024-09-12T08:34:00Z</dcterms:created>
  <dcterms:modified xsi:type="dcterms:W3CDTF">2024-12-11T04:37:27Z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ADC70BA8001A4BC8A11D5E60A3115170_12</vt:lpwstr>
  </property>
  <property fmtid="{D5CDD505-2E9C-101B-9397-08002B2CF9AE}" pid="3" name="KSOProductBuildVer">
    <vt:lpwstr>1033-12.2.0.18911</vt:lpwstr>
  </property>
</Properties>
</file>