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3" r:id="rId5"/>
    <p:sldId id="261" r:id="rId6"/>
    <p:sldId id="262" r:id="rId7"/>
    <p:sldId id="264" r:id="rId8"/>
    <p:sldId id="266" r:id="rId9"/>
    <p:sldId id="267" r:id="rId10"/>
    <p:sldId id="272"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12/10/2024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12/10/2024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Hashnode/mern-boilerplate" TargetMode="External"/><Relationship Id="rId3" Type="http://schemas.openxmlformats.org/officeDocument/2006/relationships/hyperlink" Target="https://www.mongodb.com/docs/" TargetMode="External"/><Relationship Id="rId7" Type="http://schemas.openxmlformats.org/officeDocument/2006/relationships/hyperlink" Target="https://github.com/saadpasta/real-estate-ap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U8XF6AFKfNI" TargetMode="External"/><Relationship Id="rId5" Type="http://schemas.openxmlformats.org/officeDocument/2006/relationships/hyperlink" Target="https://www.youtube.com/watch?v=7CqJlxBYjy8" TargetMode="External"/><Relationship Id="rId4" Type="http://schemas.openxmlformats.org/officeDocument/2006/relationships/hyperlink" Target="https://expressj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40"/>
            <a:ext cx="9144000" cy="1149532"/>
          </a:xfrm>
        </p:spPr>
        <p:txBody>
          <a:bodyPr>
            <a:normAutofit fontScale="90000"/>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REAL ESTATE MANAGEMENT</a:t>
            </a:r>
          </a:p>
          <a:p>
            <a:r>
              <a:rPr lang="en-US" sz="1800" b="1" dirty="0">
                <a:latin typeface="Times New Roman" panose="02020603050405020304" pitchFamily="18" charset="0"/>
                <a:cs typeface="Times New Roman" panose="02020603050405020304" pitchFamily="18" charset="0"/>
              </a:rPr>
              <a:t>Prince Kumar(2426MCA692)</a:t>
            </a:r>
          </a:p>
          <a:p>
            <a:r>
              <a:rPr lang="en-US" sz="1800" b="1" dirty="0">
                <a:latin typeface="Times New Roman" panose="02020603050405020304" pitchFamily="18" charset="0"/>
                <a:cs typeface="Times New Roman" panose="02020603050405020304" pitchFamily="18" charset="0"/>
              </a:rPr>
              <a:t>Samiksha Teotia(2426MCA838)</a:t>
            </a:r>
          </a:p>
          <a:p>
            <a:r>
              <a:rPr lang="en-US" sz="1800" b="1" dirty="0">
                <a:latin typeface="Times New Roman" panose="02020603050405020304" pitchFamily="18" charset="0"/>
                <a:cs typeface="Times New Roman" panose="02020603050405020304" pitchFamily="18" charset="0"/>
              </a:rPr>
              <a:t>Neha Agnihotri(2426MCA684)</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MRS. Divya Singhal</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785-366D-9615-C3EA-2B02FC88A5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60E11E-3084-FE51-5CDD-93E1FB0AE01A}"/>
              </a:ext>
            </a:extLst>
          </p:cNvPr>
          <p:cNvPicPr>
            <a:picLocks noGrp="1" noChangeAspect="1"/>
          </p:cNvPicPr>
          <p:nvPr>
            <p:ph idx="1"/>
          </p:nvPr>
        </p:nvPicPr>
        <p:blipFill>
          <a:blip r:embed="rId2"/>
          <a:stretch>
            <a:fillRect/>
          </a:stretch>
        </p:blipFill>
        <p:spPr>
          <a:xfrm>
            <a:off x="635726" y="287383"/>
            <a:ext cx="10093234" cy="6470468"/>
          </a:xfrm>
        </p:spPr>
      </p:pic>
    </p:spTree>
    <p:extLst>
      <p:ext uri="{BB962C8B-B14F-4D97-AF65-F5344CB8AC3E}">
        <p14:creationId xmlns:p14="http://schemas.microsoft.com/office/powerpoint/2010/main" val="322741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6413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940B953-C6A6-3AD7-EE1C-C44295534359}"/>
              </a:ext>
            </a:extLst>
          </p:cNvPr>
          <p:cNvSpPr>
            <a:spLocks noGrp="1"/>
          </p:cNvSpPr>
          <p:nvPr>
            <p:ph idx="1"/>
          </p:nvPr>
        </p:nvSpPr>
        <p:spPr>
          <a:xfrm>
            <a:off x="838200" y="1425678"/>
            <a:ext cx="10515600" cy="5270090"/>
          </a:xfrm>
        </p:spPr>
        <p:txBody>
          <a:bodyPr>
            <a:normAutofit fontScale="25000" lnSpcReduction="20000"/>
          </a:bodyPr>
          <a:lstStyle/>
          <a:p>
            <a:r>
              <a:rPr lang="en-US" sz="7200" b="1" dirty="0"/>
              <a:t>1.Project Proposal</a:t>
            </a:r>
          </a:p>
          <a:p>
            <a:pPr>
              <a:buFont typeface="Arial" panose="020B0604020202020204" pitchFamily="34" charset="0"/>
              <a:buChar char="•"/>
            </a:pPr>
            <a:r>
              <a:rPr lang="en-US" sz="7200" b="1" dirty="0"/>
              <a:t>Overview</a:t>
            </a:r>
            <a:r>
              <a:rPr lang="en-US" sz="7200" dirty="0"/>
              <a:t>: Define the project’s goals, target audience, and key features.</a:t>
            </a:r>
          </a:p>
          <a:p>
            <a:pPr>
              <a:buFont typeface="Arial" panose="020B0604020202020204" pitchFamily="34" charset="0"/>
              <a:buChar char="•"/>
            </a:pPr>
            <a:r>
              <a:rPr lang="en-US" sz="7200" b="1" dirty="0"/>
              <a:t>Technology Stack</a:t>
            </a:r>
            <a:r>
              <a:rPr lang="en-US" sz="7200" dirty="0"/>
              <a:t>: Justify the choice of the MERN stack for your project.</a:t>
            </a:r>
          </a:p>
          <a:p>
            <a:pPr>
              <a:buFont typeface="Arial" panose="020B0604020202020204" pitchFamily="34" charset="0"/>
              <a:buChar char="•"/>
            </a:pPr>
            <a:r>
              <a:rPr lang="en-US" sz="7200" b="1" dirty="0"/>
              <a:t>Timeline</a:t>
            </a:r>
            <a:r>
              <a:rPr lang="en-US" sz="7200" dirty="0"/>
              <a:t>: Outline project phases, milestones, and deadlines.</a:t>
            </a:r>
          </a:p>
          <a:p>
            <a:r>
              <a:rPr lang="en-US" sz="7200" b="1" dirty="0"/>
              <a:t>2. Technical Specifications Document</a:t>
            </a:r>
          </a:p>
          <a:p>
            <a:pPr>
              <a:buFont typeface="Arial" panose="020B0604020202020204" pitchFamily="34" charset="0"/>
              <a:buChar char="•"/>
            </a:pPr>
            <a:r>
              <a:rPr lang="en-US" sz="7200" b="1" dirty="0"/>
              <a:t>Architecture</a:t>
            </a:r>
            <a:r>
              <a:rPr lang="en-US" sz="7200" dirty="0"/>
              <a:t>: Describe the system architecture (frontend, backend, database).</a:t>
            </a:r>
          </a:p>
          <a:p>
            <a:pPr>
              <a:buFont typeface="Arial" panose="020B0604020202020204" pitchFamily="34" charset="0"/>
              <a:buChar char="•"/>
            </a:pPr>
            <a:r>
              <a:rPr lang="en-US" sz="7200" b="1" dirty="0"/>
              <a:t>API Documentation</a:t>
            </a:r>
            <a:r>
              <a:rPr lang="en-US" sz="7200" dirty="0"/>
              <a:t>: Detail the RESTful API endpoints, including methods, parameters, and responses.</a:t>
            </a:r>
          </a:p>
          <a:p>
            <a:pPr>
              <a:buFont typeface="Arial" panose="020B0604020202020204" pitchFamily="34" charset="0"/>
              <a:buChar char="•"/>
            </a:pPr>
            <a:r>
              <a:rPr lang="en-US" sz="7200" b="1" dirty="0"/>
              <a:t>Data Models</a:t>
            </a:r>
            <a:r>
              <a:rPr lang="en-US" sz="7200" dirty="0"/>
              <a:t>: Include MongoDB schemas for properties, users, and transactions.</a:t>
            </a:r>
          </a:p>
          <a:p>
            <a:r>
              <a:rPr lang="en-US" sz="7200" b="1" dirty="0"/>
              <a:t>3. User Stories and Use Cases</a:t>
            </a:r>
          </a:p>
          <a:p>
            <a:pPr>
              <a:buFont typeface="Arial" panose="020B0604020202020204" pitchFamily="34" charset="0"/>
              <a:buChar char="•"/>
            </a:pPr>
            <a:r>
              <a:rPr lang="en-US" sz="7200" b="1" dirty="0"/>
              <a:t>User Stories</a:t>
            </a:r>
            <a:r>
              <a:rPr lang="en-US" sz="7200" dirty="0"/>
              <a:t>: Define user personas and their needs (e.g., buyers, sellers, agents).</a:t>
            </a:r>
          </a:p>
          <a:p>
            <a:pPr>
              <a:buFont typeface="Arial" panose="020B0604020202020204" pitchFamily="34" charset="0"/>
              <a:buChar char="•"/>
            </a:pPr>
            <a:r>
              <a:rPr lang="en-US" sz="7200" b="1" dirty="0"/>
              <a:t>Use Cases</a:t>
            </a:r>
            <a:r>
              <a:rPr lang="en-US" sz="7200" dirty="0"/>
              <a:t>: Illustrate specific scenarios (e.g., searching for properties, submitting inquiries).</a:t>
            </a:r>
          </a:p>
          <a:p>
            <a:r>
              <a:rPr lang="en-US" sz="7200" b="1" dirty="0"/>
              <a:t>4. Market Research Report</a:t>
            </a:r>
          </a:p>
          <a:p>
            <a:pPr>
              <a:buFont typeface="Arial" panose="020B0604020202020204" pitchFamily="34" charset="0"/>
              <a:buChar char="•"/>
            </a:pPr>
            <a:r>
              <a:rPr lang="en-US" sz="7200" b="1" dirty="0"/>
              <a:t>Industry Analysis</a:t>
            </a:r>
            <a:r>
              <a:rPr lang="en-US" sz="7200" dirty="0"/>
              <a:t>: Provide insights into the real estate market, trends, and competition.</a:t>
            </a:r>
          </a:p>
          <a:p>
            <a:pPr>
              <a:buFont typeface="Arial" panose="020B0604020202020204" pitchFamily="34" charset="0"/>
              <a:buChar char="•"/>
            </a:pPr>
            <a:r>
              <a:rPr lang="en-US" sz="7200" b="1" dirty="0"/>
              <a:t>Target Market</a:t>
            </a:r>
            <a:r>
              <a:rPr lang="en-US" sz="7200" dirty="0"/>
              <a:t>: Identify demographics and preferences of potential users.</a:t>
            </a:r>
          </a:p>
          <a:p>
            <a:r>
              <a:rPr lang="en-US" sz="7200" b="1" dirty="0"/>
              <a:t>5. Development Report</a:t>
            </a:r>
          </a:p>
          <a:p>
            <a:pPr>
              <a:buFont typeface="Arial" panose="020B0604020202020204" pitchFamily="34" charset="0"/>
              <a:buChar char="•"/>
            </a:pPr>
            <a:r>
              <a:rPr lang="en-US" sz="7200" b="1" dirty="0"/>
              <a:t>Progress Updates</a:t>
            </a:r>
            <a:r>
              <a:rPr lang="en-US" sz="7200" dirty="0"/>
              <a:t>: Summarize development milestones and challenges faced.</a:t>
            </a:r>
          </a:p>
          <a:p>
            <a:pPr>
              <a:buFont typeface="Arial" panose="020B0604020202020204" pitchFamily="34" charset="0"/>
              <a:buChar char="•"/>
            </a:pPr>
            <a:r>
              <a:rPr lang="en-US" sz="7200" b="1" dirty="0"/>
              <a:t>Code Review</a:t>
            </a:r>
            <a:r>
              <a:rPr lang="en-US" sz="7200" dirty="0"/>
              <a:t>: Document any code quality checks or improvements made.</a:t>
            </a:r>
          </a:p>
          <a:p>
            <a:endParaRPr lang="en-IN" dirty="0"/>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fontScale="62500" lnSpcReduction="20000"/>
          </a:bodyPr>
          <a:lstStyle/>
          <a:p>
            <a:pPr>
              <a:buFont typeface="+mj-lt"/>
              <a:buAutoNum type="arabicPeriod"/>
            </a:pPr>
            <a:r>
              <a:rPr lang="en-IN" b="1"/>
              <a:t>MERN Stack Official Documentation</a:t>
            </a:r>
            <a:r>
              <a:rPr lang="en-IN"/>
              <a:t>:</a:t>
            </a:r>
          </a:p>
          <a:p>
            <a:pPr marL="742950" lvl="1" indent="-285750">
              <a:buFont typeface="+mj-lt"/>
              <a:buAutoNum type="arabicPeriod"/>
            </a:pPr>
            <a:r>
              <a:rPr lang="en-IN">
                <a:hlinkClick r:id="rId3"/>
              </a:rPr>
              <a:t>MongoDB</a:t>
            </a:r>
            <a:endParaRPr lang="en-IN"/>
          </a:p>
          <a:p>
            <a:pPr marL="742950" lvl="1" indent="-285750">
              <a:buFont typeface="+mj-lt"/>
              <a:buAutoNum type="arabicPeriod"/>
            </a:pPr>
            <a:r>
              <a:rPr lang="en-IN">
                <a:hlinkClick r:id="rId4"/>
              </a:rPr>
              <a:t>Express.js</a:t>
            </a:r>
            <a:endParaRPr lang="en-IN"/>
          </a:p>
          <a:p>
            <a:pPr marL="742950" lvl="1" indent="-285750">
              <a:buFont typeface="+mj-lt"/>
              <a:buAutoNum type="arabicPeriod"/>
            </a:pPr>
            <a:r>
              <a:rPr lang="en-IN"/>
              <a:t>React</a:t>
            </a:r>
          </a:p>
          <a:p>
            <a:pPr marL="742950" lvl="1" indent="-285750">
              <a:buFont typeface="+mj-lt"/>
              <a:buAutoNum type="arabicPeriod"/>
            </a:pPr>
            <a:r>
              <a:rPr lang="en-IN"/>
              <a:t>Node.js</a:t>
            </a:r>
          </a:p>
          <a:p>
            <a:pPr>
              <a:buFont typeface="+mj-lt"/>
              <a:buAutoNum type="arabicPeriod"/>
            </a:pPr>
            <a:r>
              <a:rPr lang="en-IN" b="1"/>
              <a:t>Comprehensive MERN Stack Tutorial</a:t>
            </a:r>
            <a:r>
              <a:rPr lang="en-IN"/>
              <a:t>:</a:t>
            </a:r>
          </a:p>
          <a:p>
            <a:pPr marL="742950" lvl="1" indent="-285750">
              <a:buFont typeface="+mj-lt"/>
              <a:buAutoNum type="arabicPeriod"/>
            </a:pPr>
            <a:r>
              <a:rPr lang="en-IN"/>
              <a:t>FreeCodeCamp MERN Stack Course</a:t>
            </a:r>
          </a:p>
          <a:p>
            <a:pPr>
              <a:buFont typeface="+mj-lt"/>
              <a:buAutoNum type="arabicPeriod"/>
            </a:pPr>
            <a:r>
              <a:rPr lang="en-IN" b="1"/>
              <a:t>YouTube Tutorials</a:t>
            </a:r>
            <a:r>
              <a:rPr lang="en-IN"/>
              <a:t>:</a:t>
            </a:r>
          </a:p>
          <a:p>
            <a:pPr marL="742950" lvl="1" indent="-285750">
              <a:buFont typeface="+mj-lt"/>
              <a:buAutoNum type="arabicPeriod"/>
            </a:pPr>
            <a:r>
              <a:rPr lang="en-IN">
                <a:hlinkClick r:id="rId5"/>
              </a:rPr>
              <a:t>Traversy Media - MERN Stack Front To Back</a:t>
            </a:r>
            <a:endParaRPr lang="en-IN"/>
          </a:p>
          <a:p>
            <a:pPr marL="742950" lvl="1" indent="-285750">
              <a:buFont typeface="+mj-lt"/>
              <a:buAutoNum type="arabicPeriod"/>
            </a:pPr>
            <a:r>
              <a:rPr lang="en-IN">
                <a:hlinkClick r:id="rId6"/>
              </a:rPr>
              <a:t>Academind - MERN Stack Tutorial</a:t>
            </a:r>
            <a:endParaRPr lang="en-IN"/>
          </a:p>
          <a:p>
            <a:r>
              <a:rPr lang="en-IN" b="1"/>
              <a:t>Sample Projects and Repositories</a:t>
            </a:r>
          </a:p>
          <a:p>
            <a:pPr>
              <a:buFont typeface="+mj-lt"/>
              <a:buAutoNum type="arabicPeriod"/>
            </a:pPr>
            <a:r>
              <a:rPr lang="en-IN" b="1"/>
              <a:t>GitHub Repositories</a:t>
            </a:r>
            <a:r>
              <a:rPr lang="en-IN"/>
              <a:t>:</a:t>
            </a:r>
          </a:p>
          <a:p>
            <a:pPr marL="742950" lvl="1" indent="-285750">
              <a:buFont typeface="+mj-lt"/>
              <a:buAutoNum type="arabicPeriod"/>
            </a:pPr>
            <a:r>
              <a:rPr lang="en-IN">
                <a:hlinkClick r:id="rId7"/>
              </a:rPr>
              <a:t>MERN Real Estate App</a:t>
            </a:r>
            <a:r>
              <a:rPr lang="en-IN"/>
              <a:t> (Example project with full codebase)</a:t>
            </a:r>
          </a:p>
          <a:p>
            <a:pPr marL="742950" lvl="1" indent="-285750">
              <a:buFont typeface="+mj-lt"/>
              <a:buAutoNum type="arabicPeriod"/>
            </a:pPr>
            <a:r>
              <a:rPr lang="en-IN">
                <a:hlinkClick r:id="rId8"/>
              </a:rPr>
              <a:t>MERN Boilerplate</a:t>
            </a:r>
            <a:r>
              <a:rPr lang="en-IN"/>
              <a:t> (Starter template for MERN apps)</a:t>
            </a:r>
          </a:p>
          <a:p>
            <a:pPr>
              <a:buFont typeface="+mj-lt"/>
              <a:buAutoNum type="arabicPeriod"/>
            </a:pPr>
            <a:r>
              <a:rPr lang="en-IN" b="1"/>
              <a:t>Medium Articles</a:t>
            </a:r>
            <a:r>
              <a:rPr lang="en-IN"/>
              <a:t>:</a:t>
            </a:r>
          </a:p>
          <a:p>
            <a:pPr marL="742950" lvl="1" indent="-285750">
              <a:buFont typeface="+mj-lt"/>
              <a:buAutoNum type="arabicPeriod"/>
            </a:pPr>
            <a:r>
              <a:rPr lang="en-IN"/>
              <a:t>Building a Real Estate App with MERN</a:t>
            </a:r>
          </a:p>
          <a:p>
            <a:pPr marL="742950" lvl="1" indent="-285750">
              <a:buFont typeface="+mj-lt"/>
              <a:buAutoNum type="arabicPeriod"/>
            </a:pPr>
            <a:r>
              <a:rPr lang="en-IN"/>
              <a:t>MERN Stack Tutorial: Create a Full Stack App</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332410"/>
            <a:ext cx="10596154" cy="5525589"/>
          </a:xfrm>
        </p:spPr>
        <p:txBody>
          <a:bodyPr>
            <a:normAutofit/>
          </a:bodyPr>
          <a:lstStyle/>
          <a:p>
            <a:pPr marL="0" indent="0">
              <a:buNone/>
            </a:pPr>
            <a:r>
              <a:rPr lang="en-US" sz="2000" dirty="0"/>
              <a:t>Real estate management involves overseeing property transactions, rentals, maintenance, and tenant relationships. With the advent of technology, managing these tasks efficiently has become crucial. The MERN stack—comprising MongoDB, Express.js, React.js, and Node.js—offers a powerful framework for developing a robust real estate management application.</a:t>
            </a:r>
          </a:p>
          <a:p>
            <a:r>
              <a:rPr lang="en-US" sz="2000" b="1" dirty="0"/>
              <a:t>Components of the MERN Stack</a:t>
            </a:r>
          </a:p>
          <a:p>
            <a:pPr>
              <a:buFont typeface="+mj-lt"/>
              <a:buAutoNum type="arabicPeriod"/>
            </a:pPr>
            <a:r>
              <a:rPr lang="en-US" sz="2000" b="1" dirty="0"/>
              <a:t>MongoDB</a:t>
            </a:r>
            <a:r>
              <a:rPr lang="en-US" sz="2000" dirty="0"/>
              <a:t>: A NoSQL database that stores data in JSON-like documents, making it flexible for handling diverse property information, tenant details, and transaction records.</a:t>
            </a:r>
          </a:p>
          <a:p>
            <a:pPr>
              <a:buFont typeface="+mj-lt"/>
              <a:buAutoNum type="arabicPeriod"/>
            </a:pPr>
            <a:r>
              <a:rPr lang="en-US" sz="2000" b="1" dirty="0"/>
              <a:t>Express.js</a:t>
            </a:r>
            <a:r>
              <a:rPr lang="en-US" sz="2000" dirty="0"/>
              <a:t>: A web application framework for Node.js that simplifies routing and server-side logic, allowing for efficient API development to manage property listings, user accounts, and other backend services.</a:t>
            </a:r>
          </a:p>
          <a:p>
            <a:pPr>
              <a:buFont typeface="+mj-lt"/>
              <a:buAutoNum type="arabicPeriod"/>
            </a:pPr>
            <a:r>
              <a:rPr lang="en-US" sz="2000" b="1" dirty="0"/>
              <a:t>React.js</a:t>
            </a:r>
            <a:r>
              <a:rPr lang="en-US" sz="2000" dirty="0"/>
              <a:t>: A front-end library for building user interfaces. It allows for the creation of dynamic and responsive components, enhancing user experience through real-time updates and seamless navigation.</a:t>
            </a:r>
          </a:p>
          <a:p>
            <a:pPr>
              <a:buFont typeface="+mj-lt"/>
              <a:buAutoNum type="arabicPeriod"/>
            </a:pPr>
            <a:r>
              <a:rPr lang="en-US" sz="2000" b="1" dirty="0"/>
              <a:t>Node.js</a:t>
            </a:r>
            <a:r>
              <a:rPr lang="en-US" sz="2000" dirty="0"/>
              <a:t>: A runtime environment that enables JavaScript to be used on the server side, allowing developers to build scalable network applications. It can handle multiple requests simultaneously, which is essential for real-time property management.</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marL="0" indent="0">
              <a:buNone/>
            </a:pPr>
            <a:r>
              <a:rPr lang="en-US" sz="1600" b="1" dirty="0"/>
              <a:t>1. User Interface and Experience Design</a:t>
            </a:r>
          </a:p>
          <a:p>
            <a:pPr>
              <a:buFont typeface="Arial" panose="020B0604020202020204" pitchFamily="34" charset="0"/>
              <a:buChar char="•"/>
            </a:pPr>
            <a:r>
              <a:rPr lang="en-US" sz="1600" b="1" dirty="0"/>
              <a:t>Best Practices</a:t>
            </a:r>
            <a:r>
              <a:rPr lang="en-US" sz="1600" dirty="0"/>
              <a:t>: Summarize literature on UI/UX design principles specific to real estate applications, focusing on navigation, property listings, and search functionalities.</a:t>
            </a:r>
          </a:p>
          <a:p>
            <a:pPr>
              <a:buFont typeface="Arial" panose="020B0604020202020204" pitchFamily="34" charset="0"/>
              <a:buChar char="•"/>
            </a:pPr>
            <a:r>
              <a:rPr lang="en-US" sz="1600" b="1" dirty="0"/>
              <a:t>Responsive Design</a:t>
            </a:r>
            <a:r>
              <a:rPr lang="en-US" sz="1600" dirty="0"/>
              <a:t>: Discuss the importance of mobile-friendly designs in the context of real estate platforms.</a:t>
            </a:r>
          </a:p>
          <a:p>
            <a:pPr marL="0" indent="0">
              <a:buNone/>
            </a:pPr>
            <a:r>
              <a:rPr lang="en-US" sz="1600" b="1" dirty="0"/>
              <a:t>2.Security and Data Privacy</a:t>
            </a:r>
          </a:p>
          <a:p>
            <a:pPr>
              <a:buFont typeface="Arial" panose="020B0604020202020204" pitchFamily="34" charset="0"/>
              <a:buChar char="•"/>
            </a:pPr>
            <a:r>
              <a:rPr lang="en-US" sz="1600" b="1" dirty="0"/>
              <a:t>Regulatory Compliance</a:t>
            </a:r>
            <a:r>
              <a:rPr lang="en-US" sz="1600" dirty="0"/>
              <a:t>: Review studies on data protection laws (like GDPR) and their implications for real estate applications.</a:t>
            </a:r>
          </a:p>
          <a:p>
            <a:pPr>
              <a:buFont typeface="Arial" panose="020B0604020202020204" pitchFamily="34" charset="0"/>
              <a:buChar char="•"/>
            </a:pPr>
            <a:r>
              <a:rPr lang="en-US" sz="1600" b="1" dirty="0"/>
              <a:t>Security Measures</a:t>
            </a:r>
            <a:r>
              <a:rPr lang="en-US" sz="1600" dirty="0"/>
              <a:t>: Summarize best practices for securing web applications, particularly those handling sensitive user data.</a:t>
            </a:r>
          </a:p>
          <a:p>
            <a:pPr marL="0" indent="0">
              <a:buNone/>
            </a:pPr>
            <a:r>
              <a:rPr lang="en-US" sz="1600" b="1" dirty="0"/>
              <a:t>3. Future Trends and Innovations</a:t>
            </a:r>
          </a:p>
          <a:p>
            <a:pPr>
              <a:buFont typeface="Arial" panose="020B0604020202020204" pitchFamily="34" charset="0"/>
              <a:buChar char="•"/>
            </a:pPr>
            <a:r>
              <a:rPr lang="en-US" sz="1600" b="1" dirty="0"/>
              <a:t>Emerging Technologies</a:t>
            </a:r>
            <a:r>
              <a:rPr lang="en-US" sz="1600" dirty="0"/>
              <a:t>: Explore the potential integration of technologies like AI, machine learning, and blockchain in real estate applications.</a:t>
            </a:r>
          </a:p>
          <a:p>
            <a:pPr>
              <a:buFont typeface="Arial" panose="020B0604020202020204" pitchFamily="34" charset="0"/>
              <a:buChar char="•"/>
            </a:pPr>
            <a:r>
              <a:rPr lang="en-US" sz="1600" b="1" dirty="0"/>
              <a:t>User-Centric Innovations</a:t>
            </a:r>
            <a:r>
              <a:rPr lang="en-US" sz="1600" dirty="0"/>
              <a:t>: Discuss how feedback loops and user testing can lead to improved features and functionalities in real estate platforms.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199" y="1349829"/>
            <a:ext cx="10474235" cy="5425440"/>
          </a:xfrm>
        </p:spPr>
        <p:txBody>
          <a:bodyPr>
            <a:normAutofit fontScale="25000" lnSpcReduction="20000"/>
          </a:bodyPr>
          <a:lstStyle/>
          <a:p>
            <a:pPr>
              <a:buFont typeface="+mj-lt"/>
              <a:buAutoNum type="arabicPeriod"/>
            </a:pPr>
            <a:r>
              <a:rPr lang="en-US" sz="4800" b="1" dirty="0"/>
              <a:t>Enhance User Experience</a:t>
            </a:r>
            <a:r>
              <a:rPr lang="en-US" sz="4800" dirty="0"/>
              <a:t>:</a:t>
            </a:r>
          </a:p>
          <a:p>
            <a:pPr marL="742950" lvl="1" indent="-285750">
              <a:buFont typeface="+mj-lt"/>
              <a:buAutoNum type="arabicPeriod"/>
            </a:pPr>
            <a:r>
              <a:rPr lang="en-US" sz="4800" dirty="0"/>
              <a:t>Develop a user-friendly interface that allows seamless navigation for buyers, sellers, and agents. This includes intuitive search filters, property comparison tools, and easy access to information.</a:t>
            </a:r>
          </a:p>
          <a:p>
            <a:pPr>
              <a:buFont typeface="+mj-lt"/>
              <a:buAutoNum type="arabicPeriod"/>
            </a:pPr>
            <a:r>
              <a:rPr lang="en-US" sz="4800" b="1" dirty="0"/>
              <a:t>Streamline Property Transactions</a:t>
            </a:r>
            <a:r>
              <a:rPr lang="en-US" sz="4800" dirty="0"/>
              <a:t>:</a:t>
            </a:r>
          </a:p>
          <a:p>
            <a:pPr marL="742950" lvl="1" indent="-285750">
              <a:buFont typeface="+mj-lt"/>
              <a:buAutoNum type="arabicPeriod"/>
            </a:pPr>
            <a:r>
              <a:rPr lang="en-US" sz="4800" dirty="0"/>
              <a:t>Implement features that facilitate the entire transaction process, from listing a property to finalizing sales, including online booking for viewings and secure payment options.</a:t>
            </a:r>
          </a:p>
          <a:p>
            <a:pPr>
              <a:buFont typeface="+mj-lt"/>
              <a:buAutoNum type="arabicPeriod"/>
            </a:pPr>
            <a:r>
              <a:rPr lang="en-US" sz="4800" b="1" dirty="0"/>
              <a:t>Centralize Data Management</a:t>
            </a:r>
            <a:r>
              <a:rPr lang="en-US" sz="4800" dirty="0"/>
              <a:t>:</a:t>
            </a:r>
          </a:p>
          <a:p>
            <a:pPr marL="742950" lvl="1" indent="-285750">
              <a:buFont typeface="+mj-lt"/>
              <a:buAutoNum type="arabicPeriod"/>
            </a:pPr>
            <a:r>
              <a:rPr lang="en-US" sz="4800" dirty="0"/>
              <a:t>Utilize MongoDB to create a centralized database that efficiently stores and manages property listings, user accounts, and transaction history, ensuring data integrity and easy retrieval.</a:t>
            </a:r>
          </a:p>
          <a:p>
            <a:pPr>
              <a:buFont typeface="+mj-lt"/>
              <a:buAutoNum type="arabicPeriod"/>
            </a:pPr>
            <a:r>
              <a:rPr lang="en-US" sz="4800" b="1" dirty="0"/>
              <a:t>Improve Communication</a:t>
            </a:r>
            <a:r>
              <a:rPr lang="en-US" sz="4800" dirty="0"/>
              <a:t>:</a:t>
            </a:r>
          </a:p>
          <a:p>
            <a:pPr marL="742950" lvl="1" indent="-285750">
              <a:buFont typeface="+mj-lt"/>
              <a:buAutoNum type="arabicPeriod"/>
            </a:pPr>
            <a:r>
              <a:rPr lang="en-US" sz="4800" dirty="0"/>
              <a:t>Incorporate real-time messaging and notification systems to enhance communication between buyers, sellers, and agents, enabling quicker responses and better service.</a:t>
            </a:r>
          </a:p>
          <a:p>
            <a:pPr>
              <a:buFont typeface="+mj-lt"/>
              <a:buAutoNum type="arabicPeriod"/>
            </a:pPr>
            <a:r>
              <a:rPr lang="en-US" sz="4800" b="1" dirty="0"/>
              <a:t>Implement Secure Authentication</a:t>
            </a:r>
            <a:r>
              <a:rPr lang="en-US" sz="4800" dirty="0"/>
              <a:t>:</a:t>
            </a:r>
          </a:p>
          <a:p>
            <a:pPr marL="742950" lvl="1" indent="-285750">
              <a:buFont typeface="+mj-lt"/>
              <a:buAutoNum type="arabicPeriod"/>
            </a:pPr>
            <a:r>
              <a:rPr lang="en-US" sz="4800" dirty="0"/>
              <a:t>Ensure robust security measures, including secure user authentication and authorization protocols, to protect user data and build trust in the platform.</a:t>
            </a:r>
          </a:p>
          <a:p>
            <a:pPr>
              <a:buFont typeface="+mj-lt"/>
              <a:buAutoNum type="arabicPeriod"/>
            </a:pPr>
            <a:r>
              <a:rPr lang="en-US" sz="4800" b="1" dirty="0"/>
              <a:t>Facilitate Market Analysis</a:t>
            </a:r>
            <a:r>
              <a:rPr lang="en-US" sz="4800" dirty="0"/>
              <a:t>:</a:t>
            </a:r>
          </a:p>
          <a:p>
            <a:pPr marL="742950" lvl="1" indent="-285750">
              <a:buFont typeface="+mj-lt"/>
              <a:buAutoNum type="arabicPeriod"/>
            </a:pPr>
            <a:r>
              <a:rPr lang="en-US" sz="4800" dirty="0"/>
              <a:t>Provide analytical tools and dashboards that offer insights into market trends, property values, and user behavior, aiding users in making informed decisions.</a:t>
            </a:r>
          </a:p>
          <a:p>
            <a:pPr>
              <a:buFont typeface="+mj-lt"/>
              <a:buAutoNum type="arabicPeriod"/>
            </a:pPr>
            <a:r>
              <a:rPr lang="en-US" sz="4800" b="1" dirty="0"/>
              <a:t>Promote Property Listings</a:t>
            </a:r>
            <a:r>
              <a:rPr lang="en-US" sz="4800" dirty="0"/>
              <a:t>:</a:t>
            </a:r>
          </a:p>
          <a:p>
            <a:pPr marL="742950" lvl="1" indent="-285750">
              <a:buFont typeface="+mj-lt"/>
              <a:buAutoNum type="arabicPeriod"/>
            </a:pPr>
            <a:r>
              <a:rPr lang="en-US" sz="4800" dirty="0"/>
              <a:t>Create features for sellers and agents to promote their listings effectively, including SEO optimization and social media sharing options.</a:t>
            </a:r>
          </a:p>
          <a:p>
            <a:pPr>
              <a:buFont typeface="+mj-lt"/>
              <a:buAutoNum type="arabicPeriod"/>
            </a:pPr>
            <a:r>
              <a:rPr lang="en-US" sz="4800" b="1" dirty="0"/>
              <a:t>Mobile Responsiveness</a:t>
            </a:r>
            <a:r>
              <a:rPr lang="en-US" sz="4800" dirty="0"/>
              <a:t>:</a:t>
            </a:r>
          </a:p>
          <a:p>
            <a:pPr marL="742950" lvl="1" indent="-285750">
              <a:buFont typeface="+mj-lt"/>
              <a:buAutoNum type="arabicPeriod"/>
            </a:pPr>
            <a:r>
              <a:rPr lang="en-US" sz="4800" dirty="0"/>
              <a:t>Ensure the application is fully responsive and accessible on various devices, enhancing usability for all users, regardless of their preferred platform.</a:t>
            </a:r>
          </a:p>
          <a:p>
            <a:pPr>
              <a:buFont typeface="+mj-lt"/>
              <a:buAutoNum type="arabicPeriod"/>
            </a:pPr>
            <a:r>
              <a:rPr lang="en-US" sz="4800" b="1" dirty="0"/>
              <a:t>Support Future Scalability</a:t>
            </a:r>
            <a:r>
              <a:rPr lang="en-US" sz="4800" dirty="0"/>
              <a:t>:</a:t>
            </a:r>
          </a:p>
          <a:p>
            <a:pPr marL="742950" lvl="1" indent="-285750">
              <a:buFont typeface="+mj-lt"/>
              <a:buAutoNum type="arabicPeriod"/>
            </a:pPr>
            <a:r>
              <a:rPr lang="en-US" sz="4800" dirty="0"/>
              <a:t>Design the application architecture to be scalable, allowing for easy integration of new features and support for increased user traffic as the platform grows.</a:t>
            </a:r>
          </a:p>
          <a:p>
            <a:pPr marL="0" indent="0">
              <a:buNone/>
            </a:pPr>
            <a:endParaRPr lang="en-US" sz="4800" dirty="0"/>
          </a:p>
          <a:p>
            <a:pP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fontScale="85000" lnSpcReduction="20000"/>
          </a:bodyPr>
          <a:lstStyle/>
          <a:p>
            <a:r>
              <a:rPr lang="en-US" b="1" dirty="0"/>
              <a:t>Development Environment</a:t>
            </a:r>
          </a:p>
          <a:p>
            <a:pPr>
              <a:buFont typeface="Arial" panose="020B0604020202020204" pitchFamily="34" charset="0"/>
              <a:buChar char="•"/>
            </a:pPr>
            <a:r>
              <a:rPr lang="en-US" b="1" dirty="0"/>
              <a:t>Local Development Machines</a:t>
            </a:r>
            <a:r>
              <a:rPr lang="en-US" dirty="0"/>
              <a:t>:</a:t>
            </a:r>
          </a:p>
          <a:p>
            <a:pPr marL="742950" lvl="1" indent="-285750">
              <a:buFont typeface="Arial" panose="020B0604020202020204" pitchFamily="34" charset="0"/>
              <a:buChar char="•"/>
            </a:pPr>
            <a:r>
              <a:rPr lang="en-US" b="1" dirty="0"/>
              <a:t>CPU</a:t>
            </a:r>
            <a:r>
              <a:rPr lang="en-US" dirty="0"/>
              <a:t>: At least a dual-core processor (Intel i5 or AMD Ryzen 5) for smooth development.</a:t>
            </a:r>
          </a:p>
          <a:p>
            <a:pPr marL="742950" lvl="1" indent="-285750">
              <a:buFont typeface="Arial" panose="020B0604020202020204" pitchFamily="34" charset="0"/>
              <a:buChar char="•"/>
            </a:pPr>
            <a:r>
              <a:rPr lang="en-US" b="1" dirty="0"/>
              <a:t>RAM</a:t>
            </a:r>
            <a:r>
              <a:rPr lang="en-US" dirty="0"/>
              <a:t>: Minimum of 8 GB (16 GB preferred) to run multiple applications, browsers, and IDEs efficiently.</a:t>
            </a:r>
          </a:p>
          <a:p>
            <a:pPr marL="742950" lvl="1" indent="-285750">
              <a:buFont typeface="Arial" panose="020B0604020202020204" pitchFamily="34" charset="0"/>
              <a:buChar char="•"/>
            </a:pPr>
            <a:r>
              <a:rPr lang="en-US" b="1" dirty="0"/>
              <a:t>Storage</a:t>
            </a:r>
            <a:r>
              <a:rPr lang="en-US" dirty="0"/>
              <a:t>: SSD for faster read/write speeds, with at least 256 GB capacity to store project files and dependencies.</a:t>
            </a:r>
          </a:p>
          <a:p>
            <a:r>
              <a:rPr lang="en-US" b="1" dirty="0"/>
              <a:t>2. Testing and Staging Servers</a:t>
            </a:r>
          </a:p>
          <a:p>
            <a:pPr>
              <a:buFont typeface="Arial" panose="020B0604020202020204" pitchFamily="34" charset="0"/>
              <a:buChar char="•"/>
            </a:pPr>
            <a:r>
              <a:rPr lang="en-US" b="1" dirty="0"/>
              <a:t>Virtual or Physical Servers</a:t>
            </a:r>
            <a:r>
              <a:rPr lang="en-US" dirty="0"/>
              <a:t>:</a:t>
            </a:r>
          </a:p>
          <a:p>
            <a:pPr marL="742950" lvl="1" indent="-285750">
              <a:buFont typeface="Arial" panose="020B0604020202020204" pitchFamily="34" charset="0"/>
              <a:buChar char="•"/>
            </a:pPr>
            <a:r>
              <a:rPr lang="en-US" b="1" dirty="0"/>
              <a:t>CPU</a:t>
            </a:r>
            <a:r>
              <a:rPr lang="en-US" dirty="0"/>
              <a:t>: Quad-core processor for better multitasking and performance.</a:t>
            </a:r>
          </a:p>
          <a:p>
            <a:pPr marL="742950" lvl="1" indent="-285750">
              <a:buFont typeface="Arial" panose="020B0604020202020204" pitchFamily="34" charset="0"/>
              <a:buChar char="•"/>
            </a:pPr>
            <a:r>
              <a:rPr lang="en-US" b="1" dirty="0"/>
              <a:t>RAM</a:t>
            </a:r>
            <a:r>
              <a:rPr lang="en-US" dirty="0"/>
              <a:t>: 16 GB or more to handle multiple instances and load testing.</a:t>
            </a:r>
          </a:p>
          <a:p>
            <a:pPr marL="742950" lvl="1" indent="-285750">
              <a:buFont typeface="Arial" panose="020B0604020202020204" pitchFamily="34" charset="0"/>
              <a:buChar char="•"/>
            </a:pPr>
            <a:r>
              <a:rPr lang="en-US" b="1" dirty="0"/>
              <a:t>Storage</a:t>
            </a:r>
            <a:r>
              <a:rPr lang="en-US" dirty="0"/>
              <a:t>: SSD or high-speed HDD with a capacity of 512 GB or more, depending on the amount of data to be stored.</a:t>
            </a:r>
          </a:p>
          <a:p>
            <a:pPr marL="742950" lvl="1" indent="-285750">
              <a:buFont typeface="Arial" panose="020B0604020202020204" pitchFamily="34" charset="0"/>
              <a:buChar char="•"/>
            </a:pPr>
            <a:r>
              <a:rPr lang="en-US" b="1" dirty="0"/>
              <a:t>Network</a:t>
            </a:r>
            <a:r>
              <a:rPr lang="en-US" dirty="0"/>
              <a:t>: Stable and high-speed internet connection for testing, especially if utilizing cloud services.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CE6B55-DCA1-9FCE-5378-D9169366CF65}"/>
              </a:ext>
            </a:extLst>
          </p:cNvPr>
          <p:cNvSpPr>
            <a:spLocks noGrp="1"/>
          </p:cNvSpPr>
          <p:nvPr>
            <p:ph idx="1"/>
          </p:nvPr>
        </p:nvSpPr>
        <p:spPr/>
        <p:txBody>
          <a:bodyPr>
            <a:normAutofit fontScale="62500" lnSpcReduction="20000"/>
          </a:bodyPr>
          <a:lstStyle/>
          <a:p>
            <a:r>
              <a:rPr lang="en-IN" b="1" dirty="0"/>
              <a:t>Frontend (React)</a:t>
            </a:r>
          </a:p>
          <a:p>
            <a:pPr>
              <a:buFont typeface="Arial" panose="020B0604020202020204" pitchFamily="34" charset="0"/>
              <a:buChar char="•"/>
            </a:pPr>
            <a:r>
              <a:rPr lang="en-IN" b="1" dirty="0"/>
              <a:t>React</a:t>
            </a:r>
            <a:r>
              <a:rPr lang="en-IN" dirty="0"/>
              <a:t>: For building the user interface, utilizing components for a responsive design.</a:t>
            </a:r>
          </a:p>
          <a:p>
            <a:pPr>
              <a:buFont typeface="Arial" panose="020B0604020202020204" pitchFamily="34" charset="0"/>
              <a:buChar char="•"/>
            </a:pPr>
            <a:r>
              <a:rPr lang="en-IN" b="1" dirty="0"/>
              <a:t>React Router</a:t>
            </a:r>
            <a:r>
              <a:rPr lang="en-IN" dirty="0"/>
              <a:t>: For client-side routing to manage different views (listings, property details, user profile, etc.).</a:t>
            </a:r>
          </a:p>
          <a:p>
            <a:pPr>
              <a:buFont typeface="Arial" panose="020B0604020202020204" pitchFamily="34" charset="0"/>
              <a:buChar char="•"/>
            </a:pPr>
            <a:r>
              <a:rPr lang="en-IN" b="1" dirty="0"/>
              <a:t>State Management</a:t>
            </a:r>
            <a:r>
              <a:rPr lang="en-IN" dirty="0"/>
              <a:t>: Use tools like Redux or Context API for managing application state.</a:t>
            </a:r>
          </a:p>
          <a:p>
            <a:pPr>
              <a:buFont typeface="Arial" panose="020B0604020202020204" pitchFamily="34" charset="0"/>
              <a:buChar char="•"/>
            </a:pPr>
            <a:r>
              <a:rPr lang="en-IN" b="1" dirty="0"/>
              <a:t>Form Libraries</a:t>
            </a:r>
            <a:r>
              <a:rPr lang="en-IN" dirty="0"/>
              <a:t>: </a:t>
            </a:r>
            <a:r>
              <a:rPr lang="en-IN" dirty="0" err="1"/>
              <a:t>Formik</a:t>
            </a:r>
            <a:r>
              <a:rPr lang="en-IN" dirty="0"/>
              <a:t> or React Hook Form for handling forms (e.g., property listings, user registration).</a:t>
            </a:r>
          </a:p>
          <a:p>
            <a:r>
              <a:rPr lang="en-IN" b="1" dirty="0"/>
              <a:t>2. Backend (Node.js and Express.js)</a:t>
            </a:r>
          </a:p>
          <a:p>
            <a:pPr>
              <a:buFont typeface="Arial" panose="020B0604020202020204" pitchFamily="34" charset="0"/>
              <a:buChar char="•"/>
            </a:pPr>
            <a:r>
              <a:rPr lang="en-IN" b="1" dirty="0"/>
              <a:t>Node.js</a:t>
            </a:r>
            <a:r>
              <a:rPr lang="en-IN" dirty="0"/>
              <a:t>: For building the server-side application.</a:t>
            </a:r>
          </a:p>
          <a:p>
            <a:pPr>
              <a:buFont typeface="Arial" panose="020B0604020202020204" pitchFamily="34" charset="0"/>
              <a:buChar char="•"/>
            </a:pPr>
            <a:r>
              <a:rPr lang="en-IN" b="1" dirty="0"/>
              <a:t>Express.js</a:t>
            </a:r>
            <a:r>
              <a:rPr lang="en-IN" dirty="0"/>
              <a:t>: For routing and handling API requests.</a:t>
            </a:r>
          </a:p>
          <a:p>
            <a:pPr>
              <a:buFont typeface="Arial" panose="020B0604020202020204" pitchFamily="34" charset="0"/>
              <a:buChar char="•"/>
            </a:pPr>
            <a:r>
              <a:rPr lang="en-IN" b="1" dirty="0"/>
              <a:t>Database Integration</a:t>
            </a:r>
            <a:r>
              <a:rPr lang="en-IN" dirty="0"/>
              <a:t>: Use Mongoose to interact with MongoDB for data modelling.</a:t>
            </a:r>
          </a:p>
          <a:p>
            <a:r>
              <a:rPr lang="en-IN" b="1" dirty="0"/>
              <a:t>3. Database (MongoDB)</a:t>
            </a:r>
          </a:p>
          <a:p>
            <a:pPr>
              <a:buFont typeface="Arial" panose="020B0604020202020204" pitchFamily="34" charset="0"/>
              <a:buChar char="•"/>
            </a:pPr>
            <a:r>
              <a:rPr lang="en-IN" b="1" dirty="0"/>
              <a:t>MongoDB</a:t>
            </a:r>
            <a:r>
              <a:rPr lang="en-IN" dirty="0"/>
              <a:t>: For storing property listings, user data, and inquiries.</a:t>
            </a:r>
          </a:p>
          <a:p>
            <a:pPr>
              <a:buFont typeface="Arial" panose="020B0604020202020204" pitchFamily="34" charset="0"/>
              <a:buChar char="•"/>
            </a:pPr>
            <a:r>
              <a:rPr lang="en-IN" b="1" dirty="0"/>
              <a:t>Data </a:t>
            </a:r>
            <a:r>
              <a:rPr lang="en-IN" b="1" dirty="0" err="1"/>
              <a:t>Modeling</a:t>
            </a:r>
            <a:r>
              <a:rPr lang="en-IN" dirty="0"/>
              <a:t>: Define schemas for properties, users, and transactions.</a:t>
            </a:r>
          </a:p>
          <a:p>
            <a:pPr>
              <a:buFont typeface="Arial" panose="020B0604020202020204" pitchFamily="34" charset="0"/>
              <a:buChar char="•"/>
            </a:pPr>
            <a:r>
              <a:rPr lang="en-IN" b="1" dirty="0"/>
              <a:t>Indexing</a:t>
            </a:r>
            <a:r>
              <a:rPr lang="en-IN" dirty="0"/>
              <a:t>: Optimize queries with proper indexing for performance.</a:t>
            </a: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lvl="0">
              <a:buFont typeface="Wingdings" pitchFamily="2" charset="2"/>
              <a:buChar char="Ø"/>
              <a:tabLst>
                <a:tab pos="457200" algn="l"/>
              </a:tabLst>
            </a:pPr>
            <a:r>
              <a:rPr lang="en-US" sz="1800" dirty="0"/>
              <a:t>The real estate website can be structured into several key modules, each focusing on different aspects of the functionality and user experience. Below are the primary modules to consider for the project:</a:t>
            </a:r>
          </a:p>
          <a:p>
            <a:pPr marL="0" lvl="0" indent="0">
              <a:buNone/>
              <a:tabLst>
                <a:tab pos="457200" algn="l"/>
              </a:tabLst>
            </a:pPr>
            <a:r>
              <a:rPr lang="en-IN" sz="1800" dirty="0"/>
              <a:t>1. User Authentication Module</a:t>
            </a:r>
            <a:endParaRPr lang="en-US" sz="1800" dirty="0"/>
          </a:p>
          <a:p>
            <a:pPr marL="0" lvl="0" indent="0">
              <a:buNone/>
              <a:tabLst>
                <a:tab pos="457200" algn="l"/>
              </a:tabLst>
            </a:pPr>
            <a:r>
              <a:rPr lang="en-IN" sz="1800" dirty="0"/>
              <a:t>2. Property Listing Module</a:t>
            </a:r>
            <a:endParaRPr lang="en-US" sz="1800" dirty="0"/>
          </a:p>
          <a:p>
            <a:pPr marL="0" indent="0">
              <a:buNone/>
              <a:tabLst>
                <a:tab pos="457200" algn="l"/>
              </a:tabLst>
            </a:pPr>
            <a:r>
              <a:rPr lang="en-IN" sz="1800" dirty="0"/>
              <a:t>3. Search and Filter Module</a:t>
            </a:r>
          </a:p>
          <a:p>
            <a:pPr marL="0" lvl="0" indent="0">
              <a:buNone/>
              <a:tabLst>
                <a:tab pos="457200" algn="l"/>
              </a:tabLst>
            </a:pPr>
            <a:r>
              <a:rPr lang="en-IN" sz="1800" dirty="0"/>
              <a:t>4. User Profile Module</a:t>
            </a:r>
            <a:endParaRPr lang="en-US" sz="1800" b="1" dirty="0"/>
          </a:p>
          <a:p>
            <a:pPr marL="0" lvl="0" indent="0">
              <a:buNone/>
              <a:tabLst>
                <a:tab pos="457200" algn="l"/>
              </a:tabLst>
            </a:pPr>
            <a:r>
              <a:rPr lang="en-US" sz="1800" dirty="0"/>
              <a:t>5. Property Management Module (for landlords/agents)</a:t>
            </a:r>
            <a:endParaRPr lang="en-US" sz="1800" b="1" dirty="0"/>
          </a:p>
          <a:p>
            <a:pPr marL="0" indent="0">
              <a:buNone/>
              <a:tabLst>
                <a:tab pos="457200" algn="l"/>
              </a:tabLst>
            </a:pPr>
            <a:r>
              <a:rPr lang="en-IN" sz="1800" dirty="0"/>
              <a:t>6. Tenant Management Module</a:t>
            </a:r>
          </a:p>
          <a:p>
            <a:pPr marL="0" lvl="0" indent="0">
              <a:buNone/>
              <a:tabLst>
                <a:tab pos="457200" algn="l"/>
              </a:tabLst>
            </a:pPr>
            <a:r>
              <a:rPr lang="en-IN" sz="1800" dirty="0"/>
              <a:t>7. Payment Module</a:t>
            </a:r>
            <a:endParaRPr lang="en-US" sz="1800" b="1" dirty="0"/>
          </a:p>
          <a:p>
            <a:pPr marL="0" lvl="0" indent="0">
              <a:buNone/>
              <a:tabLst>
                <a:tab pos="457200" algn="l"/>
              </a:tabLst>
            </a:pPr>
            <a:r>
              <a:rPr lang="en-IN" sz="1800" dirty="0"/>
              <a:t>8. Analytics and Reporting Module</a:t>
            </a:r>
            <a:endParaRPr lang="en-US" sz="1800" b="1" dirty="0"/>
          </a:p>
          <a:p>
            <a:pPr marL="0" lvl="0" indent="0">
              <a:buNone/>
              <a:tabLst>
                <a:tab pos="457200" algn="l"/>
              </a:tabLst>
            </a:pPr>
            <a:r>
              <a:rPr lang="en-IN" sz="1800" dirty="0"/>
              <a:t>9. Content Management Module</a:t>
            </a:r>
            <a:endParaRPr lang="en-US" sz="1800" b="1" dirty="0"/>
          </a:p>
          <a:p>
            <a:pPr marL="0" lvl="0" indent="0">
              <a:buNone/>
              <a:tabLst>
                <a:tab pos="457200" algn="l"/>
              </a:tabLst>
            </a:pPr>
            <a:r>
              <a:rPr lang="en-IN" sz="1800" dirty="0"/>
              <a:t>10.Support and Feedback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DEA4B0E7-5AF1-B325-4396-1A1BF3002894}"/>
              </a:ext>
            </a:extLst>
          </p:cNvPr>
          <p:cNvSpPr>
            <a:spLocks noGrp="1" noChangeArrowheads="1"/>
          </p:cNvSpPr>
          <p:nvPr>
            <p:ph idx="1"/>
          </p:nvPr>
        </p:nvSpPr>
        <p:spPr bwMode="auto">
          <a:xfrm>
            <a:off x="141478" y="1584494"/>
            <a:ext cx="11197082" cy="5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1. Project Planning</a:t>
            </a:r>
            <a:endParaRPr lang="en-US" sz="2000" dirty="0"/>
          </a:p>
          <a:p>
            <a:r>
              <a:rPr lang="en-US" sz="2000" b="1" dirty="0"/>
              <a:t>2. Requirements Gathering</a:t>
            </a:r>
            <a:endParaRPr lang="en-US" sz="2000" dirty="0"/>
          </a:p>
          <a:p>
            <a:r>
              <a:rPr lang="en-US" sz="2000" b="1" dirty="0"/>
              <a:t>3. System Design</a:t>
            </a:r>
            <a:endParaRPr lang="en-US" sz="2000" dirty="0"/>
          </a:p>
          <a:p>
            <a:r>
              <a:rPr lang="en-US" sz="2000" b="1" dirty="0"/>
              <a:t>4. Development Setup</a:t>
            </a:r>
            <a:endParaRPr lang="en-US" sz="2000" dirty="0"/>
          </a:p>
          <a:p>
            <a:r>
              <a:rPr lang="en-US" sz="2000" b="1" dirty="0"/>
              <a:t>5. Frontend Development (React)</a:t>
            </a:r>
            <a:endParaRPr lang="en-US" sz="2000" dirty="0"/>
          </a:p>
          <a:p>
            <a:r>
              <a:rPr lang="en-US" sz="2000" b="1" dirty="0"/>
              <a:t>6. Backend Development (Node.js and Express.js)</a:t>
            </a:r>
            <a:endParaRPr lang="en-US" sz="2000" dirty="0"/>
          </a:p>
          <a:p>
            <a:r>
              <a:rPr lang="en-US" sz="2000" b="1" dirty="0"/>
              <a:t>7. Testing</a:t>
            </a:r>
            <a:endParaRPr lang="en-US" sz="2000" dirty="0"/>
          </a:p>
          <a:p>
            <a:r>
              <a:rPr lang="en-US" sz="2000" b="1" dirty="0"/>
              <a:t>8. Deployment</a:t>
            </a:r>
            <a:endParaRPr lang="en-US" sz="2000" dirty="0"/>
          </a:p>
          <a:p>
            <a:r>
              <a:rPr lang="en-US" sz="2000" b="1" dirty="0"/>
              <a:t>9. User Acceptance Testing (UAT)</a:t>
            </a:r>
            <a:endParaRPr lang="en-US" sz="2000" dirty="0"/>
          </a:p>
          <a:p>
            <a:r>
              <a:rPr lang="en-US" sz="2000" b="1" dirty="0"/>
              <a:t>10. Launch</a:t>
            </a:r>
            <a:endParaRPr lang="en-US" sz="2000" dirty="0"/>
          </a:p>
          <a:p>
            <a:r>
              <a:rPr lang="en-US" sz="2000" b="1" dirty="0"/>
              <a:t>11. Post-Launch Maintenance</a:t>
            </a:r>
            <a:endParaRPr lang="en-US" sz="2000" dirty="0"/>
          </a:p>
          <a:p>
            <a:r>
              <a:rPr lang="en-US" sz="2000" b="1" dirty="0"/>
              <a:t>12. Future Enhancements</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1563</Words>
  <Application>Microsoft Office PowerPoint</Application>
  <PresentationFormat>Widescreen</PresentationFormat>
  <Paragraphs>161</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 </vt:lpstr>
      <vt:lpstr>Objective of the Project</vt:lpstr>
      <vt:lpstr>Technology (Hardware Requirements)</vt:lpstr>
      <vt:lpstr>Technology (Software Requirements)</vt:lpstr>
      <vt:lpstr>Modules</vt:lpstr>
      <vt:lpstr>Workflow/Gantt Chart</vt:lpstr>
      <vt:lpstr>PowerPoint Presentation</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Prince Rajput</cp:lastModifiedBy>
  <cp:revision>11</cp:revision>
  <dcterms:created xsi:type="dcterms:W3CDTF">2024-09-12T08:34:15Z</dcterms:created>
  <dcterms:modified xsi:type="dcterms:W3CDTF">2024-12-10T16:04:31Z</dcterms:modified>
</cp:coreProperties>
</file>