
<file path=[Content_Types].xml><?xml version="1.0" encoding="utf-8"?>
<Types xmlns="http://schemas.openxmlformats.org/package/2006/content-types">
  <Default Extension="avif" ContentType="image/av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8" r:id="rId3"/>
    <p:sldId id="259" r:id="rId4"/>
    <p:sldId id="260" r:id="rId5"/>
    <p:sldId id="263" r:id="rId6"/>
    <p:sldId id="261" r:id="rId7"/>
    <p:sldId id="264" r:id="rId8"/>
    <p:sldId id="262" r:id="rId9"/>
    <p:sldId id="266" r:id="rId10"/>
    <p:sldId id="270"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24" autoAdjust="0"/>
  </p:normalViewPr>
  <p:slideViewPr>
    <p:cSldViewPr snapToGrid="0">
      <p:cViewPr varScale="1">
        <p:scale>
          <a:sx n="67" d="100"/>
          <a:sy n="67" d="100"/>
        </p:scale>
        <p:origin x="852" y="72"/>
      </p:cViewPr>
      <p:guideLst>
        <p:guide orient="horz" pos="2160"/>
        <p:guide pos="3840"/>
      </p:guideLst>
    </p:cSldViewPr>
  </p:slideViewPr>
  <p:outlineViewPr>
    <p:cViewPr>
      <p:scale>
        <a:sx n="33" d="100"/>
        <a:sy n="33" d="100"/>
      </p:scale>
      <p:origin x="0" y="39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pPr/>
              <a:t>10/18/2024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pPr/>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pPr/>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pPr/>
              <a:t>11</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pPr/>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pPr/>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pPr/>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pPr/>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pPr/>
              <a:t>7</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pPr/>
              <a:t>8</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pPr/>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pPr/>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pPr/>
              <a:t>10/18/2024</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pPr/>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pPr/>
              <a:t>10/18/2024</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pPr/>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av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1836817"/>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3887153"/>
            <a:ext cx="9144000" cy="1790890"/>
          </a:xfrm>
        </p:spPr>
        <p:txBody>
          <a:bodyPr>
            <a:normAutofit/>
          </a:bodyPr>
          <a:lstStyle/>
          <a:p>
            <a:r>
              <a:rPr lang="en-US" b="1" dirty="0">
                <a:latin typeface="Times New Roman" panose="02020603050405020304" pitchFamily="18" charset="0"/>
                <a:cs typeface="Times New Roman" panose="02020603050405020304" pitchFamily="18" charset="0"/>
              </a:rPr>
              <a:t>&lt;LibraryLens&gt;</a:t>
            </a:r>
          </a:p>
          <a:p>
            <a:r>
              <a:rPr lang="en-US" b="1" dirty="0">
                <a:latin typeface="Times New Roman" panose="02020603050405020304" pitchFamily="18" charset="0"/>
                <a:cs typeface="Times New Roman" panose="02020603050405020304" pitchFamily="18" charset="0"/>
              </a:rPr>
              <a:t>&lt;Rohit Kumar 2426MCA695&gt;</a:t>
            </a:r>
          </a:p>
          <a:p>
            <a:r>
              <a:rPr lang="en-US" b="1" dirty="0">
                <a:latin typeface="Times New Roman" panose="02020603050405020304" pitchFamily="18" charset="0"/>
                <a:cs typeface="Times New Roman" panose="02020603050405020304" pitchFamily="18" charset="0"/>
              </a:rPr>
              <a:t>&lt;Ram Prasann Pandey 2426MCA693&gt;</a:t>
            </a:r>
          </a:p>
          <a:p>
            <a:r>
              <a:rPr lang="en-US" b="1" dirty="0">
                <a:latin typeface="Times New Roman" panose="02020603050405020304" pitchFamily="18" charset="0"/>
                <a:cs typeface="Times New Roman" panose="02020603050405020304" pitchFamily="18" charset="0"/>
              </a:rPr>
              <a:t>&lt;Raman Verma 2426MCA1003&gt;</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8958263" y="5634038"/>
            <a:ext cx="3233737"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MS.DIVYA SINGHAL</a:t>
            </a:r>
          </a:p>
          <a:p>
            <a:pPr algn="just"/>
            <a:endParaRPr lang="en-IN" dirty="0">
              <a:solidFill>
                <a:srgbClr val="FF0000"/>
              </a:solidFill>
              <a:latin typeface="Times New Roman" panose="02020603050405020304" pitchFamily="18" charset="0"/>
              <a:cs typeface="Times New Roman" panose="02020603050405020304" pitchFamily="18" charset="0"/>
            </a:endParaRP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p:txBody>
          <a:bodyPr>
            <a:normAutofit/>
          </a:bodyPr>
          <a:lstStyle/>
          <a:p>
            <a:pPr lvl="0">
              <a:buFont typeface="Wingdings" pitchFamily="2" charset="2"/>
              <a:buChar char="Ø"/>
              <a:tabLst>
                <a:tab pos="457200" algn="l"/>
              </a:tabLst>
            </a:pPr>
            <a:r>
              <a:rPr lang="en-IN" sz="32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Module 3: Database Module</a:t>
            </a:r>
          </a:p>
          <a:p>
            <a:pPr lvl="0">
              <a:buFont typeface="Wingdings" pitchFamily="2" charset="2"/>
              <a:buChar char="Ø"/>
              <a:tabLst>
                <a:tab pos="457200" algn="l"/>
              </a:tabLst>
            </a:pPr>
            <a:r>
              <a:rPr lang="en-IN" sz="2000"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Add books</a:t>
            </a:r>
          </a:p>
          <a:p>
            <a:pPr lvl="0">
              <a:buFont typeface="Wingdings" pitchFamily="2" charset="2"/>
              <a:buChar char="Ø"/>
              <a:tabLst>
                <a:tab pos="457200" algn="l"/>
              </a:tabLst>
            </a:pPr>
            <a:r>
              <a:rPr lang="en-IN" sz="2000" kern="100" dirty="0">
                <a:solidFill>
                  <a:srgbClr val="002060"/>
                </a:solidFill>
                <a:latin typeface="Aptos" panose="020B0004020202020204" pitchFamily="34" charset="0"/>
                <a:ea typeface="Aptos" panose="020B0004020202020204" pitchFamily="34" charset="0"/>
                <a:cs typeface="Times New Roman" panose="02020603050405020304" pitchFamily="18" charset="0"/>
              </a:rPr>
              <a:t>Book information Storage</a:t>
            </a:r>
          </a:p>
          <a:p>
            <a:pPr lvl="0">
              <a:buFont typeface="Wingdings" pitchFamily="2" charset="2"/>
              <a:buChar char="Ø"/>
              <a:tabLst>
                <a:tab pos="457200" algn="l"/>
              </a:tabLst>
            </a:pPr>
            <a:r>
              <a:rPr lang="en-IN" sz="2000" kern="100" dirty="0">
                <a:solidFill>
                  <a:srgbClr val="002060"/>
                </a:solidFill>
                <a:latin typeface="Aptos" panose="020B0004020202020204" pitchFamily="34" charset="0"/>
                <a:ea typeface="Aptos" panose="020B0004020202020204" pitchFamily="34" charset="0"/>
                <a:cs typeface="Times New Roman" panose="02020603050405020304" pitchFamily="18" charset="0"/>
              </a:rPr>
              <a:t>Book Metadata (title, author, genre, etc.)</a:t>
            </a:r>
          </a:p>
          <a:p>
            <a:pPr lvl="0">
              <a:buFont typeface="Wingdings" pitchFamily="2" charset="2"/>
              <a:buChar char="Ø"/>
              <a:tabLst>
                <a:tab pos="457200" algn="l"/>
              </a:tabLst>
            </a:pPr>
            <a:r>
              <a:rPr lang="en-IN" sz="2000" kern="100" dirty="0">
                <a:solidFill>
                  <a:srgbClr val="002060"/>
                </a:solidFill>
                <a:latin typeface="Aptos" panose="020B0004020202020204" pitchFamily="34" charset="0"/>
                <a:ea typeface="Aptos" panose="020B0004020202020204" pitchFamily="34" charset="0"/>
                <a:cs typeface="Times New Roman" panose="02020603050405020304" pitchFamily="18" charset="0"/>
              </a:rPr>
              <a:t>Remove books</a:t>
            </a:r>
          </a:p>
          <a:p>
            <a:pPr marL="0" lvl="0" indent="0">
              <a:buNone/>
              <a:tabLst>
                <a:tab pos="457200" algn="l"/>
              </a:tabLst>
            </a:pPr>
            <a:endParaRPr lang="en-IN" sz="2000" kern="100" dirty="0">
              <a:solidFill>
                <a:srgbClr val="002060"/>
              </a:solidFill>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numCol="1">
            <a:normAutofit/>
          </a:bodyPr>
          <a:lstStyle/>
          <a:p>
            <a:pPr algn="ctr">
              <a:buNone/>
              <a:tabLst>
                <a:tab pos="457200" algn="l"/>
              </a:tabLst>
            </a:pPr>
            <a:r>
              <a:rPr lang="en-IN" sz="4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4800" b="1" kern="100" dirty="0">
                <a:effectLst/>
                <a:latin typeface="Aptos" panose="020B0004020202020204" pitchFamily="34" charset="0"/>
                <a:ea typeface="Aptos" panose="020B0004020202020204" pitchFamily="34" charset="0"/>
                <a:cs typeface="Times New Roman" panose="02020603050405020304" pitchFamily="18" charset="0"/>
              </a:rPr>
              <a:t>Thank You!</a:t>
            </a: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fontScale="92500" lnSpcReduction="10000"/>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Symbol" pitchFamily="2" charset="2"/>
              <a:buChar char=""/>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 </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600076" y="1825624"/>
            <a:ext cx="5715000" cy="4575175"/>
          </a:xfrm>
        </p:spPr>
        <p:txBody>
          <a:bodyPr>
            <a:normAutofit/>
          </a:bodyPr>
          <a:lstStyle/>
          <a:p>
            <a:pPr lvl="0">
              <a:buFont typeface="Wingdings" pitchFamily="2" charset="2"/>
              <a:buChar char="Ø"/>
              <a:tabLst>
                <a:tab pos="457200" algn="l"/>
              </a:tabLst>
            </a:pPr>
            <a:r>
              <a:rPr lang="en-US" sz="3200" b="1" i="1" kern="100" dirty="0">
                <a:latin typeface="Aptos" panose="020B0004020202020204" pitchFamily="34" charset="0"/>
                <a:ea typeface="Aptos" panose="020B0004020202020204" pitchFamily="34" charset="0"/>
                <a:cs typeface="Times New Roman" panose="02020603050405020304" pitchFamily="18" charset="0"/>
              </a:rPr>
              <a:t>LibraryLens</a:t>
            </a:r>
            <a:r>
              <a:rPr lang="en-US" sz="3200" kern="100" dirty="0">
                <a:effectLst/>
                <a:latin typeface="Aptos" panose="020B0004020202020204" pitchFamily="34" charset="0"/>
                <a:ea typeface="Aptos" panose="020B0004020202020204" pitchFamily="34" charset="0"/>
                <a:cs typeface="Times New Roman" panose="02020603050405020304" pitchFamily="18" charset="0"/>
              </a:rPr>
              <a:t> is an innovative Book Recommendations Library platform that combines a comprehensive library management system with personalized book recommendations. Our mission is to bridge the gap between readers and their next favorite book.</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D1F42175-660A-3BF8-B9FE-C261923144E1}"/>
              </a:ext>
            </a:extLst>
          </p:cNvPr>
          <p:cNvPicPr>
            <a:picLocks noChangeAspect="1"/>
          </p:cNvPicPr>
          <p:nvPr/>
        </p:nvPicPr>
        <p:blipFill>
          <a:blip r:embed="rId3"/>
          <a:stretch>
            <a:fillRect/>
          </a:stretch>
        </p:blipFill>
        <p:spPr>
          <a:xfrm>
            <a:off x="6315075" y="2100263"/>
            <a:ext cx="5486399" cy="3914775"/>
          </a:xfrm>
          <a:prstGeom prst="rect">
            <a:avLst/>
          </a:prstGeom>
        </p:spPr>
      </p:pic>
      <p:pic>
        <p:nvPicPr>
          <p:cNvPr id="6" name="Picture 5">
            <a:extLst>
              <a:ext uri="{FF2B5EF4-FFF2-40B4-BE49-F238E27FC236}">
                <a16:creationId xmlns:a16="http://schemas.microsoft.com/office/drawing/2014/main" id="{BB27B29C-A72B-EFF4-6744-4DEFE39D9449}"/>
              </a:ext>
            </a:extLst>
          </p:cNvPr>
          <p:cNvPicPr>
            <a:picLocks noChangeAspect="1"/>
          </p:cNvPicPr>
          <p:nvPr/>
        </p:nvPicPr>
        <p:blipFill>
          <a:blip r:embed="rId4"/>
          <a:stretch>
            <a:fillRect/>
          </a:stretch>
        </p:blipFill>
        <p:spPr>
          <a:xfrm>
            <a:off x="6315074" y="2100262"/>
            <a:ext cx="5715000" cy="3976687"/>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652463" y="1839913"/>
            <a:ext cx="10515600" cy="4351338"/>
          </a:xfrm>
        </p:spPr>
        <p:txBody>
          <a:bodyPr>
            <a:normAutofit lnSpcReduction="10000"/>
          </a:bodyPr>
          <a:lstStyle/>
          <a:p>
            <a:pPr lvl="0" algn="just">
              <a:buFont typeface="Wingdings" pitchFamily="2" charset="2"/>
              <a:buChar char="Ø"/>
              <a:tabLst>
                <a:tab pos="457200" algn="l"/>
              </a:tabLst>
            </a:pPr>
            <a:r>
              <a:rPr lang="en-US" sz="3200" dirty="0"/>
              <a:t>The rise of digital technologies has transformed traditional library systems into efficient </a:t>
            </a:r>
            <a:r>
              <a:rPr lang="en-US" sz="3200" b="1" dirty="0"/>
              <a:t>online librarylens recommendation systems</a:t>
            </a:r>
            <a:r>
              <a:rPr lang="en-US" sz="3200" dirty="0"/>
              <a:t>. These systems offer easy access to vast collections of books, journals, and other educational resources from any location. Several studies highlight the key features of these systems, such as book search functionality, inventory management, user accounts, and self-checkout options, which simplify the process of borrowing and returning books online.</a:t>
            </a:r>
            <a:endParaRPr lang="en-IN" sz="32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6A676C2-8498-1A7F-0D2D-8EF4ED2CB30A}"/>
              </a:ext>
            </a:extLst>
          </p:cNvPr>
          <p:cNvSpPr>
            <a:spLocks noGrp="1"/>
          </p:cNvSpPr>
          <p:nvPr>
            <p:ph idx="1"/>
          </p:nvPr>
        </p:nvSpPr>
        <p:spPr>
          <a:xfrm>
            <a:off x="571500" y="1557338"/>
            <a:ext cx="10782300" cy="4619625"/>
          </a:xfrm>
        </p:spPr>
        <p:txBody>
          <a:bodyPr>
            <a:normAutofit lnSpcReduction="10000"/>
          </a:bodyPr>
          <a:lstStyle/>
          <a:p>
            <a:r>
              <a:rPr lang="en-US" sz="2400" b="1" dirty="0"/>
              <a:t>Online librarylens recommendation systems</a:t>
            </a:r>
            <a:r>
              <a:rPr lang="en-US" sz="2400" dirty="0"/>
              <a:t> also use cloud storage, making it possible to store large volumes of data securely. Digital cataloging and advanced search tools enable users to find books quickly, while librarians can easily update the system with new titles and manage user requests more efficiently.</a:t>
            </a:r>
          </a:p>
          <a:p>
            <a:r>
              <a:rPr lang="en-US" sz="2400" dirty="0"/>
              <a:t>Another important aspect of modern library systems is the use of </a:t>
            </a:r>
            <a:r>
              <a:rPr lang="en-US" sz="2400" b="1" dirty="0"/>
              <a:t>book recommendation algorithms</a:t>
            </a:r>
            <a:r>
              <a:rPr lang="en-US" sz="2400" dirty="0"/>
              <a:t>. These algorithms analyze users' reading habits, preferences, and past selections to suggest books that match their interests. Collaborative filtering and content-based filtering are two common techniques used in recommendation systems. Collaborative filtering relies on users' shared interests, suggesting books that people with similar reading patterns enjoyed. Content-based filtering, on the other hand, recommends books based on the attributes of the books themselves, such as author, or keywords.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56579"/>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838200" y="1614488"/>
            <a:ext cx="10515600" cy="4529137"/>
          </a:xfrm>
        </p:spPr>
        <p:txBody>
          <a:bodyPr>
            <a:normAutofit/>
          </a:bodyPr>
          <a:lstStyle/>
          <a:p>
            <a:pPr marL="0" indent="0" algn="ctr">
              <a:buNone/>
              <a:tabLst>
                <a:tab pos="457200" algn="l"/>
              </a:tabLst>
            </a:pPr>
            <a:r>
              <a:rPr lang="en-US" b="1" u="sng" kern="100" dirty="0">
                <a:latin typeface="Aptos" panose="020B0004020202020204" pitchFamily="34" charset="0"/>
                <a:ea typeface="Aptos" panose="020B0004020202020204" pitchFamily="34" charset="0"/>
                <a:cs typeface="Times New Roman" panose="02020603050405020304" pitchFamily="18" charset="0"/>
              </a:rPr>
              <a:t>The objectives of a </a:t>
            </a:r>
            <a:r>
              <a:rPr lang="en-US" b="1" u="sng" kern="100" dirty="0" err="1">
                <a:latin typeface="Aptos" panose="020B0004020202020204" pitchFamily="34" charset="0"/>
                <a:ea typeface="Aptos" panose="020B0004020202020204" pitchFamily="34" charset="0"/>
                <a:cs typeface="Times New Roman" panose="02020603050405020304" pitchFamily="18" charset="0"/>
              </a:rPr>
              <a:t>libraryLens</a:t>
            </a:r>
            <a:r>
              <a:rPr lang="en-US" b="1" u="sng" kern="100" dirty="0">
                <a:latin typeface="Aptos" panose="020B0004020202020204" pitchFamily="34" charset="0"/>
                <a:ea typeface="Aptos" panose="020B0004020202020204" pitchFamily="34" charset="0"/>
                <a:cs typeface="Times New Roman" panose="02020603050405020304" pitchFamily="18" charset="0"/>
              </a:rPr>
              <a:t> project are to:</a:t>
            </a:r>
          </a:p>
          <a:p>
            <a:pPr marL="0" indent="0" algn="ctr">
              <a:buNone/>
              <a:tabLst>
                <a:tab pos="457200" algn="l"/>
              </a:tabLst>
            </a:pPr>
            <a:endParaRPr lang="en-US" b="1" kern="100" dirty="0">
              <a:latin typeface="Aptos" panose="020B0004020202020204" pitchFamily="34" charset="0"/>
              <a:ea typeface="Aptos" panose="020B0004020202020204" pitchFamily="34" charset="0"/>
              <a:cs typeface="Times New Roman" panose="02020603050405020304" pitchFamily="18" charset="0"/>
            </a:endParaRPr>
          </a:p>
          <a:p>
            <a:pPr>
              <a:buFont typeface="Wingdings" panose="05000000000000000000" pitchFamily="2" charset="2"/>
              <a:buChar char="ü"/>
              <a:tabLst>
                <a:tab pos="4572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Manage data:</a:t>
            </a:r>
            <a:r>
              <a:rPr lang="en-US" kern="100" dirty="0">
                <a:latin typeface="Aptos" panose="020B0004020202020204" pitchFamily="34" charset="0"/>
                <a:ea typeface="Aptos" panose="020B0004020202020204" pitchFamily="34" charset="0"/>
                <a:cs typeface="Times New Roman" panose="02020603050405020304" pitchFamily="18" charset="0"/>
              </a:rPr>
              <a:t> Maintain member and book data efficiently.</a:t>
            </a:r>
          </a:p>
          <a:p>
            <a:pPr>
              <a:buFont typeface="Wingdings" panose="05000000000000000000" pitchFamily="2" charset="2"/>
              <a:buChar char="ü"/>
              <a:tabLst>
                <a:tab pos="4572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Operate efficiently:</a:t>
            </a:r>
            <a:r>
              <a:rPr lang="en-US" kern="100" dirty="0">
                <a:latin typeface="Aptos" panose="020B0004020202020204" pitchFamily="34" charset="0"/>
                <a:ea typeface="Aptos" panose="020B0004020202020204" pitchFamily="34" charset="0"/>
                <a:cs typeface="Times New Roman" panose="02020603050405020304" pitchFamily="18" charset="0"/>
              </a:rPr>
              <a:t> Operate the library with efficiency.</a:t>
            </a:r>
          </a:p>
          <a:p>
            <a:pPr>
              <a:buFont typeface="Wingdings" panose="05000000000000000000" pitchFamily="2" charset="2"/>
              <a:buChar char="ü"/>
              <a:tabLst>
                <a:tab pos="4572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Save time: </a:t>
            </a:r>
            <a:r>
              <a:rPr lang="en-US" kern="100" dirty="0">
                <a:latin typeface="Aptos" panose="020B0004020202020204" pitchFamily="34" charset="0"/>
                <a:ea typeface="Aptos" panose="020B0004020202020204" pitchFamily="34" charset="0"/>
                <a:cs typeface="Times New Roman" panose="02020603050405020304" pitchFamily="18" charset="0"/>
              </a:rPr>
              <a:t>Save time for both the user and the librarian.</a:t>
            </a:r>
          </a:p>
          <a:p>
            <a:pPr>
              <a:buFont typeface="Wingdings" panose="05000000000000000000" pitchFamily="2" charset="2"/>
              <a:buChar char="ü"/>
              <a:tabLst>
                <a:tab pos="4572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Provide reports: </a:t>
            </a:r>
            <a:r>
              <a:rPr lang="en-US" kern="100" dirty="0">
                <a:latin typeface="Aptos" panose="020B0004020202020204" pitchFamily="34" charset="0"/>
                <a:ea typeface="Aptos" panose="020B0004020202020204" pitchFamily="34" charset="0"/>
                <a:cs typeface="Times New Roman" panose="02020603050405020304" pitchFamily="18" charset="0"/>
              </a:rPr>
              <a:t>Provide management with summary reports for quick decision making.</a:t>
            </a:r>
          </a:p>
          <a:p>
            <a:pPr>
              <a:buFont typeface="Wingdings" panose="05000000000000000000" pitchFamily="2" charset="2"/>
              <a:buChar char="ü"/>
              <a:tabLst>
                <a:tab pos="457200" algn="l"/>
              </a:tabLst>
            </a:pPr>
            <a:r>
              <a:rPr lang="en-US" b="1" kern="100" dirty="0">
                <a:latin typeface="Aptos" panose="020B0004020202020204" pitchFamily="34" charset="0"/>
                <a:ea typeface="Aptos" panose="020B0004020202020204" pitchFamily="34" charset="0"/>
                <a:cs typeface="Times New Roman" panose="02020603050405020304" pitchFamily="18" charset="0"/>
              </a:rPr>
              <a:t>Add, remove, or edit database: </a:t>
            </a:r>
            <a:r>
              <a:rPr lang="en-US" kern="100" dirty="0">
                <a:latin typeface="Aptos" panose="020B0004020202020204" pitchFamily="34" charset="0"/>
                <a:ea typeface="Aptos" panose="020B0004020202020204" pitchFamily="34" charset="0"/>
                <a:cs typeface="Times New Roman" panose="02020603050405020304" pitchFamily="18" charset="0"/>
              </a:rPr>
              <a:t>Make it simple to add, remove, or edit the database.</a:t>
            </a: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838199" y="1825625"/>
            <a:ext cx="10977563" cy="4351338"/>
          </a:xfrm>
        </p:spPr>
        <p:txBody>
          <a:bodyPr>
            <a:normAutofit/>
          </a:bodyPr>
          <a:lstStyle/>
          <a:p>
            <a:pPr lvl="0">
              <a:buFont typeface="Wingdings" pitchFamily="2" charset="2"/>
              <a:buChar char="Ø"/>
              <a:tabLst>
                <a:tab pos="457200" algn="l"/>
              </a:tabLst>
            </a:pPr>
            <a:r>
              <a:rPr lang="en-IN" sz="4000" kern="100" dirty="0">
                <a:effectLst/>
                <a:latin typeface="Aptos" panose="020B0004020202020204" pitchFamily="34" charset="0"/>
                <a:ea typeface="Aptos" panose="020B0004020202020204" pitchFamily="34" charset="0"/>
                <a:cs typeface="Times New Roman" panose="02020603050405020304" pitchFamily="18" charset="0"/>
              </a:rPr>
              <a:t>1. Database management (e.g.,MySQL ).</a:t>
            </a:r>
          </a:p>
          <a:p>
            <a:pPr lvl="0">
              <a:buFont typeface="Wingdings" pitchFamily="2" charset="2"/>
              <a:buChar char="Ø"/>
              <a:tabLst>
                <a:tab pos="457200" algn="l"/>
              </a:tabLst>
            </a:pPr>
            <a:r>
              <a:rPr lang="en-IN" sz="4000" kern="100" dirty="0">
                <a:effectLst/>
                <a:latin typeface="Aptos" panose="020B0004020202020204" pitchFamily="34" charset="0"/>
                <a:ea typeface="Aptos" panose="020B0004020202020204" pitchFamily="34" charset="0"/>
                <a:cs typeface="Times New Roman" panose="02020603050405020304" pitchFamily="18" charset="0"/>
              </a:rPr>
              <a:t>2. Web development(</a:t>
            </a:r>
            <a:r>
              <a:rPr lang="en-IN" b="1" kern="100" dirty="0">
                <a:latin typeface="Aptos" panose="020B0004020202020204" pitchFamily="34" charset="0"/>
                <a:ea typeface="Aptos" panose="020B0004020202020204" pitchFamily="34" charset="0"/>
                <a:cs typeface="Times New Roman" panose="02020603050405020304" pitchFamily="18" charset="0"/>
              </a:rPr>
              <a:t>HTML</a:t>
            </a:r>
            <a:r>
              <a:rPr lang="en-IN" b="1" kern="100" dirty="0">
                <a:effectLst/>
                <a:latin typeface="Aptos" panose="020B0004020202020204" pitchFamily="34" charset="0"/>
                <a:ea typeface="Aptos" panose="020B0004020202020204" pitchFamily="34" charset="0"/>
                <a:cs typeface="Times New Roman" panose="02020603050405020304" pitchFamily="18" charset="0"/>
              </a:rPr>
              <a:t>,CSS,Javascript, Node.js</a:t>
            </a:r>
            <a:r>
              <a:rPr lang="en-IN" sz="4000" kern="100" dirty="0">
                <a:effectLst/>
                <a:latin typeface="Aptos" panose="020B0004020202020204" pitchFamily="34" charset="0"/>
                <a:ea typeface="Aptos" panose="020B0004020202020204" pitchFamily="34" charset="0"/>
                <a:cs typeface="Times New Roman" panose="02020603050405020304" pitchFamily="18" charset="0"/>
              </a:rPr>
              <a:t>).</a:t>
            </a:r>
          </a:p>
          <a:p>
            <a:pPr lvl="0">
              <a:buFont typeface="Wingdings" pitchFamily="2" charset="2"/>
              <a:buChar char="Ø"/>
              <a:tabLst>
                <a:tab pos="457200" algn="l"/>
              </a:tabLst>
            </a:pPr>
            <a:r>
              <a:rPr lang="en-IN" sz="4000" kern="100" dirty="0">
                <a:effectLst/>
                <a:latin typeface="Aptos" panose="020B0004020202020204" pitchFamily="34" charset="0"/>
                <a:ea typeface="Aptos" panose="020B0004020202020204" pitchFamily="34" charset="0"/>
                <a:cs typeface="Times New Roman" panose="02020603050405020304" pitchFamily="18" charset="0"/>
              </a:rPr>
              <a:t>3. Natural Language Processing (NLP) for     recommendations.</a:t>
            </a:r>
          </a:p>
          <a:p>
            <a:pPr lvl="0">
              <a:buFont typeface="Wingdings" pitchFamily="2" charset="2"/>
              <a:buChar char="Ø"/>
              <a:tabLst>
                <a:tab pos="457200" algn="l"/>
              </a:tabLst>
            </a:pPr>
            <a:r>
              <a:rPr lang="en-IN" sz="4000" kern="100" dirty="0">
                <a:latin typeface="Aptos" panose="020B0004020202020204" pitchFamily="34" charset="0"/>
                <a:ea typeface="Aptos" panose="020B0004020202020204" pitchFamily="34" charset="0"/>
                <a:cs typeface="Times New Roman" panose="02020603050405020304" pitchFamily="18" charset="0"/>
              </a:rPr>
              <a:t>Restful API</a:t>
            </a: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Wingdings" pitchFamily="2" charset="2"/>
              <a:buChar char="Ø"/>
              <a:tabLst>
                <a:tab pos="457200" algn="l"/>
              </a:tabLst>
            </a:pPr>
            <a:r>
              <a:rPr lang="en-IN" sz="4000" dirty="0"/>
              <a:t>4.Web browsers for testing (Chrome, Firefox, etc.).</a:t>
            </a:r>
          </a:p>
          <a:p>
            <a:pPr lvl="0">
              <a:buFont typeface="Wingdings" pitchFamily="2" charset="2"/>
              <a:buChar char="Ø"/>
              <a:tabLst>
                <a:tab pos="457200" algn="l"/>
              </a:tabLst>
            </a:pP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IN" sz="40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Content Placeholder 2">
            <a:extLst>
              <a:ext uri="{FF2B5EF4-FFF2-40B4-BE49-F238E27FC236}">
                <a16:creationId xmlns:a16="http://schemas.microsoft.com/office/drawing/2014/main" id="{A37E8FF4-ED9B-968F-6062-3591D4CCCD9B}"/>
              </a:ext>
            </a:extLst>
          </p:cNvPr>
          <p:cNvGraphicFramePr>
            <a:graphicFrameLocks noGrp="1"/>
          </p:cNvGraphicFramePr>
          <p:nvPr>
            <p:ph idx="1"/>
            <p:extLst>
              <p:ext uri="{D42A27DB-BD31-4B8C-83A1-F6EECF244321}">
                <p14:modId xmlns:p14="http://schemas.microsoft.com/office/powerpoint/2010/main" val="4208727597"/>
              </p:ext>
            </p:extLst>
          </p:nvPr>
        </p:nvGraphicFramePr>
        <p:xfrm>
          <a:off x="1271588" y="1914525"/>
          <a:ext cx="9458325" cy="4229098"/>
        </p:xfrm>
        <a:graphic>
          <a:graphicData uri="http://schemas.openxmlformats.org/drawingml/2006/table">
            <a:tbl>
              <a:tblPr firstRow="1" firstCol="1" bandRow="1">
                <a:tableStyleId>{5C22544A-7EE6-4342-B048-85BDC9FD1C3A}</a:tableStyleId>
              </a:tblPr>
              <a:tblGrid>
                <a:gridCol w="4795855">
                  <a:extLst>
                    <a:ext uri="{9D8B030D-6E8A-4147-A177-3AD203B41FA5}">
                      <a16:colId xmlns:a16="http://schemas.microsoft.com/office/drawing/2014/main" val="2383466434"/>
                    </a:ext>
                  </a:extLst>
                </a:gridCol>
                <a:gridCol w="4662470">
                  <a:extLst>
                    <a:ext uri="{9D8B030D-6E8A-4147-A177-3AD203B41FA5}">
                      <a16:colId xmlns:a16="http://schemas.microsoft.com/office/drawing/2014/main" val="3867471750"/>
                    </a:ext>
                  </a:extLst>
                </a:gridCol>
              </a:tblGrid>
              <a:tr h="1039291">
                <a:tc>
                  <a:txBody>
                    <a:bodyPr/>
                    <a:lstStyle/>
                    <a:p>
                      <a:pPr marL="0" marR="0" algn="ctr">
                        <a:lnSpc>
                          <a:spcPct val="200000"/>
                        </a:lnSpc>
                        <a:spcBef>
                          <a:spcPts val="0"/>
                        </a:spcBef>
                        <a:spcAft>
                          <a:spcPts val="0"/>
                        </a:spcAft>
                      </a:pPr>
                      <a:r>
                        <a:rPr lang="en-IN" sz="1400">
                          <a:effectLst/>
                        </a:rPr>
                        <a:t>Processor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i5</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9285785"/>
                  </a:ext>
                </a:extLst>
              </a:tr>
              <a:tr h="1039291">
                <a:tc>
                  <a:txBody>
                    <a:bodyPr/>
                    <a:lstStyle/>
                    <a:p>
                      <a:pPr marL="0" marR="0" algn="ctr">
                        <a:lnSpc>
                          <a:spcPct val="200000"/>
                        </a:lnSpc>
                        <a:spcBef>
                          <a:spcPts val="0"/>
                        </a:spcBef>
                        <a:spcAft>
                          <a:spcPts val="0"/>
                        </a:spcAft>
                      </a:pPr>
                      <a:r>
                        <a:rPr lang="en-IN" sz="14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IN" sz="1400">
                          <a:effectLst/>
                        </a:rPr>
                        <a:t>Minimum 4 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7177914"/>
                  </a:ext>
                </a:extLst>
              </a:tr>
              <a:tr h="1111225">
                <a:tc>
                  <a:txBody>
                    <a:bodyPr/>
                    <a:lstStyle/>
                    <a:p>
                      <a:pPr marL="0" marR="0" algn="ctr">
                        <a:lnSpc>
                          <a:spcPct val="200000"/>
                        </a:lnSpc>
                        <a:spcBef>
                          <a:spcPts val="0"/>
                        </a:spcBef>
                        <a:spcAft>
                          <a:spcPts val="0"/>
                        </a:spcAft>
                      </a:pPr>
                      <a:r>
                        <a:rPr lang="en-IN" sz="1400" dirty="0">
                          <a:effectLst/>
                        </a:rPr>
                        <a:t>Graphics</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IN" sz="1400" dirty="0">
                          <a:effectLst/>
                        </a:rPr>
                        <a:t>Integrated Graphics card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527846"/>
                  </a:ext>
                </a:extLst>
              </a:tr>
              <a:tr h="1039291">
                <a:tc>
                  <a:txBody>
                    <a:bodyPr/>
                    <a:lstStyle/>
                    <a:p>
                      <a:pPr marL="0" marR="0" algn="ctr">
                        <a:lnSpc>
                          <a:spcPct val="200000"/>
                        </a:lnSpc>
                        <a:spcBef>
                          <a:spcPts val="0"/>
                        </a:spcBef>
                        <a:spcAft>
                          <a:spcPts val="0"/>
                        </a:spcAft>
                      </a:pPr>
                      <a:r>
                        <a:rPr lang="en-IN" sz="1400">
                          <a:effectLst/>
                        </a:rPr>
                        <a:t>Hard Disk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pPr>
                      <a:r>
                        <a:rPr lang="en-IN" sz="1400" dirty="0">
                          <a:effectLst/>
                        </a:rPr>
                        <a:t>Minimum 500 GB</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4210899"/>
                  </a:ext>
                </a:extLst>
              </a:tr>
            </a:tbl>
          </a:graphicData>
        </a:graphic>
      </p:graphicFrame>
    </p:spTree>
    <p:extLst>
      <p:ext uri="{BB962C8B-B14F-4D97-AF65-F5344CB8AC3E}">
        <p14:creationId xmlns:p14="http://schemas.microsoft.com/office/powerpoint/2010/main" val="266499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838200" y="1757362"/>
            <a:ext cx="10515600" cy="4948237"/>
          </a:xfrm>
        </p:spPr>
        <p:txBody>
          <a:bodyPr>
            <a:normAutofit/>
          </a:bodyPr>
          <a:lstStyle/>
          <a:p>
            <a:pPr>
              <a:buFont typeface="Wingdings" panose="05000000000000000000" pitchFamily="2" charset="2"/>
              <a:buChar char="Ø"/>
              <a:tabLst>
                <a:tab pos="457200" algn="l"/>
              </a:tabLst>
            </a:pPr>
            <a:r>
              <a:rPr lang="en-US" sz="3200" b="1" dirty="0">
                <a:solidFill>
                  <a:srgbClr val="FF0000"/>
                </a:solidFill>
                <a:latin typeface="Prata" pitchFamily="34" charset="0"/>
                <a:ea typeface="Prata" pitchFamily="34" charset="-122"/>
                <a:cs typeface="Prata" pitchFamily="34" charset="-120"/>
              </a:rPr>
              <a:t>Module 1:   Admin Account</a:t>
            </a:r>
          </a:p>
          <a:p>
            <a:pPr>
              <a:tabLst>
                <a:tab pos="457200" algn="l"/>
              </a:tabLst>
            </a:pPr>
            <a:r>
              <a:rPr lang="en-US" sz="2000" b="1" dirty="0">
                <a:solidFill>
                  <a:schemeClr val="tx2">
                    <a:lumMod val="75000"/>
                    <a:lumOff val="25000"/>
                  </a:schemeClr>
                </a:solidFill>
                <a:latin typeface="Prata" pitchFamily="34" charset="0"/>
                <a:ea typeface="Prata" pitchFamily="34" charset="-122"/>
                <a:cs typeface="Prata" pitchFamily="34" charset="-120"/>
              </a:rPr>
              <a:t>Users Management</a:t>
            </a:r>
          </a:p>
          <a:p>
            <a:pPr>
              <a:tabLst>
                <a:tab pos="457200" algn="l"/>
              </a:tabLst>
            </a:pPr>
            <a:r>
              <a:rPr lang="en-US" sz="2000" b="1" dirty="0">
                <a:solidFill>
                  <a:schemeClr val="tx2">
                    <a:lumMod val="75000"/>
                    <a:lumOff val="25000"/>
                  </a:schemeClr>
                </a:solidFill>
                <a:latin typeface="Prata" pitchFamily="34" charset="0"/>
                <a:ea typeface="Prata" pitchFamily="34" charset="-122"/>
                <a:cs typeface="Prata" pitchFamily="34" charset="-120"/>
              </a:rPr>
              <a:t>Book Management</a:t>
            </a:r>
          </a:p>
          <a:p>
            <a:pPr>
              <a:tabLst>
                <a:tab pos="457200" algn="l"/>
              </a:tabLst>
            </a:pPr>
            <a:r>
              <a:rPr lang="en-US" sz="2000" b="1" dirty="0">
                <a:solidFill>
                  <a:schemeClr val="tx2">
                    <a:lumMod val="75000"/>
                    <a:lumOff val="25000"/>
                  </a:schemeClr>
                </a:solidFill>
                <a:latin typeface="Prata" pitchFamily="34" charset="0"/>
                <a:ea typeface="Prata" pitchFamily="34" charset="-122"/>
                <a:cs typeface="Prata" pitchFamily="34" charset="-120"/>
              </a:rPr>
              <a:t>Add new Books</a:t>
            </a:r>
          </a:p>
          <a:p>
            <a:pPr>
              <a:buFont typeface="Wingdings" panose="05000000000000000000" pitchFamily="2" charset="2"/>
              <a:buChar char="Ø"/>
              <a:tabLst>
                <a:tab pos="457200" algn="l"/>
              </a:tabLst>
            </a:pPr>
            <a:r>
              <a:rPr lang="en-US" sz="3200" b="1" dirty="0">
                <a:solidFill>
                  <a:srgbClr val="FF0000"/>
                </a:solidFill>
                <a:latin typeface="Prata" pitchFamily="34" charset="0"/>
                <a:ea typeface="Prata" pitchFamily="34" charset="-122"/>
                <a:cs typeface="Prata" pitchFamily="34" charset="-120"/>
              </a:rPr>
              <a:t>Module 2: User Management</a:t>
            </a:r>
          </a:p>
          <a:p>
            <a:pPr>
              <a:tabLst>
                <a:tab pos="457200" algn="l"/>
              </a:tabLst>
            </a:pPr>
            <a:r>
              <a:rPr lang="en-US" sz="1800" b="1" dirty="0">
                <a:solidFill>
                  <a:schemeClr val="tx2">
                    <a:lumMod val="75000"/>
                    <a:lumOff val="25000"/>
                  </a:schemeClr>
                </a:solidFill>
                <a:latin typeface="Prata" pitchFamily="34" charset="0"/>
                <a:ea typeface="Prata" pitchFamily="34" charset="-122"/>
                <a:cs typeface="Prata" pitchFamily="34" charset="-120"/>
              </a:rPr>
              <a:t>New User Registration</a:t>
            </a:r>
          </a:p>
          <a:p>
            <a:pPr>
              <a:tabLst>
                <a:tab pos="457200" algn="l"/>
              </a:tabLst>
            </a:pPr>
            <a:r>
              <a:rPr lang="en-US" sz="1800" b="1" dirty="0">
                <a:solidFill>
                  <a:schemeClr val="tx2">
                    <a:lumMod val="75000"/>
                    <a:lumOff val="25000"/>
                  </a:schemeClr>
                </a:solidFill>
                <a:latin typeface="Prata" pitchFamily="34" charset="0"/>
                <a:ea typeface="Prata" pitchFamily="34" charset="-122"/>
                <a:cs typeface="Prata" pitchFamily="34" charset="-120"/>
              </a:rPr>
              <a:t>User Login/logout</a:t>
            </a:r>
          </a:p>
          <a:p>
            <a:pPr>
              <a:tabLst>
                <a:tab pos="457200" algn="l"/>
              </a:tabLst>
            </a:pPr>
            <a:r>
              <a:rPr lang="en-US" sz="1800" b="1" dirty="0">
                <a:solidFill>
                  <a:schemeClr val="tx2">
                    <a:lumMod val="75000"/>
                    <a:lumOff val="25000"/>
                  </a:schemeClr>
                </a:solidFill>
                <a:latin typeface="Prata" pitchFamily="34" charset="0"/>
                <a:ea typeface="Prata" pitchFamily="34" charset="-122"/>
                <a:cs typeface="Prata" pitchFamily="34" charset="-120"/>
              </a:rPr>
              <a:t>Profile Management</a:t>
            </a:r>
          </a:p>
          <a:p>
            <a:pPr>
              <a:tabLst>
                <a:tab pos="457200" algn="l"/>
              </a:tabLst>
            </a:pPr>
            <a:r>
              <a:rPr lang="en-US" sz="1800" b="1" dirty="0">
                <a:solidFill>
                  <a:schemeClr val="tx2">
                    <a:lumMod val="75000"/>
                    <a:lumOff val="25000"/>
                  </a:schemeClr>
                </a:solidFill>
                <a:latin typeface="Prata" pitchFamily="34" charset="0"/>
                <a:ea typeface="Prata" pitchFamily="34" charset="-122"/>
                <a:cs typeface="Prata" pitchFamily="34" charset="-120"/>
              </a:rPr>
              <a:t>Password Recovery</a:t>
            </a: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655</Words>
  <Application>Microsoft Office PowerPoint</Application>
  <PresentationFormat>Widescreen</PresentationFormat>
  <Paragraphs>85</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vt:lpstr>
      <vt:lpstr>Aptos Display</vt:lpstr>
      <vt:lpstr>Arial</vt:lpstr>
      <vt:lpstr>Calibri</vt:lpstr>
      <vt:lpstr>Prata</vt:lpstr>
      <vt:lpstr>Symbol</vt:lpstr>
      <vt:lpstr>Times New Roman</vt:lpstr>
      <vt:lpstr>Wingdings</vt:lpstr>
      <vt:lpstr>Office Theme</vt:lpstr>
      <vt:lpstr>Mini Project-I (K24MCA18P) Odd Semester Session 2024-25</vt:lpstr>
      <vt:lpstr>Content</vt:lpstr>
      <vt:lpstr>Introduction</vt:lpstr>
      <vt:lpstr>Literature Review</vt:lpstr>
      <vt:lpstr>Literature Review (Contd.)</vt:lpstr>
      <vt:lpstr>Objective of the Project</vt:lpstr>
      <vt:lpstr>Technology (Software Requirements)</vt:lpstr>
      <vt:lpstr>Technology (Hardware Requirements)</vt:lpstr>
      <vt:lpstr>Modules</vt:lpstr>
      <vt:lpstr>Modules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ram prasann</cp:lastModifiedBy>
  <cp:revision>43</cp:revision>
  <dcterms:created xsi:type="dcterms:W3CDTF">2024-09-12T08:34:15Z</dcterms:created>
  <dcterms:modified xsi:type="dcterms:W3CDTF">2024-10-18T05:06:26Z</dcterms:modified>
</cp:coreProperties>
</file>