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8" r:id="rId4"/>
    <p:sldId id="259" r:id="rId6"/>
    <p:sldId id="260" r:id="rId7"/>
    <p:sldId id="263" r:id="rId8"/>
    <p:sldId id="261" r:id="rId9"/>
    <p:sldId id="262" r:id="rId10"/>
    <p:sldId id="264" r:id="rId11"/>
    <p:sldId id="266" r:id="rId12"/>
    <p:sldId id="270"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3333" autoAdjust="0"/>
  </p:normalViewPr>
  <p:slideViewPr>
    <p:cSldViewPr snapToGrid="0">
      <p:cViewPr varScale="1">
        <p:scale>
          <a:sx n="83" d="100"/>
          <a:sy n="83"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CCD0576A-07DB-3B46-AC99-97A70AE2395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CCD0576A-07DB-3B46-AC99-97A70AE2395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CD0576A-07DB-3B46-AC99-97A70AE2395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CCD0576A-07DB-3B46-AC99-97A70AE2395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077526"/>
            <a:ext cx="9144000" cy="1792922"/>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WORKPLACE – SAFETY WEBSITE</a:t>
            </a:r>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Aashi </a:t>
            </a:r>
            <a:r>
              <a:rPr lang="en-US" b="1" dirty="0" smtClean="0">
                <a:latin typeface="Times New Roman" panose="02020603050405020304" pitchFamily="18" charset="0"/>
                <a:cs typeface="Times New Roman" panose="02020603050405020304" pitchFamily="18" charset="0"/>
              </a:rPr>
              <a:t>Sharma :2426MCA203</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Akansha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Tomar</a:t>
            </a:r>
            <a:r>
              <a:rPr lang="en-US" b="1" dirty="0" smtClean="0">
                <a:latin typeface="Times New Roman" panose="02020603050405020304" pitchFamily="18" charset="0"/>
                <a:cs typeface="Times New Roman" panose="02020603050405020304" pitchFamily="18" charset="0"/>
              </a:rPr>
              <a:t> :2426MCA1870</a:t>
            </a:r>
            <a:endParaRPr lang="en-US" b="1"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p:cNvSpPr txBox="1"/>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0" y="2510"/>
            <a:ext cx="12192000" cy="13844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lnSpcReduction="20000"/>
          </a:bodyPr>
          <a:lstStyle/>
          <a:p>
            <a:pPr lvl="0">
              <a:buFont typeface="Wingdings" panose="05000000000000000000" pitchFamily="2" charset="2"/>
              <a:buChar char="Ø"/>
              <a:tabLst>
                <a:tab pos="457200" algn="l"/>
              </a:tabLst>
            </a:pPr>
            <a:r>
              <a:rPr lang="en-US" altLang="en-IN" sz="1750" b="1" i="1" u="sng" kern="100" dirty="0">
                <a:effectLst/>
                <a:latin typeface="Arial" panose="020B0604020202020204" pitchFamily="34" charset="0"/>
                <a:ea typeface="Aptos" panose="020B0004020202020204" pitchFamily="34" charset="0"/>
                <a:cs typeface="Arial" panose="020B0604020202020204" pitchFamily="34" charset="0"/>
                <a:sym typeface="+mn-ea"/>
              </a:rPr>
              <a:t>Company safety policies</a:t>
            </a: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-Compliance information</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                               Updates on regulations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                                User Accounts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i="1" u="sng" kern="100" dirty="0">
                <a:effectLst/>
                <a:latin typeface="Arial" panose="020B0604020202020204" pitchFamily="34" charset="0"/>
                <a:ea typeface="Aptos" panose="020B0004020202020204" pitchFamily="34" charset="0"/>
                <a:cs typeface="Arial" panose="020B0604020202020204" pitchFamily="34" charset="0"/>
                <a:sym typeface="+mn-ea"/>
              </a:rPr>
              <a:t>Registration</a:t>
            </a: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-Profile management</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                 Access controls based on roles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                 Feedback and Suggestions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600" b="1" i="1" u="sng" kern="100" dirty="0">
                <a:effectLst/>
                <a:latin typeface="Arial" panose="020B0604020202020204" pitchFamily="34" charset="0"/>
                <a:ea typeface="Aptos" panose="020B0004020202020204" pitchFamily="34" charset="0"/>
                <a:cs typeface="Arial" panose="020B0604020202020204" pitchFamily="34" charset="0"/>
                <a:sym typeface="+mn-ea"/>
              </a:rPr>
              <a:t>Form for user feedback</a:t>
            </a: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-Reviews of safety protocols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750" b="1" kern="100" dirty="0">
                <a:effectLst/>
                <a:latin typeface="Arial" panose="020B0604020202020204" pitchFamily="34" charset="0"/>
                <a:ea typeface="Aptos" panose="020B0004020202020204" pitchFamily="34" charset="0"/>
                <a:cs typeface="Arial" panose="020B0604020202020204" pitchFamily="34" charset="0"/>
                <a:sym typeface="+mn-ea"/>
              </a:rPr>
              <a:t>                              Contact Us</a:t>
            </a: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175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1600" b="1" i="1" u="sng" kern="100" dirty="0">
                <a:effectLst/>
                <a:latin typeface="Arial" panose="020B0604020202020204" pitchFamily="34" charset="0"/>
                <a:ea typeface="Aptos" panose="020B0004020202020204" pitchFamily="34" charset="0"/>
                <a:cs typeface="Arial" panose="020B0604020202020204" pitchFamily="34" charset="0"/>
                <a:sym typeface="+mn-ea"/>
              </a:rPr>
              <a:t>Contact form</a:t>
            </a:r>
            <a:endParaRPr lang="en-US" altLang="en-IN" sz="1600" b="1" i="1" u="sng" kern="100" dirty="0">
              <a:effectLst/>
              <a:latin typeface="Arial" panose="020B0604020202020204" pitchFamily="34" charset="0"/>
              <a:ea typeface="Aptos" panose="020B0004020202020204" pitchFamily="34" charset="0"/>
              <a:cs typeface="Arial" panose="020B0604020202020204" pitchFamily="34" charset="0"/>
            </a:endParaRPr>
          </a:p>
          <a:p>
            <a:pPr marL="0" lvl="0" indent="0">
              <a:buFont typeface="Wingdings" panose="05000000000000000000" pitchFamily="2" charset="2"/>
              <a:buNone/>
              <a:tabLst>
                <a:tab pos="457200" algn="l"/>
              </a:tabLst>
            </a:pPr>
            <a:endParaRPr lang="en-US" altLang="en-IN" sz="1600" b="1" i="1" u="sng"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IN" sz="1600" b="1" i="1" u="sng"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Content Placeholder 3" descr="PRO"/>
          <p:cNvPicPr>
            <a:picLocks noChangeAspect="1"/>
          </p:cNvPicPr>
          <p:nvPr>
            <p:ph idx="1"/>
          </p:nvPr>
        </p:nvPicPr>
        <p:blipFill>
          <a:blip r:embed="rId1"/>
          <a:stretch>
            <a:fillRect/>
          </a:stretch>
        </p:blipFill>
        <p:spPr>
          <a:xfrm>
            <a:off x="3783330" y="1444625"/>
            <a:ext cx="3444324" cy="4998720"/>
          </a:xfrm>
          <a:prstGeom prst="rect">
            <a:avLst/>
          </a:prstGeom>
          <a:effectLst>
            <a:outerShdw blurRad="50800" dist="38100" dir="2700000" algn="tl" rotWithShape="0">
              <a:prstClr val="black">
                <a:alpha val="19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736725"/>
            <a:ext cx="10515600" cy="4351338"/>
          </a:xfrm>
        </p:spPr>
        <p:txBody>
          <a:bodyPr>
            <a:noAutofit/>
          </a:bodyPr>
          <a:lstStyle/>
          <a:p>
            <a:pPr lvl="0">
              <a:buFont typeface="Wingdings" panose="05000000000000000000" pitchFamily="2" charset="2"/>
              <a:buChar char="Ø"/>
              <a:tabLst>
                <a:tab pos="457200" algn="l"/>
              </a:tabLst>
            </a:pPr>
            <a:r>
              <a:rPr lang="en-IN" sz="1600" b="1" u="sng" kern="100" dirty="0">
                <a:effectLst/>
                <a:latin typeface="Arial" panose="020B0604020202020204" pitchFamily="34" charset="0"/>
                <a:ea typeface="Aptos" panose="020B0004020202020204" pitchFamily="34" charset="0"/>
                <a:cs typeface="Arial" panose="020B0604020202020204" pitchFamily="34" charset="0"/>
              </a:rPr>
              <a:t>Reporting Period: January 2023 - December 2023</a:t>
            </a:r>
            <a:endParaRPr lang="en-IN" sz="1600" b="1" u="sng"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Total Incidents</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Total Reported Incidents: 250</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b="1" u="sng" kern="100" dirty="0">
                <a:effectLst/>
                <a:latin typeface="Arial" panose="020B0604020202020204" pitchFamily="34" charset="0"/>
                <a:ea typeface="Aptos" panose="020B0004020202020204" pitchFamily="34" charset="0"/>
                <a:cs typeface="Arial" panose="020B0604020202020204" pitchFamily="34" charset="0"/>
              </a:rPr>
              <a:t>Breakdown of Incident Types</a:t>
            </a:r>
            <a:endParaRPr lang="en-IN" sz="1600" b="1" u="sng"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Slips, Trips, and Falls: 110 incidents (44%)</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Electrical Accidents: 50 incidents (20%)</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Fires and Explosions: 15 incidents (6%)</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Overexertion-related Incidents: 60 incidents (24%)</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IN" sz="1600" kern="100" dirty="0">
                <a:effectLst/>
                <a:latin typeface="Arial" panose="020B0604020202020204" pitchFamily="34" charset="0"/>
                <a:ea typeface="Aptos" panose="020B0004020202020204" pitchFamily="34" charset="0"/>
                <a:cs typeface="Arial" panose="020B0604020202020204" pitchFamily="34" charset="0"/>
              </a:rPr>
              <a:t>Struck by Objects: 15 incidents (6%)</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IN" sz="16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injuryfacts.nsc.org/work/work-overview/top-work-related-injury-causes/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https://www.bls.gov/iif/factsheets/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https://www.osha.gov/data/work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https://www.dol.gov/general/topic/statistics/safety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https://paperswithcode.com/dataset/incidents1m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 slides)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lvl="0" indent="0">
              <a:buNone/>
              <a:tabLst>
                <a:tab pos="457200" algn="l"/>
              </a:tabLst>
            </a:pPr>
            <a:endParaRPr lang="en-US" sz="1800" kern="100" dirty="0" smtClean="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0" indent="0" algn="just">
              <a:buNone/>
            </a:pPr>
            <a:r>
              <a:rPr lang="en-US" sz="1800" b="1" dirty="0" smtClean="0">
                <a:latin typeface="Arial" panose="020B0604020202020204" pitchFamily="34" charset="0"/>
                <a:cs typeface="Arial" panose="020B0604020202020204" pitchFamily="34" charset="0"/>
              </a:rPr>
              <a:t>We Prioritize The Health And Safety Of All Employees, Contractors, And Visitors. Our Mission Is To Foster </a:t>
            </a:r>
            <a:r>
              <a:rPr lang="en-US" sz="1800" b="1" dirty="0" smtClean="0">
                <a:latin typeface="Arial" panose="020B0604020202020204" pitchFamily="34" charset="0"/>
                <a:cs typeface="Arial" panose="020B0604020202020204" pitchFamily="34" charset="0"/>
              </a:rPr>
              <a:t>A Culture Where Safety Is An Integral Part Of Our Operations, Ensuring A Secure And Productive Working Environment. This Website Serves As A Comprehensive Resource To Guide You Through Essential Safety Practices, Regulatory Compliance, And Emergency Preparedness.</a:t>
            </a:r>
            <a:endParaRPr lang="en-US" sz="1800" b="1" dirty="0" smtClean="0">
              <a:latin typeface="Arial" panose="020B0604020202020204" pitchFamily="34" charset="0"/>
              <a:cs typeface="Arial" panose="020B0604020202020204" pitchFamily="34" charset="0"/>
            </a:endParaRPr>
          </a:p>
          <a:p>
            <a:pPr marL="0" indent="0" algn="just">
              <a:buNone/>
            </a:pPr>
            <a:r>
              <a:rPr lang="en-US" sz="1800" b="1" dirty="0" smtClean="0">
                <a:latin typeface="Arial" panose="020B0604020202020204" pitchFamily="34" charset="0"/>
                <a:cs typeface="Arial" panose="020B0604020202020204" pitchFamily="34" charset="0"/>
              </a:rPr>
              <a:t>By Offering Clear Guidelines, Training Materials, And The Latest Industry Updates, We Aim To Equip Everyone With The Knowledge And Tools Necessary To Prevent Accidents, Reduce Risks, And Promote Overall Well-being At The Workplace. Your Safety Is Our Commitment.</a:t>
            </a:r>
            <a:endParaRPr lang="en-US" sz="1800" b="1" dirty="0" smtClean="0">
              <a:latin typeface="Arial" panose="020B0604020202020204" pitchFamily="34" charset="0"/>
              <a:cs typeface="Arial" panose="020B0604020202020204" pitchFamily="34" charset="0"/>
            </a:endParaRPr>
          </a:p>
          <a:p>
            <a:pPr marL="0" indent="0" algn="just">
              <a:buNone/>
            </a:pPr>
            <a:r>
              <a:rPr lang="en-US" sz="1800" b="1" dirty="0" smtClean="0">
                <a:latin typeface="Arial" panose="020B0604020202020204" pitchFamily="34" charset="0"/>
                <a:cs typeface="Arial" panose="020B0604020202020204" pitchFamily="34" charset="0"/>
              </a:rPr>
              <a:t>Stay Informed, Stay Safe, And Work Smart!</a:t>
            </a:r>
            <a:endParaRPr lang="en-US" sz="1800" b="1" dirty="0" smtClean="0">
              <a:latin typeface="Arial" panose="020B0604020202020204" pitchFamily="34" charset="0"/>
              <a:cs typeface="Arial" panose="020B0604020202020204" pitchFamily="34" charset="0"/>
            </a:endParaRPr>
          </a:p>
          <a:p>
            <a:pPr marL="0" lvl="0" indent="0" algn="just">
              <a:buNone/>
              <a:tabLst>
                <a:tab pos="457200" algn="l"/>
              </a:tabLst>
            </a:pPr>
            <a:endParaRPr lang="en-IN" sz="1800" b="1"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543208" y="1466660"/>
            <a:ext cx="10810592" cy="5391339"/>
          </a:xfrm>
        </p:spPr>
        <p:txBody>
          <a:bodyPr>
            <a:normAutofit fontScale="62500" lnSpcReduction="20000"/>
          </a:bodyPr>
          <a:lstStyle/>
          <a:p>
            <a:pPr marL="0" indent="0" algn="just">
              <a:buNone/>
            </a:pPr>
            <a:r>
              <a:rPr lang="en-US" sz="2880" b="1" u="sng" dirty="0" smtClean="0">
                <a:latin typeface="Arial" panose="020B0604020202020204" pitchFamily="34" charset="0"/>
                <a:cs typeface="Arial" panose="020B0604020202020204" pitchFamily="34" charset="0"/>
              </a:rPr>
              <a:t>Literature Review</a:t>
            </a:r>
            <a:r>
              <a:rPr lang="en-US" sz="2880" b="1" u="sng" dirty="0">
                <a:latin typeface="Arial" panose="020B0604020202020204" pitchFamily="34" charset="0"/>
                <a:cs typeface="Arial" panose="020B0604020202020204" pitchFamily="34" charset="0"/>
              </a:rPr>
              <a:t>: Best Practices for Workplace Safety </a:t>
            </a:r>
            <a:r>
              <a:rPr lang="en-US" sz="2880" b="1" u="sng" dirty="0" smtClean="0">
                <a:latin typeface="Arial" panose="020B0604020202020204" pitchFamily="34" charset="0"/>
                <a:cs typeface="Arial" panose="020B0604020202020204" pitchFamily="34" charset="0"/>
              </a:rPr>
              <a:t>Websites</a:t>
            </a:r>
            <a:endParaRPr lang="en-US" sz="2880" b="1" u="sng" dirty="0" smtClean="0">
              <a:latin typeface="Arial" panose="020B0604020202020204" pitchFamily="34" charset="0"/>
              <a:cs typeface="Arial" panose="020B0604020202020204" pitchFamily="34" charset="0"/>
            </a:endParaRPr>
          </a:p>
          <a:p>
            <a:pPr marL="0" indent="0" algn="just">
              <a:buNone/>
            </a:pPr>
            <a:endParaRPr lang="en-US" sz="2600" b="1" u="sng" dirty="0">
              <a:latin typeface="Arial" panose="020B0604020202020204" pitchFamily="34" charset="0"/>
              <a:cs typeface="Arial" panose="020B0604020202020204" pitchFamily="34" charset="0"/>
            </a:endParaRPr>
          </a:p>
          <a:p>
            <a:pPr marL="0" indent="0" algn="just">
              <a:buNone/>
            </a:pPr>
            <a:r>
              <a:rPr lang="en-US" sz="2900" dirty="0">
                <a:latin typeface="Arial" panose="020B0604020202020204" pitchFamily="34" charset="0"/>
                <a:cs typeface="Arial" panose="020B0604020202020204" pitchFamily="34" charset="0"/>
              </a:rPr>
              <a:t>Workplace safety is a critical concern for organizations across industries, and developing a website dedicated to safety can play a key role in promoting a culture of health and well-being. In recent years, researchers and safety professionals have explored the effectiveness of digital platforms in delivering safety information, providing training, and facilitating communication on safety matters. This review focuses on key themes that have emerged in the literature on </a:t>
            </a:r>
            <a:r>
              <a:rPr lang="en-US" sz="2900" dirty="0" smtClean="0">
                <a:latin typeface="Arial" panose="020B0604020202020204" pitchFamily="34" charset="0"/>
                <a:cs typeface="Arial" panose="020B0604020202020204" pitchFamily="34" charset="0"/>
              </a:rPr>
              <a:t>the </a:t>
            </a:r>
            <a:r>
              <a:rPr lang="en-US" sz="2900" dirty="0">
                <a:latin typeface="Arial" panose="020B0604020202020204" pitchFamily="34" charset="0"/>
                <a:cs typeface="Arial" panose="020B0604020202020204" pitchFamily="34" charset="0"/>
              </a:rPr>
              <a:t>design and impact of workplace safety websites.</a:t>
            </a:r>
            <a:endParaRPr lang="en-US" sz="2900" dirty="0">
              <a:latin typeface="Arial" panose="020B0604020202020204" pitchFamily="34" charset="0"/>
              <a:cs typeface="Arial" panose="020B0604020202020204" pitchFamily="34" charset="0"/>
            </a:endParaRPr>
          </a:p>
          <a:p>
            <a:pPr marL="0" indent="0" algn="just">
              <a:buNone/>
            </a:pPr>
            <a:r>
              <a:rPr lang="en-US" sz="2900" b="1" u="sng" dirty="0" smtClean="0">
                <a:latin typeface="Arial" panose="020B0604020202020204" pitchFamily="34" charset="0"/>
                <a:cs typeface="Arial" panose="020B0604020202020204" pitchFamily="34" charset="0"/>
              </a:rPr>
              <a:t>1. Digital </a:t>
            </a:r>
            <a:r>
              <a:rPr lang="en-US" sz="2900" b="1" u="sng" dirty="0">
                <a:latin typeface="Arial" panose="020B0604020202020204" pitchFamily="34" charset="0"/>
                <a:cs typeface="Arial" panose="020B0604020202020204" pitchFamily="34" charset="0"/>
              </a:rPr>
              <a:t>Platforms as Tools for Safety </a:t>
            </a:r>
            <a:r>
              <a:rPr lang="en-US" sz="2900" b="1" u="sng" dirty="0" smtClean="0">
                <a:latin typeface="Arial" panose="020B0604020202020204" pitchFamily="34" charset="0"/>
                <a:cs typeface="Arial" panose="020B0604020202020204" pitchFamily="34" charset="0"/>
              </a:rPr>
              <a:t>Communication</a:t>
            </a:r>
            <a:endParaRPr lang="en-US" sz="2900" b="1" u="sng" dirty="0">
              <a:latin typeface="Arial" panose="020B0604020202020204" pitchFamily="34" charset="0"/>
              <a:cs typeface="Arial" panose="020B0604020202020204" pitchFamily="34" charset="0"/>
            </a:endParaRPr>
          </a:p>
          <a:p>
            <a:pPr marL="0" indent="0" algn="just">
              <a:buNone/>
            </a:pPr>
            <a:r>
              <a:rPr lang="en-US" sz="2900" dirty="0">
                <a:latin typeface="Arial" panose="020B0604020202020204" pitchFamily="34" charset="0"/>
                <a:cs typeface="Arial" panose="020B0604020202020204" pitchFamily="34" charset="0"/>
              </a:rPr>
              <a:t>Studies show that safety websites are most effective when they function as dynamic communication platforms (Bhandari, 2019). Effective sites provide real-time updates on policies, incident reporting mechanisms, and personalized safety resources. Liu and Zhang (2020) argue that integrating interactive features such as </a:t>
            </a:r>
            <a:r>
              <a:rPr lang="en-US" sz="2900" dirty="0" err="1">
                <a:latin typeface="Arial" panose="020B0604020202020204" pitchFamily="34" charset="0"/>
                <a:cs typeface="Arial" panose="020B0604020202020204" pitchFamily="34" charset="0"/>
              </a:rPr>
              <a:t>chatbots</a:t>
            </a:r>
            <a:r>
              <a:rPr lang="en-US" sz="2900" dirty="0">
                <a:latin typeface="Arial" panose="020B0604020202020204" pitchFamily="34" charset="0"/>
                <a:cs typeface="Arial" panose="020B0604020202020204" pitchFamily="34" charset="0"/>
              </a:rPr>
              <a:t>, safety forums, and live training sessions increases user engagement and ensures the timely delivery of critical safety messages.</a:t>
            </a:r>
            <a:endParaRPr lang="en-US" sz="2900" dirty="0">
              <a:latin typeface="Arial" panose="020B0604020202020204" pitchFamily="34" charset="0"/>
              <a:cs typeface="Arial" panose="020B0604020202020204" pitchFamily="34" charset="0"/>
            </a:endParaRPr>
          </a:p>
          <a:p>
            <a:pPr marL="0" indent="0" algn="just">
              <a:buNone/>
            </a:pPr>
            <a:r>
              <a:rPr lang="en-US" sz="2900" b="1" u="sng" dirty="0">
                <a:latin typeface="Arial" panose="020B0604020202020204" pitchFamily="34" charset="0"/>
                <a:cs typeface="Arial" panose="020B0604020202020204" pitchFamily="34" charset="0"/>
              </a:rPr>
              <a:t>2. Content Design and User Experience</a:t>
            </a:r>
            <a:endParaRPr lang="en-US" sz="2900" b="1" u="sng" dirty="0">
              <a:latin typeface="Arial" panose="020B0604020202020204" pitchFamily="34" charset="0"/>
              <a:cs typeface="Arial" panose="020B0604020202020204" pitchFamily="34" charset="0"/>
            </a:endParaRPr>
          </a:p>
          <a:p>
            <a:pPr marL="0" indent="0" algn="just">
              <a:buNone/>
            </a:pPr>
            <a:r>
              <a:rPr lang="en-US" sz="2900" dirty="0">
                <a:latin typeface="Arial" panose="020B0604020202020204" pitchFamily="34" charset="0"/>
                <a:cs typeface="Arial" panose="020B0604020202020204" pitchFamily="34" charset="0"/>
              </a:rPr>
              <a:t>The literature emphasizes that clear, concise, and accessible content is essential for an effective workplace safety website. According to Nielsen (2018), content should be tailored to different employee roles and levels of expertise. Visual elements such as </a:t>
            </a:r>
            <a:r>
              <a:rPr lang="en-US" sz="2900" dirty="0" err="1" smtClean="0">
                <a:latin typeface="Arial" panose="020B0604020202020204" pitchFamily="34" charset="0"/>
                <a:cs typeface="Arial" panose="020B0604020202020204" pitchFamily="34" charset="0"/>
              </a:rPr>
              <a:t>infographics</a:t>
            </a:r>
            <a:r>
              <a:rPr lang="en-US" sz="2900" dirty="0">
                <a:latin typeface="Arial" panose="020B0604020202020204" pitchFamily="34" charset="0"/>
                <a:cs typeface="Arial" panose="020B0604020202020204" pitchFamily="34" charset="0"/>
              </a:rPr>
              <a:t>, video tutorials, and step-by-step guides significantly enhance comprehension (Green &amp; McIntyre, 2017). Accessibility for employees with disabilities is also a critical consideration, as discussed by Jones et al. (2021), who highlight the need for compliance with web accessibility standards</a:t>
            </a:r>
            <a:r>
              <a:rPr lang="en-US" sz="2900" dirty="0" smtClean="0">
                <a:latin typeface="Arial" panose="020B0604020202020204" pitchFamily="34" charset="0"/>
                <a:cs typeface="Arial" panose="020B0604020202020204" pitchFamily="34" charset="0"/>
              </a:rPr>
              <a:t>.</a:t>
            </a:r>
            <a:endParaRPr lang="en-US" sz="29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just">
              <a:buNone/>
            </a:pPr>
            <a:r>
              <a:rPr lang="en-US" sz="1800" b="1" u="sng" dirty="0">
                <a:latin typeface="Arial" panose="020B0604020202020204" pitchFamily="34" charset="0"/>
                <a:cs typeface="Arial" panose="020B0604020202020204" pitchFamily="34" charset="0"/>
              </a:rPr>
              <a:t>3. Mobile Accessibility and Responsive Design</a:t>
            </a:r>
            <a:endParaRPr lang="en-US" sz="1800" b="1" u="sng"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As more organizations adopt flexible work environments, mobile accessibility has become increasingly important for safety platforms. Several studies advocate for responsive design to ensure the safety website can be accessed from any device, including smartphones and tablets (Smith &amp; Clark, 2020). This allows workers in remote or field-based roles to access safety resources and report incidents efficiently, regardless of their location (Miller &amp; Thompson, 2021).</a:t>
            </a:r>
            <a:endParaRPr lang="en-US" sz="1800" dirty="0">
              <a:latin typeface="Arial" panose="020B0604020202020204" pitchFamily="34" charset="0"/>
              <a:cs typeface="Arial" panose="020B0604020202020204" pitchFamily="34" charset="0"/>
            </a:endParaRPr>
          </a:p>
          <a:p>
            <a:pPr marL="0" indent="0" algn="just">
              <a:buNone/>
            </a:pPr>
            <a:r>
              <a:rPr lang="en-US" sz="1800" b="1" u="sng" dirty="0">
                <a:latin typeface="Arial" panose="020B0604020202020204" pitchFamily="34" charset="0"/>
                <a:cs typeface="Arial" panose="020B0604020202020204" pitchFamily="34" charset="0"/>
              </a:rPr>
              <a:t>4. E-Learning and Training Integration</a:t>
            </a:r>
            <a:endParaRPr lang="en-US" sz="1800" b="1" u="sng"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Integrating e-learning modules into workplace safety websites has been identified as a best practice for continuous safety education (Brown et al., 2019). Research shows that digital safety training, combined with interactive elements like quizzes and simulations, improves knowledge retention and application in real-world scenarios (Johnson &amp; Lee, 2020). Websites with learning management system (LMS) integration have the added advantage of tracking employee progress and ensuring compliance with mandatory safety training (Williams &amp; Harris, 2021).</a:t>
            </a:r>
            <a:endParaRPr lang="en-US" sz="1800" dirty="0">
              <a:latin typeface="Arial" panose="020B0604020202020204" pitchFamily="34" charset="0"/>
              <a:cs typeface="Arial" panose="020B0604020202020204" pitchFamily="34" charset="0"/>
            </a:endParaRPr>
          </a:p>
          <a:p>
            <a:pPr marL="0" lvl="0" indent="0" algn="just">
              <a:buNone/>
              <a:tabLst>
                <a:tab pos="457200" algn="l"/>
              </a:tabLst>
            </a:pPr>
            <a:endParaRPr lang="en-IN" sz="1800" i="1"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334978" y="1382004"/>
            <a:ext cx="10901127" cy="5353773"/>
          </a:xfrm>
        </p:spPr>
        <p:txBody>
          <a:bodyPr>
            <a:normAutofit fontScale="92500" lnSpcReduction="10000"/>
          </a:bodyPr>
          <a:lstStyle/>
          <a:p>
            <a:pPr marL="0" indent="0" algn="just">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objective</a:t>
            </a:r>
            <a:r>
              <a:rPr lang="en-US" sz="1800" dirty="0">
                <a:latin typeface="Arial" panose="020B0604020202020204" pitchFamily="34" charset="0"/>
                <a:cs typeface="Arial" panose="020B0604020202020204" pitchFamily="34" charset="0"/>
              </a:rPr>
              <a:t> of a workplace safety website project can be outlined as follows</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Enhance Safety Awareness</a:t>
            </a:r>
            <a:r>
              <a:rPr lang="en-US" sz="1800"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To provide employees with easy access to safety guidelines, policies, and procedures, ensuring they are aware of potential workplace hazards and the steps needed to avoid them.</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Promote Compliance</a:t>
            </a:r>
            <a:r>
              <a:rPr lang="en-US" sz="1800"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To ensure the organization complies with local, national, and industry-specific safety regulations by offering clear, up-to-date information on safety standards and legal requirements.</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Facilitate Training and Education</a:t>
            </a:r>
            <a:r>
              <a:rPr lang="en-US" sz="1800" b="1"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To offer comprehensive safety training and educational resources, including e-learning modules, video tutorials, and interactive materials, enabling employees to stay informed and competent in safety practices.</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Streamline Incident Reporting:</a:t>
            </a:r>
            <a:r>
              <a:rPr lang="en-US" sz="1800" i="1" u="sng"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create an efficient and user-friendly platform for employees to report accidents, near misses, and unsafe conditions, promoting transparency and timely corrective actions.</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Support a Safety Culture:</a:t>
            </a:r>
            <a:r>
              <a:rPr lang="en-US" sz="1800" i="1" u="sng"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foster a proactive safety culture where employees actively participate in maintaining a safe working environment through continuous learning, reporting, and improvement of safety practices.</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Improve Communication:</a:t>
            </a:r>
            <a:r>
              <a:rPr lang="en-US" sz="1800" i="1" u="sng"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provide a central platform for real-time communication regarding safety updates, emergency procedures, and any changes to safety policies, ensuring that all employees are kept informed.</a:t>
            </a:r>
            <a:endParaRPr lang="en-US" sz="1800" dirty="0">
              <a:latin typeface="Arial" panose="020B0604020202020204" pitchFamily="34" charset="0"/>
              <a:cs typeface="Arial" panose="020B0604020202020204" pitchFamily="34" charset="0"/>
            </a:endParaRPr>
          </a:p>
          <a:p>
            <a:pPr marL="342900" indent="-342900" algn="just">
              <a:buFont typeface="+mj-lt"/>
              <a:buAutoNum type="arabicPeriod"/>
            </a:pPr>
            <a:r>
              <a:rPr lang="en-US" sz="1800" b="1" i="1" u="sng" dirty="0">
                <a:latin typeface="Arial" panose="020B0604020202020204" pitchFamily="34" charset="0"/>
                <a:cs typeface="Arial" panose="020B0604020202020204" pitchFamily="34" charset="0"/>
              </a:rPr>
              <a:t>Ensure Accessibility:</a:t>
            </a:r>
            <a:r>
              <a:rPr lang="en-US" sz="1800" i="1" u="sng"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offer a website that is accessible from various devices (including mobile) and adheres to web accessibility standards, ensuring all employees, regardless of their physical abilities or location, can engage with the platform.</a:t>
            </a: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665838"/>
            <a:ext cx="10515600" cy="4511125"/>
          </a:xfrm>
        </p:spPr>
        <p:txBody>
          <a:bodyPr>
            <a:normAutofit/>
          </a:bodyPr>
          <a:lstStyle/>
          <a:p>
            <a:pPr marL="0" indent="0" algn="ctr">
              <a:buNone/>
            </a:pPr>
            <a:r>
              <a:rPr lang="en-US" sz="4000" b="1" u="sng" dirty="0" smtClean="0">
                <a:latin typeface="Arial" panose="020B0604020202020204" pitchFamily="34" charset="0"/>
                <a:cs typeface="Arial" panose="020B0604020202020204" pitchFamily="34" charset="0"/>
              </a:rPr>
              <a:t>Requirements:</a:t>
            </a:r>
            <a:endParaRPr lang="en-US" sz="4000" b="1" u="sng" dirty="0" smtClean="0">
              <a:latin typeface="Arial" panose="020B0604020202020204" pitchFamily="34" charset="0"/>
              <a:cs typeface="Arial" panose="020B0604020202020204" pitchFamily="34" charset="0"/>
            </a:endParaRPr>
          </a:p>
          <a:p>
            <a:pPr marL="0" indent="0" algn="ctr">
              <a:buNone/>
            </a:pPr>
            <a:endParaRPr lang="en-US" sz="1800" b="1" dirty="0"/>
          </a:p>
          <a:p>
            <a:pPr marL="0" indent="0" algn="ctr">
              <a:buNone/>
            </a:pPr>
            <a:endParaRPr lang="en-US" sz="1800" b="1" dirty="0" smtClean="0"/>
          </a:p>
          <a:p>
            <a:pPr marL="342900" indent="-342900">
              <a:buFont typeface="+mj-lt"/>
              <a:buAutoNum type="arabicPeriod"/>
            </a:pPr>
            <a:r>
              <a:rPr lang="en-US" sz="1800" dirty="0" smtClean="0">
                <a:latin typeface="Arial" panose="020B0604020202020204" pitchFamily="34" charset="0"/>
                <a:cs typeface="Arial" panose="020B0604020202020204" pitchFamily="34" charset="0"/>
              </a:rPr>
              <a:t>Processor: Multi-core (Xeon or equivalent)</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smtClean="0">
                <a:latin typeface="Arial" panose="020B0604020202020204" pitchFamily="34" charset="0"/>
                <a:cs typeface="Arial" panose="020B0604020202020204" pitchFamily="34" charset="0"/>
              </a:rPr>
              <a:t>RAM: 16 GB or higher </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smtClean="0">
                <a:latin typeface="Arial" panose="020B0604020202020204" pitchFamily="34" charset="0"/>
                <a:cs typeface="Arial" panose="020B0604020202020204" pitchFamily="34" charset="0"/>
              </a:rPr>
              <a:t>Storage: SSD (500 GB – 1 TB or more based on expected data volume)</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smtClean="0">
                <a:latin typeface="Arial" panose="020B0604020202020204" pitchFamily="34" charset="0"/>
                <a:cs typeface="Arial" panose="020B0604020202020204" pitchFamily="34" charset="0"/>
              </a:rPr>
              <a:t>Network Interface Card (NIC): High-speed (1 </a:t>
            </a:r>
            <a:r>
              <a:rPr lang="en-US" sz="1800" dirty="0" err="1" smtClean="0">
                <a:latin typeface="Arial" panose="020B0604020202020204" pitchFamily="34" charset="0"/>
                <a:cs typeface="Arial" panose="020B0604020202020204" pitchFamily="34" charset="0"/>
              </a:rPr>
              <a:t>Gbps</a:t>
            </a:r>
            <a:r>
              <a:rPr lang="en-US" sz="1800" dirty="0" smtClean="0">
                <a:latin typeface="Arial" panose="020B0604020202020204" pitchFamily="34" charset="0"/>
                <a:cs typeface="Arial" panose="020B0604020202020204" pitchFamily="34" charset="0"/>
              </a:rPr>
              <a:t> or higher)</a:t>
            </a:r>
            <a:endParaRPr lang="en-US" sz="18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800" dirty="0" smtClean="0">
                <a:latin typeface="Arial" panose="020B0604020202020204" pitchFamily="34" charset="0"/>
                <a:cs typeface="Arial" panose="020B0604020202020204" pitchFamily="34" charset="0"/>
              </a:rPr>
              <a:t>Redundant Power Supply (for reliability)</a:t>
            </a:r>
            <a:endParaRPr lang="en-US" sz="1800" dirty="0" smtClean="0">
              <a:latin typeface="Arial" panose="020B0604020202020204" pitchFamily="34" charset="0"/>
              <a:cs typeface="Arial" panose="020B0604020202020204" pitchFamily="34" charset="0"/>
            </a:endParaRPr>
          </a:p>
          <a:p>
            <a:pPr lvl="0" algn="just">
              <a:buFont typeface="Wingdings" panose="05000000000000000000" pitchFamily="2" charset="2"/>
              <a:buChar char="Ø"/>
              <a:tabLst>
                <a:tab pos="457200" algn="l"/>
              </a:tabLs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5"/>
          <p:cNvSpPr>
            <a:spLocks noGrp="1" noChangeArrowheads="1"/>
          </p:cNvSpPr>
          <p:nvPr>
            <p:ph idx="1"/>
          </p:nvPr>
        </p:nvSpPr>
        <p:spPr bwMode="auto">
          <a:xfrm>
            <a:off x="244444" y="2623899"/>
            <a:ext cx="111908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eaLnBrk="0" fontAlgn="base" hangingPunct="0">
              <a:lnSpc>
                <a:spcPct val="100000"/>
              </a:lnSpc>
              <a:spcBef>
                <a:spcPct val="0"/>
              </a:spcBef>
              <a:spcAft>
                <a:spcPct val="0"/>
              </a:spcAft>
              <a:buNone/>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To create the front-end (user interface) and back-end (server-side) functionalities of the website.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sz="1800" b="1" i="1" u="sng" strike="noStrike" cap="none" normalizeH="0" baseline="0" dirty="0" smtClean="0">
                <a:ln>
                  <a:noFill/>
                </a:ln>
                <a:solidFill>
                  <a:schemeClr val="tx1"/>
                </a:solidFill>
                <a:effectLst/>
                <a:latin typeface="Arial" panose="020B0604020202020204" pitchFamily="34" charset="0"/>
              </a:rPr>
              <a:t>Frontend Development:</a:t>
            </a:r>
            <a:endParaRPr kumimoji="0" lang="en-US" sz="1800" b="1" i="1"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sz="1800" b="1" i="0" u="none" strike="noStrike" cap="none" normalizeH="0" baseline="0" dirty="0" smtClean="0">
                <a:ln>
                  <a:noFill/>
                </a:ln>
                <a:solidFill>
                  <a:schemeClr val="tx1"/>
                </a:solidFill>
                <a:effectLst/>
                <a:latin typeface="Arial" panose="020B0604020202020204" pitchFamily="34" charset="0"/>
              </a:rPr>
              <a:t>HTML, CSS, and JavaScript</a:t>
            </a:r>
            <a:r>
              <a:rPr kumimoji="0" lang="en-US" sz="1800" b="0" i="0" u="none" strike="noStrike" cap="none" normalizeH="0" baseline="0" dirty="0" smtClean="0">
                <a:ln>
                  <a:noFill/>
                </a:ln>
                <a:solidFill>
                  <a:schemeClr val="tx1"/>
                </a:solidFill>
                <a:effectLst/>
                <a:latin typeface="Arial" panose="020B0604020202020204" pitchFamily="34" charset="0"/>
              </a:rPr>
              <a:t>: For creating responsive web pages//BOOTSTRAP</a:t>
            </a:r>
            <a:endParaRPr lang="en-US" sz="1800" dirty="0" smtClean="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indent="0">
              <a:buNone/>
            </a:pPr>
            <a:r>
              <a:rPr lang="en-US" sz="2000" b="1" i="1" u="sng" dirty="0">
                <a:latin typeface="Arial" panose="020B0604020202020204" pitchFamily="34" charset="0"/>
                <a:cs typeface="Arial" panose="020B0604020202020204" pitchFamily="34" charset="0"/>
              </a:rPr>
              <a:t>Backend Development</a:t>
            </a:r>
            <a:r>
              <a:rPr lang="en-US" sz="2000" b="1" i="1" u="sng" dirty="0" smtClean="0"/>
              <a:t>:</a:t>
            </a:r>
            <a:endParaRPr lang="en-US" sz="2000" b="1" i="1" u="sng" dirty="0" smtClean="0"/>
          </a:p>
          <a:p>
            <a:pPr marL="0" indent="0">
              <a:buNone/>
            </a:pPr>
            <a:r>
              <a:rPr kumimoji="0" lang="en-US" sz="1800" b="1" i="0" u="none" strike="noStrike" cap="none" normalizeH="0" baseline="0" dirty="0">
                <a:ln>
                  <a:noFill/>
                </a:ln>
                <a:solidFill>
                  <a:schemeClr val="tx1"/>
                </a:solidFill>
                <a:effectLst/>
                <a:latin typeface="Arial" panose="020B0604020202020204" pitchFamily="34" charset="0"/>
              </a:rPr>
              <a:t>        REACT.JS</a:t>
            </a:r>
            <a:endParaRPr kumimoji="0" 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fontScale="35000"/>
          </a:bodyPr>
          <a:lstStyle/>
          <a:p>
            <a:pPr lvl="0">
              <a:buFont typeface="Wingdings" panose="05000000000000000000" pitchFamily="2" charset="2"/>
              <a:buChar char="Ø"/>
              <a:tabLst>
                <a:tab pos="457200" algn="l"/>
              </a:tabLst>
            </a:pPr>
            <a:r>
              <a:rPr lang="en-US" altLang="en-IN" sz="6400" b="1" i="1" u="sng" kern="100" dirty="0">
                <a:effectLst/>
                <a:latin typeface="Arial" panose="020B0604020202020204" pitchFamily="34" charset="0"/>
                <a:ea typeface="Aptos" panose="020B0004020202020204" pitchFamily="34" charset="0"/>
                <a:cs typeface="Arial" panose="020B0604020202020204" pitchFamily="34" charset="0"/>
              </a:rPr>
              <a:t>Home Page</a:t>
            </a: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-Overview of the website</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Navigation to other modules</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Safety Training</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i="1" u="sng" kern="100" dirty="0">
                <a:effectLst/>
                <a:latin typeface="Arial" panose="020B0604020202020204" pitchFamily="34" charset="0"/>
                <a:ea typeface="Aptos" panose="020B0004020202020204" pitchFamily="34" charset="0"/>
                <a:cs typeface="Arial" panose="020B0604020202020204" pitchFamily="34" charset="0"/>
              </a:rPr>
              <a:t>Training courses</a:t>
            </a: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-Certification programs</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Progress tracking</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Incident Reporting</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i="1" u="sng" kern="100" dirty="0">
                <a:effectLst/>
                <a:latin typeface="Arial" panose="020B0604020202020204" pitchFamily="34" charset="0"/>
                <a:ea typeface="Aptos" panose="020B0004020202020204" pitchFamily="34" charset="0"/>
                <a:cs typeface="Arial" panose="020B0604020202020204" pitchFamily="34" charset="0"/>
              </a:rPr>
              <a:t>Form submission for incidents</a:t>
            </a: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r>
              <a:rPr lang="en-US" altLang="en-IN" sz="6400" b="1" kern="100" dirty="0">
                <a:effectLst/>
                <a:latin typeface="Arial" panose="020B0604020202020204" pitchFamily="34" charset="0"/>
                <a:ea typeface="Aptos" panose="020B0004020202020204" pitchFamily="34" charset="0"/>
                <a:cs typeface="Arial" panose="020B0604020202020204" pitchFamily="34" charset="0"/>
              </a:rPr>
              <a:t>                      Safety Resources</a:t>
            </a:r>
            <a:endParaRPr lang="en-US" altLang="en-IN" sz="6400" b="1" kern="100" dirty="0">
              <a:effectLst/>
              <a:latin typeface="Arial" panose="020B0604020202020204" pitchFamily="34" charset="0"/>
              <a:ea typeface="Aptos" panose="020B0004020202020204" pitchFamily="34" charset="0"/>
              <a:cs typeface="Arial" panose="020B0604020202020204" pitchFamily="34" charset="0"/>
            </a:endParaRPr>
          </a:p>
          <a:p>
            <a:pPr lvl="0">
              <a:buFont typeface="Wingdings" panose="05000000000000000000" pitchFamily="2" charset="2"/>
              <a:buChar char="Ø"/>
              <a:tabLst>
                <a:tab pos="457200" algn="l"/>
              </a:tabLst>
            </a:pPr>
            <a:endParaRPr lang="en-US" altLang="en-IN" sz="18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3" name="Text Box 2"/>
          <p:cNvSpPr txBox="1"/>
          <p:nvPr/>
        </p:nvSpPr>
        <p:spPr>
          <a:xfrm>
            <a:off x="1035050" y="150939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7451</Words>
  <Application>WPS Presentation</Application>
  <PresentationFormat>Widescreen</PresentationFormat>
  <Paragraphs>138</Paragraphs>
  <Slides>13</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Tahoma</vt:lpstr>
      <vt:lpstr>Aptos</vt:lpstr>
      <vt:lpstr>Segoe Print</vt:lpstr>
      <vt:lpstr>Symbol</vt:lpstr>
      <vt:lpstr>Microsoft YaHei</vt:lpstr>
      <vt:lpstr>Arial Unicode MS</vt:lpstr>
      <vt:lpstr>Aptos Display</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akansha tomar</cp:lastModifiedBy>
  <cp:revision>24</cp:revision>
  <dcterms:created xsi:type="dcterms:W3CDTF">2024-09-12T08:34:00Z</dcterms:created>
  <dcterms:modified xsi:type="dcterms:W3CDTF">2024-11-29T19:02:25Z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ADC70BA8001A4BC8A11D5E60A3115170_12</vt:lpwstr>
  </property>
  <property fmtid="{D5CDD505-2E9C-101B-9397-08002B2CF9AE}" pid="3" name="KSOProductBuildVer">
    <vt:lpwstr>1033-12.2.0.18911</vt:lpwstr>
  </property>
</Properties>
</file>