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72" r:id="rId5"/>
    <p:sldId id="260" r:id="rId6"/>
    <p:sldId id="262" r:id="rId7"/>
    <p:sldId id="264"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BF5A8-2FE1-23F1-E68A-95E46CBC1B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8A6F30-820C-E581-F745-9176BA1040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866F97-0642-6546-7A4E-D5D3D23A08A8}"/>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206DE1A-0D7E-EEF3-28CB-08C921773D28}"/>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3120679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00900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44510"/>
            <a:ext cx="9144000" cy="1384490"/>
          </a:xfrm>
        </p:spPr>
        <p:txBody>
          <a:bodyPr>
            <a:normAutofit fontScale="90000"/>
          </a:bodyPr>
          <a:lstStyle/>
          <a:p>
            <a:r>
              <a:rPr lang="en-US" sz="4400" b="1" dirty="0">
                <a:latin typeface="STKaiti" panose="02010600040101010101" pitchFamily="2" charset="-122"/>
                <a:ea typeface="STKaiti" panose="02010600040101010101" pitchFamily="2" charset="-122"/>
                <a:cs typeface="Times New Roman" panose="02020603050405020304" pitchFamily="18" charset="0"/>
              </a:rPr>
              <a:t>Mini Project-I (K24MCA18P)</a:t>
            </a:r>
            <a:br>
              <a:rPr lang="en-IN" sz="2400" b="1" dirty="0">
                <a:latin typeface="STKaiti" panose="02010600040101010101" pitchFamily="2" charset="-122"/>
                <a:ea typeface="STKaiti" panose="02010600040101010101" pitchFamily="2" charset="-122"/>
                <a:cs typeface="Times New Roman" panose="02020603050405020304" pitchFamily="18" charset="0"/>
              </a:rPr>
            </a:br>
            <a:r>
              <a:rPr lang="en-IN" sz="3500" b="1" dirty="0">
                <a:latin typeface="STKaiti" panose="02010600040101010101" pitchFamily="2" charset="-122"/>
                <a:ea typeface="STKaiti" panose="02010600040101010101" pitchFamily="2" charset="-122"/>
                <a:cs typeface="Times New Roman" panose="02020603050405020304" pitchFamily="18" charset="0"/>
              </a:rPr>
              <a:t>Odd Semester</a:t>
            </a:r>
            <a:br>
              <a:rPr lang="en-IN" sz="3500" b="1" dirty="0">
                <a:latin typeface="STKaiti" panose="02010600040101010101" pitchFamily="2" charset="-122"/>
                <a:ea typeface="STKaiti" panose="02010600040101010101" pitchFamily="2" charset="-122"/>
                <a:cs typeface="Times New Roman" panose="02020603050405020304" pitchFamily="18" charset="0"/>
              </a:rPr>
            </a:br>
            <a:r>
              <a:rPr lang="en-IN" sz="3500" b="1" dirty="0">
                <a:latin typeface="STKaiti" panose="02010600040101010101" pitchFamily="2" charset="-122"/>
                <a:ea typeface="STKaiti" panose="02010600040101010101" pitchFamily="2" charset="-122"/>
                <a:cs typeface="Times New Roman" panose="02020603050405020304" pitchFamily="18" charset="0"/>
              </a:rPr>
              <a:t>Session 2024-25</a:t>
            </a:r>
            <a:endParaRPr lang="en-US" sz="3500" b="1" dirty="0">
              <a:latin typeface="STKaiti" panose="02010600040101010101" pitchFamily="2" charset="-122"/>
              <a:ea typeface="STKaiti" panose="02010600040101010101" pitchFamily="2" charset="-122"/>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275303" y="3913239"/>
            <a:ext cx="9429135" cy="1730477"/>
          </a:xfrm>
        </p:spPr>
        <p:txBody>
          <a:bodyPr>
            <a:normAutofit lnSpcReduction="10000"/>
          </a:bodyPr>
          <a:lstStyle/>
          <a:p>
            <a:r>
              <a:rPr lang="en-US" b="1" dirty="0">
                <a:latin typeface="Times New Roman" panose="02020603050405020304" pitchFamily="18" charset="0"/>
                <a:cs typeface="Times New Roman" panose="02020603050405020304" pitchFamily="18" charset="0"/>
              </a:rPr>
              <a:t>                  “KIDDLE-DOODLE”</a:t>
            </a:r>
          </a:p>
          <a:p>
            <a:r>
              <a:rPr lang="en-US" b="1" dirty="0">
                <a:latin typeface="Bodoni MT" panose="02070603080606020203" pitchFamily="18" charset="0"/>
                <a:cs typeface="Times New Roman" panose="02020603050405020304" pitchFamily="18" charset="0"/>
              </a:rPr>
              <a:t>                          Team Leader Name -Khushi Jain(2426mca176).</a:t>
            </a:r>
          </a:p>
          <a:p>
            <a:r>
              <a:rPr lang="en-US" b="1" dirty="0">
                <a:latin typeface="Bodoni MT" panose="02070603080606020203" pitchFamily="18" charset="0"/>
                <a:cs typeface="Times New Roman" panose="02020603050405020304" pitchFamily="18" charset="0"/>
              </a:rPr>
              <a:t>                            Member Name-Khushi Kumari(2426mca666)</a:t>
            </a:r>
          </a:p>
          <a:p>
            <a:r>
              <a:rPr lang="en-US" b="1" dirty="0">
                <a:latin typeface="Bodoni MT" panose="02070603080606020203" pitchFamily="18" charset="0"/>
                <a:cs typeface="Times New Roman" panose="02020603050405020304" pitchFamily="18" charset="0"/>
              </a:rPr>
              <a:t>                                                 Dolly Prajapati(2426mca529 )</a:t>
            </a: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286567" y="4898617"/>
            <a:ext cx="2762865" cy="16144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Supervisor Name-Arpit Dogra</a:t>
            </a:r>
          </a:p>
          <a:p>
            <a:pPr algn="just"/>
            <a:r>
              <a:rPr lang="en-IN" dirty="0">
                <a:solidFill>
                  <a:srgbClr val="FF0000"/>
                </a:solidFill>
                <a:latin typeface="Times New Roman" panose="02020603050405020304" pitchFamily="18" charset="0"/>
                <a:cs typeface="Times New Roman" panose="02020603050405020304" pitchFamily="18" charset="0"/>
              </a:rP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F5BFD529-1EC4-2D9B-E632-970F1D2E1D3C}"/>
              </a:ext>
            </a:extLst>
          </p:cNvPr>
          <p:cNvSpPr>
            <a:spLocks noGrp="1" noChangeArrowheads="1"/>
          </p:cNvSpPr>
          <p:nvPr>
            <p:ph idx="1"/>
          </p:nvPr>
        </p:nvSpPr>
        <p:spPr bwMode="auto">
          <a:xfrm>
            <a:off x="985684" y="1669804"/>
            <a:ext cx="97431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Nielsen, J. (2022). "Designing Websites for Children: Usability Research." </a:t>
            </a:r>
            <a:r>
              <a:rPr kumimoji="0" lang="en-US" altLang="en-US" sz="1800" b="0" i="0" u="none" strike="noStrike" cap="none" normalizeH="0" baseline="0" dirty="0" err="1">
                <a:ln>
                  <a:noFill/>
                </a:ln>
                <a:solidFill>
                  <a:schemeClr val="tx1"/>
                </a:solidFill>
                <a:effectLst/>
                <a:latin typeface="Arial" panose="020B0604020202020204" pitchFamily="34" charset="0"/>
              </a:rPr>
              <a:t>NNGroup</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Chou, Y. K. (2019). "Gamification to Improve Learning: Key Concepts." </a:t>
            </a:r>
            <a:r>
              <a:rPr kumimoji="0" lang="en-US" altLang="en-US" sz="1800" b="0" i="0" u="none" strike="noStrike" cap="none" normalizeH="0" baseline="0" dirty="0" err="1">
                <a:ln>
                  <a:noFill/>
                </a:ln>
                <a:solidFill>
                  <a:schemeClr val="tx1"/>
                </a:solidFill>
                <a:effectLst/>
                <a:latin typeface="Arial" panose="020B0604020202020204" pitchFamily="34" charset="0"/>
              </a:rPr>
              <a:t>Octalysis</a:t>
            </a:r>
            <a:r>
              <a:rPr kumimoji="0" lang="en-US" altLang="en-US" sz="1800" b="0" i="0" u="none" strike="noStrike" cap="none" normalizeH="0" baseline="0" dirty="0">
                <a:ln>
                  <a:noFill/>
                </a:ln>
                <a:solidFill>
                  <a:schemeClr val="tx1"/>
                </a:solidFill>
                <a:effectLst/>
                <a:latin typeface="Arial" panose="020B0604020202020204" pitchFamily="34" charset="0"/>
              </a:rPr>
              <a:t> Framework.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MDN Web Docs. "CSS Animations and JavaScript for Interactive Web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"Psychology of Colors for Children." Color Psychology Research (2021).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React Documentation –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https://reactjs.org/</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latin typeface="Times New Roman" panose="02020603050405020304" pitchFamily="18" charset="0"/>
                <a:ea typeface="Aptos" panose="020B0004020202020204" pitchFamily="34" charset="0"/>
                <a:cs typeface="Times New Roman" panose="02020603050405020304" pitchFamily="18" charset="0"/>
              </a:rPr>
              <a:t>Solution</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838200" y="1825625"/>
            <a:ext cx="10515600" cy="3788594"/>
          </a:xfrm>
        </p:spPr>
        <p:txBody>
          <a:bodyPr>
            <a:normAutofit/>
          </a:bodyPr>
          <a:lstStyle/>
          <a:p>
            <a:r>
              <a:rPr lang="en-US" sz="2000" b="1" dirty="0"/>
              <a:t>1. Problem Statement</a:t>
            </a:r>
          </a:p>
          <a:p>
            <a:r>
              <a:rPr lang="en-US" sz="2000" dirty="0"/>
              <a:t>With the growing use of technology among children, there is a need for </a:t>
            </a:r>
            <a:r>
              <a:rPr lang="en-US" sz="2000" b="1" dirty="0"/>
              <a:t>engaging, interactive online platforms</a:t>
            </a:r>
            <a:r>
              <a:rPr lang="en-US" sz="2000" dirty="0"/>
              <a:t> that cater specifically to kids. While many e-commerce sites target adults, there are few that focus on creating </a:t>
            </a:r>
            <a:r>
              <a:rPr lang="en-US" sz="2000" b="1" dirty="0"/>
              <a:t>fun, vibrant, and educational experiences</a:t>
            </a:r>
            <a:r>
              <a:rPr lang="en-US" sz="2000" dirty="0"/>
              <a:t> for children. The challenge is to create a kid-friendly </a:t>
            </a:r>
            <a:r>
              <a:rPr lang="en-US" sz="2000" b="1" dirty="0"/>
              <a:t>stationery website</a:t>
            </a:r>
            <a:r>
              <a:rPr lang="en-US" sz="2000" dirty="0"/>
              <a:t> that not only showcases stationery products but also engages kids through interactive elements such as quizzes, product customizations, and a fun, visually appealing design.</a:t>
            </a:r>
          </a:p>
          <a:p>
            <a:r>
              <a:rPr lang="en-US" sz="2000" b="1" dirty="0"/>
              <a:t>Problem Summary</a:t>
            </a:r>
            <a:r>
              <a:rPr lang="en-US" sz="2000" dirty="0"/>
              <a:t>:</a:t>
            </a:r>
          </a:p>
          <a:p>
            <a:pPr>
              <a:buFont typeface="Arial" panose="020B0604020202020204" pitchFamily="34" charset="0"/>
              <a:buChar char="•"/>
            </a:pPr>
            <a:r>
              <a:rPr lang="en-US" sz="2000" dirty="0"/>
              <a:t>Lack of </a:t>
            </a:r>
            <a:r>
              <a:rPr lang="en-US" sz="2000" b="1" dirty="0"/>
              <a:t>interactive</a:t>
            </a:r>
            <a:r>
              <a:rPr lang="en-US" sz="2000" dirty="0"/>
              <a:t> and </a:t>
            </a:r>
            <a:r>
              <a:rPr lang="en-US" sz="2000" b="1" dirty="0"/>
              <a:t>kid-centric</a:t>
            </a:r>
            <a:r>
              <a:rPr lang="en-US" sz="2000" dirty="0"/>
              <a:t> e-commerce websites.</a:t>
            </a:r>
          </a:p>
          <a:p>
            <a:pPr>
              <a:buFont typeface="Arial" panose="020B0604020202020204" pitchFamily="34" charset="0"/>
              <a:buChar char="•"/>
            </a:pPr>
            <a:r>
              <a:rPr lang="en-US" sz="2000" dirty="0"/>
              <a:t>Limited </a:t>
            </a:r>
            <a:r>
              <a:rPr lang="en-US" sz="2000" b="1" dirty="0"/>
              <a:t>customization options</a:t>
            </a:r>
            <a:r>
              <a:rPr lang="en-US" sz="2000" dirty="0"/>
              <a:t> for products tailored to kids’ interests.</a:t>
            </a:r>
          </a:p>
          <a:p>
            <a:pPr>
              <a:buFont typeface="Arial" panose="020B0604020202020204" pitchFamily="34" charset="0"/>
              <a:buChar char="•"/>
            </a:pPr>
            <a:r>
              <a:rPr lang="en-US" sz="2000" dirty="0"/>
              <a:t>Need for an </a:t>
            </a:r>
            <a:r>
              <a:rPr lang="en-US" sz="2000" b="1" dirty="0"/>
              <a:t>educational and entertaining</a:t>
            </a:r>
            <a:r>
              <a:rPr lang="en-US" sz="2000" dirty="0"/>
              <a:t> approach to engage children.</a:t>
            </a:r>
          </a:p>
          <a:p>
            <a:pPr marL="0" lvl="0" indent="0">
              <a:buNone/>
              <a:tabLst>
                <a:tab pos="457200" algn="l"/>
              </a:tabLst>
            </a:pPr>
            <a:endParaRPr lang="en-IN"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AB9AA-7A49-CD37-703E-2A5F10DED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C8321-F162-6493-C818-0A05C3FC92F2}"/>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b="1" kern="100" dirty="0">
                <a:latin typeface="Times New Roman" panose="02020603050405020304" pitchFamily="18" charset="0"/>
                <a:ea typeface="Tahoma" panose="020B060403050404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4BA59A2-37FE-8099-9EC0-EEC8B655E832}"/>
              </a:ext>
            </a:extLst>
          </p:cNvPr>
          <p:cNvSpPr>
            <a:spLocks noGrp="1"/>
          </p:cNvSpPr>
          <p:nvPr>
            <p:ph idx="1"/>
          </p:nvPr>
        </p:nvSpPr>
        <p:spPr>
          <a:xfrm>
            <a:off x="776748" y="1533832"/>
            <a:ext cx="10577052" cy="4837471"/>
          </a:xfrm>
        </p:spPr>
        <p:txBody>
          <a:bodyPr>
            <a:noAutofit/>
          </a:bodyPr>
          <a:lstStyle/>
          <a:p>
            <a:r>
              <a:rPr lang="en-US" sz="1600" dirty="0"/>
              <a:t>The objective of </a:t>
            </a:r>
            <a:r>
              <a:rPr lang="en-US" sz="1600" b="1" dirty="0"/>
              <a:t>KIDDLE-DOODLE</a:t>
            </a:r>
            <a:r>
              <a:rPr lang="en-US" sz="1600" dirty="0"/>
              <a:t> is to create an </a:t>
            </a:r>
            <a:r>
              <a:rPr lang="en-US" sz="1600" b="1" dirty="0"/>
              <a:t>interactive, engaging, and educational platform</a:t>
            </a:r>
            <a:r>
              <a:rPr lang="en-US" sz="1600" dirty="0"/>
              <a:t> for kids that provides a </a:t>
            </a:r>
            <a:r>
              <a:rPr lang="en-US" sz="1600" b="1" dirty="0"/>
              <a:t>fun shopping experience</a:t>
            </a:r>
            <a:r>
              <a:rPr lang="en-US" sz="1600" dirty="0"/>
              <a:t> for stationery items while promoting </a:t>
            </a:r>
            <a:r>
              <a:rPr lang="en-US" sz="1600" b="1" dirty="0"/>
              <a:t>creativity</a:t>
            </a:r>
            <a:r>
              <a:rPr lang="en-US" sz="1600" dirty="0"/>
              <a:t> and </a:t>
            </a:r>
            <a:r>
              <a:rPr lang="en-US" sz="1600" b="1" dirty="0"/>
              <a:t>learning</a:t>
            </a:r>
            <a:r>
              <a:rPr lang="en-US" sz="1600" dirty="0"/>
              <a:t>. </a:t>
            </a:r>
          </a:p>
          <a:p>
            <a:r>
              <a:rPr lang="en-US" sz="1600" b="1" dirty="0"/>
              <a:t>Project Name</a:t>
            </a:r>
            <a:r>
              <a:rPr lang="en-US" sz="1600" dirty="0"/>
              <a:t>: KIDDLE DOODLE</a:t>
            </a:r>
            <a:br>
              <a:rPr lang="en-US" sz="1600" dirty="0"/>
            </a:br>
            <a:r>
              <a:rPr lang="en-US" sz="1600" b="1" dirty="0"/>
              <a:t>Tagline</a:t>
            </a:r>
            <a:r>
              <a:rPr lang="en-US" sz="1600" dirty="0"/>
              <a:t>: “Where Creativity Meets Fun!”</a:t>
            </a:r>
          </a:p>
          <a:p>
            <a:r>
              <a:rPr lang="en-US" sz="1600" b="1" dirty="0"/>
              <a:t>Solution Overview</a:t>
            </a:r>
          </a:p>
          <a:p>
            <a:r>
              <a:rPr lang="en-US" sz="1600" dirty="0"/>
              <a:t>The “KIDDLE-DOODLE" website is a </a:t>
            </a:r>
            <a:r>
              <a:rPr lang="en-US" sz="1600" b="1" dirty="0"/>
              <a:t>front-end-focused platform</a:t>
            </a:r>
            <a:r>
              <a:rPr lang="en-US" sz="1600" dirty="0"/>
              <a:t> designed to offer an engaging, vibrant, and interactive experience for children exploring and purchasing stationery. It solves the problem of providing an </a:t>
            </a:r>
            <a:r>
              <a:rPr lang="en-US" sz="1600" b="1" dirty="0"/>
              <a:t>e-commerce experience tailored to kids</a:t>
            </a:r>
            <a:r>
              <a:rPr lang="en-US" sz="1600" dirty="0"/>
              <a:t> by blending educational content, product customization, and interactive gamification into a single, easy-to-navigate website.</a:t>
            </a:r>
          </a:p>
          <a:p>
            <a:r>
              <a:rPr lang="en-US" sz="1600" b="1" dirty="0"/>
              <a:t>Why KIDDLE-DOODLE is Unique?</a:t>
            </a:r>
          </a:p>
          <a:p>
            <a:pPr>
              <a:buFont typeface="Arial" panose="020B0604020202020204" pitchFamily="34" charset="0"/>
              <a:buChar char="•"/>
            </a:pPr>
            <a:r>
              <a:rPr lang="en-US" sz="1600" b="1" dirty="0"/>
              <a:t>Blend of E-commerce and Learning</a:t>
            </a:r>
            <a:r>
              <a:rPr lang="en-US" sz="1600" dirty="0"/>
              <a:t>: Unlike traditional e-commerce websites, Scribble Bee includes an </a:t>
            </a:r>
            <a:r>
              <a:rPr lang="en-US" sz="1600" b="1" dirty="0"/>
              <a:t>educational dimension</a:t>
            </a:r>
            <a:r>
              <a:rPr lang="en-US" sz="1600" dirty="0"/>
              <a:t> through its fun quiz, making it both a place for shopping and learning.</a:t>
            </a:r>
          </a:p>
          <a:p>
            <a:pPr>
              <a:buFont typeface="Arial" panose="020B0604020202020204" pitchFamily="34" charset="0"/>
              <a:buChar char="•"/>
            </a:pPr>
            <a:r>
              <a:rPr lang="en-US" sz="1600" b="1" dirty="0"/>
              <a:t>Customizable Products</a:t>
            </a:r>
            <a:r>
              <a:rPr lang="en-US" sz="1600" dirty="0"/>
              <a:t>: Many stationery sites offer static items; Scribble Bee gives children control over personalizing their purchases.</a:t>
            </a:r>
          </a:p>
          <a:p>
            <a:pPr>
              <a:buFont typeface="Arial" panose="020B0604020202020204" pitchFamily="34" charset="0"/>
              <a:buChar char="•"/>
            </a:pPr>
            <a:r>
              <a:rPr lang="en-US" sz="1600" b="1" dirty="0"/>
              <a:t>Target Audience-Focused</a:t>
            </a:r>
            <a:r>
              <a:rPr lang="en-US" sz="1600" dirty="0"/>
              <a:t>: Scribble Bee’s entire design and functionality cater to young children, something that mainstream platforms often lack.</a:t>
            </a:r>
          </a:p>
          <a:p>
            <a:endParaRPr lang="en-US" sz="1600" dirty="0"/>
          </a:p>
          <a:p>
            <a:pPr marL="0" lvl="0" indent="0">
              <a:buNone/>
              <a:tabLst>
                <a:tab pos="457200" algn="l"/>
              </a:tabLst>
            </a:pP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9409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r>
              <a:rPr lang="en-US" sz="2000" dirty="0"/>
              <a:t>The design and development of "Scribble Bee" draw inspiration from several existing studies and websites targeting children’s engagement, creativity, and e-commerce experiences:</a:t>
            </a:r>
          </a:p>
          <a:p>
            <a:pPr>
              <a:buFont typeface="Arial" panose="020B0604020202020204" pitchFamily="34" charset="0"/>
              <a:buChar char="•"/>
            </a:pPr>
            <a:r>
              <a:rPr lang="en-US" sz="2000" b="1" dirty="0"/>
              <a:t>Child-friendly Design</a:t>
            </a:r>
            <a:r>
              <a:rPr lang="en-US" sz="2000" dirty="0"/>
              <a:t>: Studies on user interface (UI) and user experience (UX) design for children highlight the importance of bright colors, playful animations, and simple navigation. Research suggests that children are more engaged with designs that are vibrant and visually appealing, while clutter-free layouts improve usability.</a:t>
            </a:r>
          </a:p>
          <a:p>
            <a:pPr>
              <a:buFont typeface="Arial" panose="020B0604020202020204" pitchFamily="34" charset="0"/>
              <a:buChar char="•"/>
            </a:pPr>
            <a:r>
              <a:rPr lang="en-US" sz="2000" b="1" dirty="0"/>
              <a:t>Gamification in Learning</a:t>
            </a:r>
            <a:r>
              <a:rPr lang="en-US" sz="2000" dirty="0"/>
              <a:t>: Research shows that gamification increases engagement, retention, and motivation in children. By including quizzes and interactive elements in Scribble Bee, children stay engaged longer and enjoy the learning experience along with shopping.</a:t>
            </a:r>
          </a:p>
          <a:p>
            <a:pPr>
              <a:buFont typeface="Arial" panose="020B0604020202020204" pitchFamily="34" charset="0"/>
              <a:buChar char="•"/>
            </a:pPr>
            <a:r>
              <a:rPr lang="en-US" sz="2000" b="1" dirty="0"/>
              <a:t>E-commerce for Kids</a:t>
            </a:r>
            <a:r>
              <a:rPr lang="en-US" sz="2000" dirty="0"/>
              <a:t>: E-commerce platforms tailored for kids tend to lack interactive features. Existing platforms like </a:t>
            </a:r>
            <a:r>
              <a:rPr lang="en-US" sz="2000" b="1" dirty="0"/>
              <a:t>Lego's online store</a:t>
            </a:r>
            <a:r>
              <a:rPr lang="en-US" sz="2000" dirty="0"/>
              <a:t> and </a:t>
            </a:r>
            <a:r>
              <a:rPr lang="en-US" sz="2000" b="1" dirty="0"/>
              <a:t>Crayola's website</a:t>
            </a:r>
            <a:r>
              <a:rPr lang="en-US" sz="2000" dirty="0"/>
              <a:t> have set benchmarks for creating fun and creative shopping experiences but lack deeper interactivity and customization, which Scribble Bee addresses.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33392B93-AFA9-1E67-CD95-A43D755C123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4FCE9DF-9478-883C-55C6-6A6260671276}"/>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AD2A3A9F-A8BF-20FF-CD95-FDB2CB936904}"/>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3C32CBDC-FB63-34F1-A91C-1A1AE81BD9D0}"/>
              </a:ext>
            </a:extLst>
          </p:cNvPr>
          <p:cNvSpPr>
            <a:spLocks noGrp="1" noChangeArrowheads="1"/>
          </p:cNvSpPr>
          <p:nvPr>
            <p:ph idx="1"/>
          </p:nvPr>
        </p:nvSpPr>
        <p:spPr bwMode="auto">
          <a:xfrm>
            <a:off x="1042222" y="1948032"/>
            <a:ext cx="10284542" cy="2537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t>1. For Developers:</a:t>
            </a:r>
          </a:p>
          <a:p>
            <a:pPr>
              <a:buFont typeface="Arial" panose="020B0604020202020204" pitchFamily="34" charset="0"/>
              <a:buChar char="•"/>
            </a:pPr>
            <a:r>
              <a:rPr lang="en-US" sz="1800" b="1" dirty="0"/>
              <a:t>Computer</a:t>
            </a:r>
            <a:r>
              <a:rPr lang="en-US" sz="1800" dirty="0"/>
              <a:t>: At least 8 GB RAM, modern multi-core processor, 256 GB SSD, and a Full HD display.</a:t>
            </a:r>
          </a:p>
          <a:p>
            <a:pPr>
              <a:buFont typeface="Arial" panose="020B0604020202020204" pitchFamily="34" charset="0"/>
              <a:buChar char="•"/>
            </a:pPr>
            <a:r>
              <a:rPr lang="en-US" sz="1800" b="1" dirty="0"/>
              <a:t>Tools</a:t>
            </a:r>
            <a:r>
              <a:rPr lang="en-US" sz="1800" dirty="0"/>
              <a:t>: Any modern OS with web browsers and code editors like VS Code.</a:t>
            </a:r>
          </a:p>
          <a:p>
            <a:r>
              <a:rPr lang="en-US" sz="1800" b="1" dirty="0"/>
              <a:t>2. For End Users (Kids, Parents, Teachers):</a:t>
            </a:r>
          </a:p>
          <a:p>
            <a:pPr>
              <a:buFont typeface="Arial" panose="020B0604020202020204" pitchFamily="34" charset="0"/>
              <a:buChar char="•"/>
            </a:pPr>
            <a:r>
              <a:rPr lang="en-US" sz="1800" b="1" dirty="0"/>
              <a:t>Devices</a:t>
            </a:r>
            <a:r>
              <a:rPr lang="en-US" sz="1800" dirty="0"/>
              <a:t>: Any modern desktop, laptop, tablet, or smartphone with a browser.</a:t>
            </a:r>
          </a:p>
          <a:p>
            <a:pPr>
              <a:buFont typeface="Arial" panose="020B0604020202020204" pitchFamily="34" charset="0"/>
              <a:buChar char="•"/>
            </a:pPr>
            <a:r>
              <a:rPr lang="en-US" sz="1800" b="1" dirty="0"/>
              <a:t>RAM</a:t>
            </a:r>
            <a:r>
              <a:rPr lang="en-US" sz="1800" dirty="0"/>
              <a:t>: Minimum 2 GB for mobile, 4 GB for desktop.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838200" y="2199251"/>
            <a:ext cx="10515600" cy="2274426"/>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HTML</a:t>
            </a:r>
            <a:r>
              <a:rPr kumimoji="0" lang="en-US" altLang="en-US" sz="2400" b="0" i="0" u="none" strike="noStrike" cap="none" normalizeH="0" baseline="0" dirty="0">
                <a:ln>
                  <a:noFill/>
                </a:ln>
                <a:solidFill>
                  <a:schemeClr val="tx1"/>
                </a:solidFill>
                <a:effectLst/>
                <a:latin typeface="Arial" panose="020B0604020202020204" pitchFamily="34" charset="0"/>
              </a:rPr>
              <a:t> for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CSS</a:t>
            </a:r>
            <a:r>
              <a:rPr kumimoji="0" lang="en-US" altLang="en-US" sz="2400" b="0" i="0" u="none" strike="noStrike" cap="none" normalizeH="0" baseline="0" dirty="0">
                <a:ln>
                  <a:noFill/>
                </a:ln>
                <a:solidFill>
                  <a:schemeClr val="tx1"/>
                </a:solidFill>
                <a:effectLst/>
                <a:latin typeface="Arial" panose="020B0604020202020204" pitchFamily="34" charset="0"/>
              </a:rPr>
              <a:t> (or </a:t>
            </a:r>
            <a:r>
              <a:rPr kumimoji="0" lang="en-US" altLang="en-US" sz="2400" b="1" i="0" u="none" strike="noStrike" cap="none" normalizeH="0" baseline="0" dirty="0">
                <a:ln>
                  <a:noFill/>
                </a:ln>
                <a:solidFill>
                  <a:schemeClr val="tx1"/>
                </a:solidFill>
                <a:effectLst/>
                <a:latin typeface="Arial" panose="020B0604020202020204" pitchFamily="34" charset="0"/>
              </a:rPr>
              <a:t>SASS</a:t>
            </a:r>
            <a:r>
              <a:rPr kumimoji="0" lang="en-US" altLang="en-US" sz="2400" b="0" i="0" u="none" strike="noStrike" cap="none" normalizeH="0" baseline="0" dirty="0">
                <a:ln>
                  <a:noFill/>
                </a:ln>
                <a:solidFill>
                  <a:schemeClr val="tx1"/>
                </a:solidFill>
                <a:effectLst/>
                <a:latin typeface="Arial" panose="020B0604020202020204" pitchFamily="34" charset="0"/>
              </a:rPr>
              <a:t>) for styling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JavaScript</a:t>
            </a:r>
            <a:r>
              <a:rPr kumimoji="0" lang="en-US" altLang="en-US" sz="2400" b="0" i="0" u="none" strike="noStrike" cap="none" normalizeH="0" baseline="0" dirty="0">
                <a:ln>
                  <a:noFill/>
                </a:ln>
                <a:solidFill>
                  <a:schemeClr val="tx1"/>
                </a:solidFill>
                <a:effectLst/>
                <a:latin typeface="Arial" panose="020B0604020202020204" pitchFamily="34" charset="0"/>
              </a:rPr>
              <a:t> f or interactivity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React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for dynamic UI components (optional)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Responsive Design</a:t>
            </a:r>
            <a:r>
              <a:rPr kumimoji="0" lang="en-US" altLang="en-US" sz="2400" b="0" i="0" u="none" strike="noStrike" cap="none" normalizeH="0" baseline="0" dirty="0">
                <a:ln>
                  <a:noFill/>
                </a:ln>
                <a:solidFill>
                  <a:schemeClr val="tx1"/>
                </a:solidFill>
                <a:effectLst/>
                <a:latin typeface="Arial" panose="020B0604020202020204" pitchFamily="34" charset="0"/>
              </a:rPr>
              <a:t> to ensure usability across devices (tablets, phones, desktops) </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C64F407D-1A7D-7545-029F-7C81132CC0D9}"/>
              </a:ext>
            </a:extLst>
          </p:cNvPr>
          <p:cNvSpPr>
            <a:spLocks noGrp="1" noChangeArrowheads="1"/>
          </p:cNvSpPr>
          <p:nvPr>
            <p:ph idx="1"/>
          </p:nvPr>
        </p:nvSpPr>
        <p:spPr bwMode="auto">
          <a:xfrm>
            <a:off x="838200" y="1256952"/>
            <a:ext cx="10832690" cy="5488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a:t>1. Homepage (KIDDLE-DOODLE’s World)</a:t>
            </a:r>
          </a:p>
          <a:p>
            <a:pPr>
              <a:buFont typeface="Arial" panose="020B0604020202020204" pitchFamily="34" charset="0"/>
              <a:buChar char="•"/>
            </a:pPr>
            <a:r>
              <a:rPr lang="en-US" sz="1600" dirty="0"/>
              <a:t>A </a:t>
            </a:r>
            <a:r>
              <a:rPr lang="en-US" sz="1600" b="1" dirty="0"/>
              <a:t>hero section</a:t>
            </a:r>
            <a:r>
              <a:rPr lang="en-US" sz="1600" dirty="0"/>
              <a:t> with welcoming text and a fun call-to-action button.</a:t>
            </a:r>
          </a:p>
          <a:p>
            <a:pPr>
              <a:buFont typeface="Arial" panose="020B0604020202020204" pitchFamily="34" charset="0"/>
              <a:buChar char="•"/>
            </a:pPr>
            <a:r>
              <a:rPr lang="en-US" sz="1600" dirty="0"/>
              <a:t>Navigation to other sections like "Products" and "Quiz."</a:t>
            </a:r>
          </a:p>
          <a:p>
            <a:pPr>
              <a:buFont typeface="Arial" panose="020B0604020202020204" pitchFamily="34" charset="0"/>
              <a:buChar char="•"/>
            </a:pPr>
            <a:r>
              <a:rPr lang="en-US" sz="1600" b="1" dirty="0"/>
              <a:t>Bee-themed design</a:t>
            </a:r>
            <a:r>
              <a:rPr lang="en-US" sz="1600" dirty="0"/>
              <a:t> to maintain a playful atmosphere.</a:t>
            </a:r>
          </a:p>
          <a:p>
            <a:r>
              <a:rPr lang="en-US" sz="1600" b="1" dirty="0"/>
              <a:t>2. Product Display &amp; Customization</a:t>
            </a:r>
          </a:p>
          <a:p>
            <a:pPr>
              <a:buFont typeface="Arial" panose="020B0604020202020204" pitchFamily="34" charset="0"/>
              <a:buChar char="•"/>
            </a:pPr>
            <a:r>
              <a:rPr lang="en-US" sz="1600" dirty="0"/>
              <a:t>A </a:t>
            </a:r>
            <a:r>
              <a:rPr lang="en-US" sz="1600" b="1" dirty="0"/>
              <a:t>grid layout</a:t>
            </a:r>
            <a:r>
              <a:rPr lang="en-US" sz="1600" dirty="0"/>
              <a:t> showcasing various stationery products such as pencils, pens, and notebooks.</a:t>
            </a:r>
          </a:p>
          <a:p>
            <a:pPr>
              <a:buFont typeface="Arial" panose="020B0604020202020204" pitchFamily="34" charset="0"/>
              <a:buChar char="•"/>
            </a:pPr>
            <a:r>
              <a:rPr lang="en-US" sz="1600" dirty="0"/>
              <a:t>Customization options for each product, where kids can choose colors or designs.</a:t>
            </a:r>
          </a:p>
          <a:p>
            <a:pPr>
              <a:buFont typeface="Arial" panose="020B0604020202020204" pitchFamily="34" charset="0"/>
              <a:buChar char="•"/>
            </a:pPr>
            <a:r>
              <a:rPr lang="en-US" sz="1600" b="1" dirty="0"/>
              <a:t>Product Cards</a:t>
            </a:r>
            <a:r>
              <a:rPr lang="en-US" sz="1600" dirty="0"/>
              <a:t> that display interactive animations on hover (e.g., grow in size or change colors).</a:t>
            </a:r>
          </a:p>
          <a:p>
            <a:r>
              <a:rPr lang="en-US" sz="1600" b="1" dirty="0"/>
              <a:t>3. Quiz Module</a:t>
            </a:r>
          </a:p>
          <a:p>
            <a:pPr>
              <a:buFont typeface="Arial" panose="020B0604020202020204" pitchFamily="34" charset="0"/>
              <a:buChar char="•"/>
            </a:pPr>
            <a:r>
              <a:rPr lang="en-US" sz="1600" dirty="0"/>
              <a:t>A quiz that engages kids with fun, educational questions about stationery and related items.</a:t>
            </a:r>
          </a:p>
          <a:p>
            <a:pPr>
              <a:buFont typeface="Arial" panose="020B0604020202020204" pitchFamily="34" charset="0"/>
              <a:buChar char="•"/>
            </a:pPr>
            <a:r>
              <a:rPr lang="en-US" sz="1600" b="1" dirty="0"/>
              <a:t>Interactive feedback</a:t>
            </a:r>
            <a:r>
              <a:rPr lang="en-US" sz="1600" dirty="0"/>
              <a:t> on correct and incorrect answers.</a:t>
            </a:r>
          </a:p>
          <a:p>
            <a:pPr>
              <a:buFont typeface="Arial" panose="020B0604020202020204" pitchFamily="34" charset="0"/>
              <a:buChar char="•"/>
            </a:pPr>
            <a:r>
              <a:rPr lang="en-US" sz="1600" dirty="0"/>
              <a:t>A score tracker to provide encouragement and feedback after the quiz.</a:t>
            </a:r>
          </a:p>
          <a:p>
            <a:r>
              <a:rPr lang="en-US" sz="1600" b="1" dirty="0"/>
              <a:t>4. Responsive Design</a:t>
            </a:r>
          </a:p>
          <a:p>
            <a:pPr>
              <a:buFont typeface="Arial" panose="020B0604020202020204" pitchFamily="34" charset="0"/>
              <a:buChar char="•"/>
            </a:pPr>
            <a:r>
              <a:rPr lang="en-US" sz="1600" dirty="0"/>
              <a:t>The website is fully responsive and can be accessed via tablets, mobile phones, and desktops.</a:t>
            </a:r>
          </a:p>
          <a:p>
            <a:pPr>
              <a:buFont typeface="Arial" panose="020B0604020202020204" pitchFamily="34" charset="0"/>
              <a:buChar char="•"/>
            </a:pPr>
            <a:r>
              <a:rPr lang="en-US" sz="1600" dirty="0"/>
              <a:t>Easy navigation for touch devices, with large buttons and smooth transitions.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567DCAFA-F12B-F2F1-D647-FF9AD78C2E7F}"/>
              </a:ext>
            </a:extLst>
          </p:cNvPr>
          <p:cNvGraphicFramePr>
            <a:graphicFrameLocks noGrp="1"/>
          </p:cNvGraphicFramePr>
          <p:nvPr>
            <p:ph idx="1"/>
            <p:extLst>
              <p:ext uri="{D42A27DB-BD31-4B8C-83A1-F6EECF244321}">
                <p14:modId xmlns:p14="http://schemas.microsoft.com/office/powerpoint/2010/main" val="1116335434"/>
              </p:ext>
            </p:extLst>
          </p:nvPr>
        </p:nvGraphicFramePr>
        <p:xfrm>
          <a:off x="1179871" y="1386348"/>
          <a:ext cx="7098891" cy="5240596"/>
        </p:xfrm>
        <a:graphic>
          <a:graphicData uri="http://schemas.openxmlformats.org/drawingml/2006/table">
            <a:tbl>
              <a:tblPr/>
              <a:tblGrid>
                <a:gridCol w="2366297">
                  <a:extLst>
                    <a:ext uri="{9D8B030D-6E8A-4147-A177-3AD203B41FA5}">
                      <a16:colId xmlns:a16="http://schemas.microsoft.com/office/drawing/2014/main" val="1983860475"/>
                    </a:ext>
                  </a:extLst>
                </a:gridCol>
                <a:gridCol w="2366297">
                  <a:extLst>
                    <a:ext uri="{9D8B030D-6E8A-4147-A177-3AD203B41FA5}">
                      <a16:colId xmlns:a16="http://schemas.microsoft.com/office/drawing/2014/main" val="930017436"/>
                    </a:ext>
                  </a:extLst>
                </a:gridCol>
                <a:gridCol w="2366297">
                  <a:extLst>
                    <a:ext uri="{9D8B030D-6E8A-4147-A177-3AD203B41FA5}">
                      <a16:colId xmlns:a16="http://schemas.microsoft.com/office/drawing/2014/main" val="691313864"/>
                    </a:ext>
                  </a:extLst>
                </a:gridCol>
              </a:tblGrid>
              <a:tr h="194984">
                <a:tc>
                  <a:txBody>
                    <a:bodyPr/>
                    <a:lstStyle/>
                    <a:p>
                      <a:r>
                        <a:rPr lang="en-IN" sz="800"/>
                        <a:t>Week</a:t>
                      </a:r>
                    </a:p>
                  </a:txBody>
                  <a:tcPr marL="40290" marR="40290" marT="20145" marB="20145" anchor="ctr">
                    <a:lnL>
                      <a:noFill/>
                    </a:lnL>
                    <a:lnR>
                      <a:noFill/>
                    </a:lnR>
                    <a:lnT>
                      <a:noFill/>
                    </a:lnT>
                    <a:lnB>
                      <a:noFill/>
                    </a:lnB>
                    <a:noFill/>
                  </a:tcPr>
                </a:tc>
                <a:tc>
                  <a:txBody>
                    <a:bodyPr/>
                    <a:lstStyle/>
                    <a:p>
                      <a:r>
                        <a:rPr lang="en-IN" sz="800"/>
                        <a:t>Task</a:t>
                      </a:r>
                    </a:p>
                  </a:txBody>
                  <a:tcPr marL="40290" marR="40290" marT="20145" marB="20145" anchor="ctr">
                    <a:lnL>
                      <a:noFill/>
                    </a:lnL>
                    <a:lnR>
                      <a:noFill/>
                    </a:lnR>
                    <a:lnT>
                      <a:noFill/>
                    </a:lnT>
                    <a:lnB>
                      <a:noFill/>
                    </a:lnB>
                    <a:noFill/>
                  </a:tcPr>
                </a:tc>
                <a:tc>
                  <a:txBody>
                    <a:bodyPr/>
                    <a:lstStyle/>
                    <a:p>
                      <a:r>
                        <a:rPr lang="en-IN" sz="800" dirty="0"/>
                        <a:t>Duration</a:t>
                      </a:r>
                    </a:p>
                  </a:txBody>
                  <a:tcPr marL="40290" marR="40290" marT="20145" marB="20145" anchor="ctr">
                    <a:lnL>
                      <a:noFill/>
                    </a:lnL>
                    <a:lnR>
                      <a:noFill/>
                    </a:lnR>
                    <a:lnT>
                      <a:noFill/>
                    </a:lnT>
                    <a:lnB>
                      <a:noFill/>
                    </a:lnB>
                    <a:noFill/>
                  </a:tcPr>
                </a:tc>
                <a:extLst>
                  <a:ext uri="{0D108BD9-81ED-4DB2-BD59-A6C34878D82A}">
                    <a16:rowId xmlns:a16="http://schemas.microsoft.com/office/drawing/2014/main" val="1304593287"/>
                  </a:ext>
                </a:extLst>
              </a:tr>
              <a:tr h="194984">
                <a:tc>
                  <a:txBody>
                    <a:bodyPr/>
                    <a:lstStyle/>
                    <a:p>
                      <a:r>
                        <a:rPr lang="en-IN" sz="800"/>
                        <a:t>Week 1</a:t>
                      </a:r>
                    </a:p>
                  </a:txBody>
                  <a:tcPr marL="40290" marR="40290" marT="20145" marB="20145" anchor="ctr">
                    <a:lnL>
                      <a:noFill/>
                    </a:lnL>
                    <a:lnR>
                      <a:noFill/>
                    </a:lnR>
                    <a:lnT>
                      <a:noFill/>
                    </a:lnT>
                    <a:lnB>
                      <a:noFill/>
                    </a:lnB>
                    <a:noFill/>
                  </a:tcPr>
                </a:tc>
                <a:tc>
                  <a:txBody>
                    <a:bodyPr/>
                    <a:lstStyle/>
                    <a:p>
                      <a:r>
                        <a:rPr lang="en-IN" sz="800" b="1"/>
                        <a:t>Project Planning</a:t>
                      </a:r>
                      <a:endParaRPr lang="en-IN" sz="800"/>
                    </a:p>
                  </a:txBody>
                  <a:tcPr marL="40290" marR="40290" marT="20145" marB="20145" anchor="ctr">
                    <a:lnL>
                      <a:noFill/>
                    </a:lnL>
                    <a:lnR>
                      <a:noFill/>
                    </a:lnR>
                    <a:lnT>
                      <a:noFill/>
                    </a:lnT>
                    <a:lnB>
                      <a:noFill/>
                    </a:lnB>
                    <a:noFill/>
                  </a:tcPr>
                </a:tc>
                <a:tc>
                  <a:txBody>
                    <a:bodyPr/>
                    <a:lstStyle/>
                    <a:p>
                      <a:r>
                        <a:rPr lang="en-IN" sz="800" dirty="0"/>
                        <a:t>5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409009684"/>
                  </a:ext>
                </a:extLst>
              </a:tr>
              <a:tr h="484306">
                <a:tc>
                  <a:txBody>
                    <a:bodyPr/>
                    <a:lstStyle/>
                    <a:p>
                      <a:endParaRPr lang="en-IN" sz="800"/>
                    </a:p>
                  </a:txBody>
                  <a:tcPr marL="40290" marR="40290" marT="20145" marB="20145" anchor="ctr">
                    <a:lnL>
                      <a:noFill/>
                    </a:lnL>
                    <a:lnR>
                      <a:noFill/>
                    </a:lnR>
                    <a:lnT>
                      <a:noFill/>
                    </a:lnT>
                    <a:lnB>
                      <a:noFill/>
                    </a:lnB>
                    <a:noFill/>
                  </a:tcPr>
                </a:tc>
                <a:tc>
                  <a:txBody>
                    <a:bodyPr/>
                    <a:lstStyle/>
                    <a:p>
                      <a:r>
                        <a:rPr lang="en-US" sz="800"/>
                        <a:t>- Define project scope and audience</a:t>
                      </a:r>
                    </a:p>
                  </a:txBody>
                  <a:tcPr marL="40290" marR="40290" marT="20145" marB="20145" anchor="ctr">
                    <a:lnL>
                      <a:noFill/>
                    </a:lnL>
                    <a:lnR>
                      <a:noFill/>
                    </a:lnR>
                    <a:lnT>
                      <a:noFill/>
                    </a:lnT>
                    <a:lnB>
                      <a:noFill/>
                    </a:lnB>
                    <a:noFill/>
                  </a:tcPr>
                </a:tc>
                <a:tc>
                  <a:txBody>
                    <a:bodyPr/>
                    <a:lstStyle/>
                    <a:p>
                      <a:r>
                        <a:rPr lang="en-IN" sz="800"/>
                        <a:t>2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1590210634"/>
                  </a:ext>
                </a:extLst>
              </a:tr>
              <a:tr h="194984">
                <a:tc>
                  <a:txBody>
                    <a:bodyPr/>
                    <a:lstStyle/>
                    <a:p>
                      <a:endParaRPr lang="en-IN" sz="800"/>
                    </a:p>
                  </a:txBody>
                  <a:tcPr marL="40290" marR="40290" marT="20145" marB="20145" anchor="ctr">
                    <a:lnL>
                      <a:noFill/>
                    </a:lnL>
                    <a:lnR>
                      <a:noFill/>
                    </a:lnR>
                    <a:lnT>
                      <a:noFill/>
                    </a:lnT>
                    <a:lnB>
                      <a:noFill/>
                    </a:lnB>
                    <a:noFill/>
                  </a:tcPr>
                </a:tc>
                <a:tc>
                  <a:txBody>
                    <a:bodyPr/>
                    <a:lstStyle/>
                    <a:p>
                      <a:r>
                        <a:rPr lang="en-IN" sz="800"/>
                        <a:t>- Blueprint creation</a:t>
                      </a:r>
                    </a:p>
                  </a:txBody>
                  <a:tcPr marL="40290" marR="40290" marT="20145" marB="20145" anchor="ctr">
                    <a:lnL>
                      <a:noFill/>
                    </a:lnL>
                    <a:lnR>
                      <a:noFill/>
                    </a:lnR>
                    <a:lnT>
                      <a:noFill/>
                    </a:lnT>
                    <a:lnB>
                      <a:noFill/>
                    </a:lnB>
                    <a:noFill/>
                  </a:tcPr>
                </a:tc>
                <a:tc>
                  <a:txBody>
                    <a:bodyPr/>
                    <a:lstStyle/>
                    <a:p>
                      <a:r>
                        <a:rPr lang="en-IN" sz="800"/>
                        <a:t>3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2359420862"/>
                  </a:ext>
                </a:extLst>
              </a:tr>
              <a:tr h="194984">
                <a:tc>
                  <a:txBody>
                    <a:bodyPr/>
                    <a:lstStyle/>
                    <a:p>
                      <a:r>
                        <a:rPr lang="en-IN" sz="800"/>
                        <a:t>Week 2</a:t>
                      </a:r>
                    </a:p>
                  </a:txBody>
                  <a:tcPr marL="40290" marR="40290" marT="20145" marB="20145" anchor="ctr">
                    <a:lnL>
                      <a:noFill/>
                    </a:lnL>
                    <a:lnR>
                      <a:noFill/>
                    </a:lnR>
                    <a:lnT>
                      <a:noFill/>
                    </a:lnT>
                    <a:lnB>
                      <a:noFill/>
                    </a:lnB>
                    <a:noFill/>
                  </a:tcPr>
                </a:tc>
                <a:tc>
                  <a:txBody>
                    <a:bodyPr/>
                    <a:lstStyle/>
                    <a:p>
                      <a:r>
                        <a:rPr lang="en-IN" sz="800" b="1"/>
                        <a:t>Design Phase</a:t>
                      </a:r>
                      <a:endParaRPr lang="en-IN" sz="800"/>
                    </a:p>
                  </a:txBody>
                  <a:tcPr marL="40290" marR="40290" marT="20145" marB="20145" anchor="ctr">
                    <a:lnL>
                      <a:noFill/>
                    </a:lnL>
                    <a:lnR>
                      <a:noFill/>
                    </a:lnR>
                    <a:lnT>
                      <a:noFill/>
                    </a:lnT>
                    <a:lnB>
                      <a:noFill/>
                    </a:lnB>
                    <a:noFill/>
                  </a:tcPr>
                </a:tc>
                <a:tc>
                  <a:txBody>
                    <a:bodyPr/>
                    <a:lstStyle/>
                    <a:p>
                      <a:r>
                        <a:rPr lang="en-IN" sz="800"/>
                        <a:t>7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4280385071"/>
                  </a:ext>
                </a:extLst>
              </a:tr>
              <a:tr h="339014">
                <a:tc>
                  <a:txBody>
                    <a:bodyPr/>
                    <a:lstStyle/>
                    <a:p>
                      <a:endParaRPr lang="en-IN" sz="800"/>
                    </a:p>
                  </a:txBody>
                  <a:tcPr marL="40290" marR="40290" marT="20145" marB="20145" anchor="ctr">
                    <a:lnL>
                      <a:noFill/>
                    </a:lnL>
                    <a:lnR>
                      <a:noFill/>
                    </a:lnR>
                    <a:lnT>
                      <a:noFill/>
                    </a:lnT>
                    <a:lnB>
                      <a:noFill/>
                    </a:lnB>
                    <a:noFill/>
                  </a:tcPr>
                </a:tc>
                <a:tc>
                  <a:txBody>
                    <a:bodyPr/>
                    <a:lstStyle/>
                    <a:p>
                      <a:r>
                        <a:rPr lang="en-IN" sz="800"/>
                        <a:t>- Wireframes and Visual Design</a:t>
                      </a:r>
                    </a:p>
                  </a:txBody>
                  <a:tcPr marL="40290" marR="40290" marT="20145" marB="20145" anchor="ctr">
                    <a:lnL>
                      <a:noFill/>
                    </a:lnL>
                    <a:lnR>
                      <a:noFill/>
                    </a:lnR>
                    <a:lnT>
                      <a:noFill/>
                    </a:lnT>
                    <a:lnB>
                      <a:noFill/>
                    </a:lnB>
                    <a:noFill/>
                  </a:tcPr>
                </a:tc>
                <a:tc>
                  <a:txBody>
                    <a:bodyPr/>
                    <a:lstStyle/>
                    <a:p>
                      <a:r>
                        <a:rPr lang="en-IN" sz="800"/>
                        <a:t>4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490657260"/>
                  </a:ext>
                </a:extLst>
              </a:tr>
              <a:tr h="339014">
                <a:tc>
                  <a:txBody>
                    <a:bodyPr/>
                    <a:lstStyle/>
                    <a:p>
                      <a:endParaRPr lang="en-IN" sz="800"/>
                    </a:p>
                  </a:txBody>
                  <a:tcPr marL="40290" marR="40290" marT="20145" marB="20145" anchor="ctr">
                    <a:lnL>
                      <a:noFill/>
                    </a:lnL>
                    <a:lnR>
                      <a:noFill/>
                    </a:lnR>
                    <a:lnT>
                      <a:noFill/>
                    </a:lnT>
                    <a:lnB>
                      <a:noFill/>
                    </a:lnB>
                    <a:noFill/>
                  </a:tcPr>
                </a:tc>
                <a:tc>
                  <a:txBody>
                    <a:bodyPr/>
                    <a:lstStyle/>
                    <a:p>
                      <a:r>
                        <a:rPr lang="en-IN" sz="800" dirty="0"/>
                        <a:t>- Interactive elements design</a:t>
                      </a:r>
                    </a:p>
                  </a:txBody>
                  <a:tcPr marL="40290" marR="40290" marT="20145" marB="20145" anchor="ctr">
                    <a:lnL>
                      <a:noFill/>
                    </a:lnL>
                    <a:lnR>
                      <a:noFill/>
                    </a:lnR>
                    <a:lnT>
                      <a:noFill/>
                    </a:lnT>
                    <a:lnB>
                      <a:noFill/>
                    </a:lnB>
                    <a:noFill/>
                  </a:tcPr>
                </a:tc>
                <a:tc>
                  <a:txBody>
                    <a:bodyPr/>
                    <a:lstStyle/>
                    <a:p>
                      <a:r>
                        <a:rPr lang="en-IN" sz="800"/>
                        <a:t>3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3463645471"/>
                  </a:ext>
                </a:extLst>
              </a:tr>
              <a:tr h="339014">
                <a:tc>
                  <a:txBody>
                    <a:bodyPr/>
                    <a:lstStyle/>
                    <a:p>
                      <a:r>
                        <a:rPr lang="en-IN" sz="800"/>
                        <a:t>Week 3</a:t>
                      </a:r>
                    </a:p>
                  </a:txBody>
                  <a:tcPr marL="40290" marR="40290" marT="20145" marB="20145" anchor="ctr">
                    <a:lnL>
                      <a:noFill/>
                    </a:lnL>
                    <a:lnR>
                      <a:noFill/>
                    </a:lnR>
                    <a:lnT>
                      <a:noFill/>
                    </a:lnT>
                    <a:lnB>
                      <a:noFill/>
                    </a:lnB>
                    <a:noFill/>
                  </a:tcPr>
                </a:tc>
                <a:tc>
                  <a:txBody>
                    <a:bodyPr/>
                    <a:lstStyle/>
                    <a:p>
                      <a:r>
                        <a:rPr lang="en-IN" sz="800" b="1" dirty="0"/>
                        <a:t>Development Phase (Part 1)</a:t>
                      </a:r>
                      <a:endParaRPr lang="en-IN" sz="800" dirty="0"/>
                    </a:p>
                  </a:txBody>
                  <a:tcPr marL="40290" marR="40290" marT="20145" marB="20145" anchor="ctr">
                    <a:lnL>
                      <a:noFill/>
                    </a:lnL>
                    <a:lnR>
                      <a:noFill/>
                    </a:lnR>
                    <a:lnT>
                      <a:noFill/>
                    </a:lnT>
                    <a:lnB>
                      <a:noFill/>
                    </a:lnB>
                    <a:noFill/>
                  </a:tcPr>
                </a:tc>
                <a:tc>
                  <a:txBody>
                    <a:bodyPr/>
                    <a:lstStyle/>
                    <a:p>
                      <a:r>
                        <a:rPr lang="en-IN" sz="800" dirty="0"/>
                        <a:t>6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1865498520"/>
                  </a:ext>
                </a:extLst>
              </a:tr>
              <a:tr h="339014">
                <a:tc>
                  <a:txBody>
                    <a:bodyPr/>
                    <a:lstStyle/>
                    <a:p>
                      <a:endParaRPr lang="en-IN" sz="800"/>
                    </a:p>
                  </a:txBody>
                  <a:tcPr marL="40290" marR="40290" marT="20145" marB="20145" anchor="ctr">
                    <a:lnL>
                      <a:noFill/>
                    </a:lnL>
                    <a:lnR>
                      <a:noFill/>
                    </a:lnR>
                    <a:lnT>
                      <a:noFill/>
                    </a:lnT>
                    <a:lnB>
                      <a:noFill/>
                    </a:lnB>
                    <a:noFill/>
                  </a:tcPr>
                </a:tc>
                <a:tc>
                  <a:txBody>
                    <a:bodyPr/>
                    <a:lstStyle/>
                    <a:p>
                      <a:r>
                        <a:rPr lang="en-IN" sz="800"/>
                        <a:t>- Setting up environment</a:t>
                      </a:r>
                    </a:p>
                  </a:txBody>
                  <a:tcPr marL="40290" marR="40290" marT="20145" marB="20145" anchor="ctr">
                    <a:lnL>
                      <a:noFill/>
                    </a:lnL>
                    <a:lnR>
                      <a:noFill/>
                    </a:lnR>
                    <a:lnT>
                      <a:noFill/>
                    </a:lnT>
                    <a:lnB>
                      <a:noFill/>
                    </a:lnB>
                    <a:noFill/>
                  </a:tcPr>
                </a:tc>
                <a:tc>
                  <a:txBody>
                    <a:bodyPr/>
                    <a:lstStyle/>
                    <a:p>
                      <a:r>
                        <a:rPr lang="en-IN" sz="800"/>
                        <a:t>1 day</a:t>
                      </a:r>
                    </a:p>
                  </a:txBody>
                  <a:tcPr marL="40290" marR="40290" marT="20145" marB="20145" anchor="ctr">
                    <a:lnL>
                      <a:noFill/>
                    </a:lnL>
                    <a:lnR>
                      <a:noFill/>
                    </a:lnR>
                    <a:lnT>
                      <a:noFill/>
                    </a:lnT>
                    <a:lnB>
                      <a:noFill/>
                    </a:lnB>
                    <a:noFill/>
                  </a:tcPr>
                </a:tc>
                <a:extLst>
                  <a:ext uri="{0D108BD9-81ED-4DB2-BD59-A6C34878D82A}">
                    <a16:rowId xmlns:a16="http://schemas.microsoft.com/office/drawing/2014/main" val="1544251542"/>
                  </a:ext>
                </a:extLst>
              </a:tr>
              <a:tr h="339014">
                <a:tc>
                  <a:txBody>
                    <a:bodyPr/>
                    <a:lstStyle/>
                    <a:p>
                      <a:endParaRPr lang="en-IN" sz="800"/>
                    </a:p>
                  </a:txBody>
                  <a:tcPr marL="40290" marR="40290" marT="20145" marB="20145" anchor="ctr">
                    <a:lnL>
                      <a:noFill/>
                    </a:lnL>
                    <a:lnR>
                      <a:noFill/>
                    </a:lnR>
                    <a:lnT>
                      <a:noFill/>
                    </a:lnT>
                    <a:lnB>
                      <a:noFill/>
                    </a:lnB>
                    <a:noFill/>
                  </a:tcPr>
                </a:tc>
                <a:tc>
                  <a:txBody>
                    <a:bodyPr/>
                    <a:lstStyle/>
                    <a:p>
                      <a:r>
                        <a:rPr lang="en-IN" sz="800"/>
                        <a:t>- Homepage, Product Grid</a:t>
                      </a:r>
                    </a:p>
                  </a:txBody>
                  <a:tcPr marL="40290" marR="40290" marT="20145" marB="20145" anchor="ctr">
                    <a:lnL>
                      <a:noFill/>
                    </a:lnL>
                    <a:lnR>
                      <a:noFill/>
                    </a:lnR>
                    <a:lnT>
                      <a:noFill/>
                    </a:lnT>
                    <a:lnB>
                      <a:noFill/>
                    </a:lnB>
                    <a:noFill/>
                  </a:tcPr>
                </a:tc>
                <a:tc>
                  <a:txBody>
                    <a:bodyPr/>
                    <a:lstStyle/>
                    <a:p>
                      <a:r>
                        <a:rPr lang="en-IN" sz="800"/>
                        <a:t>3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3803755923"/>
                  </a:ext>
                </a:extLst>
              </a:tr>
              <a:tr h="194984">
                <a:tc>
                  <a:txBody>
                    <a:bodyPr/>
                    <a:lstStyle/>
                    <a:p>
                      <a:endParaRPr lang="en-IN" sz="800"/>
                    </a:p>
                  </a:txBody>
                  <a:tcPr marL="40290" marR="40290" marT="20145" marB="20145" anchor="ctr">
                    <a:lnL>
                      <a:noFill/>
                    </a:lnL>
                    <a:lnR>
                      <a:noFill/>
                    </a:lnR>
                    <a:lnT>
                      <a:noFill/>
                    </a:lnT>
                    <a:lnB>
                      <a:noFill/>
                    </a:lnB>
                    <a:noFill/>
                  </a:tcPr>
                </a:tc>
                <a:tc>
                  <a:txBody>
                    <a:bodyPr/>
                    <a:lstStyle/>
                    <a:p>
                      <a:r>
                        <a:rPr lang="en-IN" sz="800"/>
                        <a:t>- Quiz development</a:t>
                      </a:r>
                    </a:p>
                  </a:txBody>
                  <a:tcPr marL="40290" marR="40290" marT="20145" marB="20145" anchor="ctr">
                    <a:lnL>
                      <a:noFill/>
                    </a:lnL>
                    <a:lnR>
                      <a:noFill/>
                    </a:lnR>
                    <a:lnT>
                      <a:noFill/>
                    </a:lnT>
                    <a:lnB>
                      <a:noFill/>
                    </a:lnB>
                    <a:noFill/>
                  </a:tcPr>
                </a:tc>
                <a:tc>
                  <a:txBody>
                    <a:bodyPr/>
                    <a:lstStyle/>
                    <a:p>
                      <a:r>
                        <a:rPr lang="en-IN" sz="800"/>
                        <a:t>2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2155027169"/>
                  </a:ext>
                </a:extLst>
              </a:tr>
              <a:tr h="339014">
                <a:tc>
                  <a:txBody>
                    <a:bodyPr/>
                    <a:lstStyle/>
                    <a:p>
                      <a:r>
                        <a:rPr lang="en-IN" sz="800"/>
                        <a:t>Week 4</a:t>
                      </a:r>
                    </a:p>
                  </a:txBody>
                  <a:tcPr marL="40290" marR="40290" marT="20145" marB="20145" anchor="ctr">
                    <a:lnL>
                      <a:noFill/>
                    </a:lnL>
                    <a:lnR>
                      <a:noFill/>
                    </a:lnR>
                    <a:lnT>
                      <a:noFill/>
                    </a:lnT>
                    <a:lnB>
                      <a:noFill/>
                    </a:lnB>
                    <a:noFill/>
                  </a:tcPr>
                </a:tc>
                <a:tc>
                  <a:txBody>
                    <a:bodyPr/>
                    <a:lstStyle/>
                    <a:p>
                      <a:r>
                        <a:rPr lang="en-IN" sz="800" b="1"/>
                        <a:t>Development Phase (Part 2)</a:t>
                      </a:r>
                      <a:endParaRPr lang="en-IN" sz="800"/>
                    </a:p>
                  </a:txBody>
                  <a:tcPr marL="40290" marR="40290" marT="20145" marB="20145" anchor="ctr">
                    <a:lnL>
                      <a:noFill/>
                    </a:lnL>
                    <a:lnR>
                      <a:noFill/>
                    </a:lnR>
                    <a:lnT>
                      <a:noFill/>
                    </a:lnT>
                    <a:lnB>
                      <a:noFill/>
                    </a:lnB>
                    <a:noFill/>
                  </a:tcPr>
                </a:tc>
                <a:tc>
                  <a:txBody>
                    <a:bodyPr/>
                    <a:lstStyle/>
                    <a:p>
                      <a:r>
                        <a:rPr lang="en-IN" sz="800"/>
                        <a:t>5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613580311"/>
                  </a:ext>
                </a:extLst>
              </a:tr>
              <a:tr h="484306">
                <a:tc>
                  <a:txBody>
                    <a:bodyPr/>
                    <a:lstStyle/>
                    <a:p>
                      <a:endParaRPr lang="en-IN" sz="800"/>
                    </a:p>
                  </a:txBody>
                  <a:tcPr marL="40290" marR="40290" marT="20145" marB="20145" anchor="ctr">
                    <a:lnL>
                      <a:noFill/>
                    </a:lnL>
                    <a:lnR>
                      <a:noFill/>
                    </a:lnR>
                    <a:lnT>
                      <a:noFill/>
                    </a:lnT>
                    <a:lnB>
                      <a:noFill/>
                    </a:lnB>
                    <a:noFill/>
                  </a:tcPr>
                </a:tc>
                <a:tc>
                  <a:txBody>
                    <a:bodyPr/>
                    <a:lstStyle/>
                    <a:p>
                      <a:r>
                        <a:rPr lang="en-IN" sz="800"/>
                        <a:t>- Responsive design &amp; final components</a:t>
                      </a:r>
                    </a:p>
                  </a:txBody>
                  <a:tcPr marL="40290" marR="40290" marT="20145" marB="20145" anchor="ctr">
                    <a:lnL>
                      <a:noFill/>
                    </a:lnL>
                    <a:lnR>
                      <a:noFill/>
                    </a:lnR>
                    <a:lnT>
                      <a:noFill/>
                    </a:lnT>
                    <a:lnB>
                      <a:noFill/>
                    </a:lnB>
                    <a:noFill/>
                  </a:tcPr>
                </a:tc>
                <a:tc>
                  <a:txBody>
                    <a:bodyPr/>
                    <a:lstStyle/>
                    <a:p>
                      <a:r>
                        <a:rPr lang="en-IN" sz="800"/>
                        <a:t>3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3391618453"/>
                  </a:ext>
                </a:extLst>
              </a:tr>
              <a:tr h="194984">
                <a:tc>
                  <a:txBody>
                    <a:bodyPr/>
                    <a:lstStyle/>
                    <a:p>
                      <a:endParaRPr lang="en-IN" sz="800"/>
                    </a:p>
                  </a:txBody>
                  <a:tcPr marL="40290" marR="40290" marT="20145" marB="20145" anchor="ctr">
                    <a:lnL>
                      <a:noFill/>
                    </a:lnL>
                    <a:lnR>
                      <a:noFill/>
                    </a:lnR>
                    <a:lnT>
                      <a:noFill/>
                    </a:lnT>
                    <a:lnB>
                      <a:noFill/>
                    </a:lnB>
                    <a:noFill/>
                  </a:tcPr>
                </a:tc>
                <a:tc>
                  <a:txBody>
                    <a:bodyPr/>
                    <a:lstStyle/>
                    <a:p>
                      <a:r>
                        <a:rPr lang="en-IN" sz="800"/>
                        <a:t>- Navigation setup</a:t>
                      </a:r>
                    </a:p>
                  </a:txBody>
                  <a:tcPr marL="40290" marR="40290" marT="20145" marB="20145" anchor="ctr">
                    <a:lnL>
                      <a:noFill/>
                    </a:lnL>
                    <a:lnR>
                      <a:noFill/>
                    </a:lnR>
                    <a:lnT>
                      <a:noFill/>
                    </a:lnT>
                    <a:lnB>
                      <a:noFill/>
                    </a:lnB>
                    <a:noFill/>
                  </a:tcPr>
                </a:tc>
                <a:tc>
                  <a:txBody>
                    <a:bodyPr/>
                    <a:lstStyle/>
                    <a:p>
                      <a:r>
                        <a:rPr lang="en-IN" sz="800"/>
                        <a:t>2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1655506104"/>
                  </a:ext>
                </a:extLst>
              </a:tr>
              <a:tr h="339014">
                <a:tc>
                  <a:txBody>
                    <a:bodyPr/>
                    <a:lstStyle/>
                    <a:p>
                      <a:r>
                        <a:rPr lang="en-IN" sz="800"/>
                        <a:t>Week 4</a:t>
                      </a:r>
                    </a:p>
                  </a:txBody>
                  <a:tcPr marL="40290" marR="40290" marT="20145" marB="20145" anchor="ctr">
                    <a:lnL>
                      <a:noFill/>
                    </a:lnL>
                    <a:lnR>
                      <a:noFill/>
                    </a:lnR>
                    <a:lnT>
                      <a:noFill/>
                    </a:lnT>
                    <a:lnB>
                      <a:noFill/>
                    </a:lnB>
                    <a:noFill/>
                  </a:tcPr>
                </a:tc>
                <a:tc>
                  <a:txBody>
                    <a:bodyPr/>
                    <a:lstStyle/>
                    <a:p>
                      <a:r>
                        <a:rPr lang="en-IN" sz="800" b="1"/>
                        <a:t>Testing and Deployment</a:t>
                      </a:r>
                      <a:endParaRPr lang="en-IN" sz="800"/>
                    </a:p>
                  </a:txBody>
                  <a:tcPr marL="40290" marR="40290" marT="20145" marB="20145" anchor="ctr">
                    <a:lnL>
                      <a:noFill/>
                    </a:lnL>
                    <a:lnR>
                      <a:noFill/>
                    </a:lnR>
                    <a:lnT>
                      <a:noFill/>
                    </a:lnT>
                    <a:lnB>
                      <a:noFill/>
                    </a:lnB>
                    <a:noFill/>
                  </a:tcPr>
                </a:tc>
                <a:tc>
                  <a:txBody>
                    <a:bodyPr/>
                    <a:lstStyle/>
                    <a:p>
                      <a:r>
                        <a:rPr lang="en-IN" sz="800"/>
                        <a:t>4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2146140341"/>
                  </a:ext>
                </a:extLst>
              </a:tr>
              <a:tr h="194984">
                <a:tc>
                  <a:txBody>
                    <a:bodyPr/>
                    <a:lstStyle/>
                    <a:p>
                      <a:endParaRPr lang="en-IN" sz="800"/>
                    </a:p>
                  </a:txBody>
                  <a:tcPr marL="40290" marR="40290" marT="20145" marB="20145" anchor="ctr">
                    <a:lnL>
                      <a:noFill/>
                    </a:lnL>
                    <a:lnR>
                      <a:noFill/>
                    </a:lnR>
                    <a:lnT>
                      <a:noFill/>
                    </a:lnT>
                    <a:lnB>
                      <a:noFill/>
                    </a:lnB>
                    <a:noFill/>
                  </a:tcPr>
                </a:tc>
                <a:tc>
                  <a:txBody>
                    <a:bodyPr/>
                    <a:lstStyle/>
                    <a:p>
                      <a:r>
                        <a:rPr lang="en-IN" sz="800"/>
                        <a:t>- Testing</a:t>
                      </a:r>
                    </a:p>
                  </a:txBody>
                  <a:tcPr marL="40290" marR="40290" marT="20145" marB="20145" anchor="ctr">
                    <a:lnL>
                      <a:noFill/>
                    </a:lnL>
                    <a:lnR>
                      <a:noFill/>
                    </a:lnR>
                    <a:lnT>
                      <a:noFill/>
                    </a:lnT>
                    <a:lnB>
                      <a:noFill/>
                    </a:lnB>
                    <a:noFill/>
                  </a:tcPr>
                </a:tc>
                <a:tc>
                  <a:txBody>
                    <a:bodyPr/>
                    <a:lstStyle/>
                    <a:p>
                      <a:r>
                        <a:rPr lang="en-IN" sz="800"/>
                        <a:t>2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514338486"/>
                  </a:ext>
                </a:extLst>
              </a:tr>
              <a:tr h="194984">
                <a:tc>
                  <a:txBody>
                    <a:bodyPr/>
                    <a:lstStyle/>
                    <a:p>
                      <a:endParaRPr lang="en-IN" sz="800"/>
                    </a:p>
                  </a:txBody>
                  <a:tcPr marL="40290" marR="40290" marT="20145" marB="20145" anchor="ctr">
                    <a:lnL>
                      <a:noFill/>
                    </a:lnL>
                    <a:lnR>
                      <a:noFill/>
                    </a:lnR>
                    <a:lnT>
                      <a:noFill/>
                    </a:lnT>
                    <a:lnB>
                      <a:noFill/>
                    </a:lnB>
                    <a:noFill/>
                  </a:tcPr>
                </a:tc>
                <a:tc>
                  <a:txBody>
                    <a:bodyPr/>
                    <a:lstStyle/>
                    <a:p>
                      <a:r>
                        <a:rPr lang="en-IN" sz="800"/>
                        <a:t>- Deployment</a:t>
                      </a:r>
                    </a:p>
                  </a:txBody>
                  <a:tcPr marL="40290" marR="40290" marT="20145" marB="20145" anchor="ctr">
                    <a:lnL>
                      <a:noFill/>
                    </a:lnL>
                    <a:lnR>
                      <a:noFill/>
                    </a:lnR>
                    <a:lnT>
                      <a:noFill/>
                    </a:lnT>
                    <a:lnB>
                      <a:noFill/>
                    </a:lnB>
                    <a:noFill/>
                  </a:tcPr>
                </a:tc>
                <a:tc>
                  <a:txBody>
                    <a:bodyPr/>
                    <a:lstStyle/>
                    <a:p>
                      <a:r>
                        <a:rPr lang="en-IN" sz="800"/>
                        <a:t>2 days</a:t>
                      </a:r>
                    </a:p>
                  </a:txBody>
                  <a:tcPr marL="40290" marR="40290" marT="20145" marB="20145" anchor="ctr">
                    <a:lnL>
                      <a:noFill/>
                    </a:lnL>
                    <a:lnR>
                      <a:noFill/>
                    </a:lnR>
                    <a:lnT>
                      <a:noFill/>
                    </a:lnT>
                    <a:lnB>
                      <a:noFill/>
                    </a:lnB>
                    <a:noFill/>
                  </a:tcPr>
                </a:tc>
                <a:extLst>
                  <a:ext uri="{0D108BD9-81ED-4DB2-BD59-A6C34878D82A}">
                    <a16:rowId xmlns:a16="http://schemas.microsoft.com/office/drawing/2014/main" val="1356005171"/>
                  </a:ext>
                </a:extLst>
              </a:tr>
              <a:tr h="339014">
                <a:tc>
                  <a:txBody>
                    <a:bodyPr/>
                    <a:lstStyle/>
                    <a:p>
                      <a:r>
                        <a:rPr lang="en-IN" sz="800"/>
                        <a:t>Post-Deployment</a:t>
                      </a:r>
                    </a:p>
                  </a:txBody>
                  <a:tcPr marL="40290" marR="40290" marT="20145" marB="20145" anchor="ctr">
                    <a:lnL>
                      <a:noFill/>
                    </a:lnL>
                    <a:lnR>
                      <a:noFill/>
                    </a:lnR>
                    <a:lnT>
                      <a:noFill/>
                    </a:lnT>
                    <a:lnB>
                      <a:noFill/>
                    </a:lnB>
                    <a:noFill/>
                  </a:tcPr>
                </a:tc>
                <a:tc>
                  <a:txBody>
                    <a:bodyPr/>
                    <a:lstStyle/>
                    <a:p>
                      <a:r>
                        <a:rPr lang="en-IN" sz="800" b="1"/>
                        <a:t>Post-Deployment Monitoring</a:t>
                      </a:r>
                      <a:endParaRPr lang="en-IN" sz="800"/>
                    </a:p>
                  </a:txBody>
                  <a:tcPr marL="40290" marR="40290" marT="20145" marB="20145" anchor="ctr">
                    <a:lnL>
                      <a:noFill/>
                    </a:lnL>
                    <a:lnR>
                      <a:noFill/>
                    </a:lnR>
                    <a:lnT>
                      <a:noFill/>
                    </a:lnT>
                    <a:lnB>
                      <a:noFill/>
                    </a:lnB>
                    <a:noFill/>
                  </a:tcPr>
                </a:tc>
                <a:tc>
                  <a:txBody>
                    <a:bodyPr/>
                    <a:lstStyle/>
                    <a:p>
                      <a:r>
                        <a:rPr lang="en-IN" sz="800" dirty="0"/>
                        <a:t>Continuous</a:t>
                      </a:r>
                    </a:p>
                  </a:txBody>
                  <a:tcPr marL="40290" marR="40290" marT="20145" marB="20145" anchor="ctr">
                    <a:lnL>
                      <a:noFill/>
                    </a:lnL>
                    <a:lnR>
                      <a:noFill/>
                    </a:lnR>
                    <a:lnT>
                      <a:noFill/>
                    </a:lnT>
                    <a:lnB>
                      <a:noFill/>
                    </a:lnB>
                    <a:noFill/>
                  </a:tcPr>
                </a:tc>
                <a:extLst>
                  <a:ext uri="{0D108BD9-81ED-4DB2-BD59-A6C34878D82A}">
                    <a16:rowId xmlns:a16="http://schemas.microsoft.com/office/drawing/2014/main" val="3147111886"/>
                  </a:ext>
                </a:extLst>
              </a:tr>
            </a:tbl>
          </a:graphicData>
        </a:graphic>
      </p:graphicFrame>
    </p:spTree>
    <p:extLst>
      <p:ext uri="{BB962C8B-B14F-4D97-AF65-F5344CB8AC3E}">
        <p14:creationId xmlns:p14="http://schemas.microsoft.com/office/powerpoint/2010/main" val="391766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351</TotalTime>
  <Words>1146</Words>
  <Application>Microsoft Office PowerPoint</Application>
  <PresentationFormat>Widescreen</PresentationFormat>
  <Paragraphs>138</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STKaiti</vt:lpstr>
      <vt:lpstr>Aptos</vt:lpstr>
      <vt:lpstr>Aptos Display</vt:lpstr>
      <vt:lpstr>Arial</vt:lpstr>
      <vt:lpstr>Bodoni MT</vt:lpstr>
      <vt:lpstr>Symbol</vt:lpstr>
      <vt:lpstr>Times New Roman</vt:lpstr>
      <vt:lpstr>Wingdings</vt:lpstr>
      <vt:lpstr>Office Theme</vt:lpstr>
      <vt:lpstr>Mini Project-I (K24MCA18P) Odd Semester Session 2024-25</vt:lpstr>
      <vt:lpstr>Content</vt:lpstr>
      <vt:lpstr>Introduction</vt:lpstr>
      <vt:lpstr>Objective of the Project</vt:lpstr>
      <vt:lpstr>Literature Review</vt:lpstr>
      <vt:lpstr>Technology (Hardware Requirements)</vt:lpstr>
      <vt:lpstr>Technology (Software Requirements)</vt:lpstr>
      <vt:lpstr>Modules</vt:lpstr>
      <vt:lpstr>Workflow/Gantt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Khushi Jain</cp:lastModifiedBy>
  <cp:revision>11</cp:revision>
  <dcterms:created xsi:type="dcterms:W3CDTF">2024-09-12T08:34:15Z</dcterms:created>
  <dcterms:modified xsi:type="dcterms:W3CDTF">2024-12-16T09:37:16Z</dcterms:modified>
</cp:coreProperties>
</file>