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70" r:id="rId5"/>
    <p:sldId id="265" r:id="rId6"/>
    <p:sldId id="267" r:id="rId7"/>
    <p:sldId id="271" r:id="rId8"/>
    <p:sldId id="272" r:id="rId9"/>
    <p:sldId id="268" r:id="rId10"/>
    <p:sldId id="26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64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298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5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7869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75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52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89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475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26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08687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62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46003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43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56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059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55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12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08968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64645"/>
            <a:ext cx="7193474" cy="1822019"/>
          </a:xfrm>
        </p:spPr>
        <p:txBody>
          <a:bodyPr/>
          <a:lstStyle/>
          <a:p>
            <a:r>
              <a:rPr lang="en-IN" b="1" dirty="0"/>
              <a:t>CRAZYWIN </a:t>
            </a:r>
            <a:br>
              <a:rPr lang="en-IN" sz="3200" b="1" dirty="0"/>
            </a:br>
            <a:r>
              <a:rPr lang="en-IN" sz="3200" b="1" dirty="0"/>
              <a:t>Cricket Fantasy Android Application</a:t>
            </a:r>
            <a:endParaRPr lang="en-IN" sz="3200" dirty="0"/>
          </a:p>
        </p:txBody>
      </p:sp>
      <p:sp>
        <p:nvSpPr>
          <p:cNvPr id="3" name="Subtitle 2"/>
          <p:cNvSpPr>
            <a:spLocks noGrp="1"/>
          </p:cNvSpPr>
          <p:nvPr>
            <p:ph type="subTitle" idx="1"/>
          </p:nvPr>
        </p:nvSpPr>
        <p:spPr>
          <a:xfrm>
            <a:off x="2692398" y="4143831"/>
            <a:ext cx="6815669" cy="624113"/>
          </a:xfrm>
        </p:spPr>
        <p:txBody>
          <a:bodyPr/>
          <a:lstStyle/>
          <a:p>
            <a:r>
              <a:rPr lang="en-US" b="1" dirty="0"/>
              <a:t>Supervisor: Dr. Vipin </a:t>
            </a:r>
            <a:r>
              <a:rPr lang="en-US" b="1" dirty="0" err="1"/>
              <a:t>kumar</a:t>
            </a:r>
            <a:endParaRPr lang="en-IN" b="1" dirty="0"/>
          </a:p>
        </p:txBody>
      </p:sp>
      <p:sp>
        <p:nvSpPr>
          <p:cNvPr id="4" name="Subtitle 2">
            <a:extLst>
              <a:ext uri="{FF2B5EF4-FFF2-40B4-BE49-F238E27FC236}">
                <a16:creationId xmlns:a16="http://schemas.microsoft.com/office/drawing/2014/main" id="{51DD1607-9FD6-4A82-99F2-640A0BDD40F6}"/>
              </a:ext>
            </a:extLst>
          </p:cNvPr>
          <p:cNvSpPr txBox="1">
            <a:spLocks/>
          </p:cNvSpPr>
          <p:nvPr/>
        </p:nvSpPr>
        <p:spPr>
          <a:xfrm>
            <a:off x="2692398" y="4669242"/>
            <a:ext cx="6815669" cy="624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err="1"/>
              <a:t>Assosiate</a:t>
            </a:r>
            <a:r>
              <a:rPr lang="en-US" dirty="0"/>
              <a:t> Professor in MCA Department</a:t>
            </a:r>
            <a:endParaRPr lang="en-IN" dirty="0"/>
          </a:p>
        </p:txBody>
      </p:sp>
    </p:spTree>
    <p:extLst>
      <p:ext uri="{BB962C8B-B14F-4D97-AF65-F5344CB8AC3E}">
        <p14:creationId xmlns:p14="http://schemas.microsoft.com/office/powerpoint/2010/main" val="152623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1249"/>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39453-E586-47D7-BFF6-8527A321A27D}"/>
              </a:ext>
            </a:extLst>
          </p:cNvPr>
          <p:cNvPicPr>
            <a:picLocks noChangeAspect="1"/>
          </p:cNvPicPr>
          <p:nvPr/>
        </p:nvPicPr>
        <p:blipFill>
          <a:blip r:embed="rId2"/>
          <a:stretch>
            <a:fillRect/>
          </a:stretch>
        </p:blipFill>
        <p:spPr>
          <a:xfrm>
            <a:off x="1393588" y="2084560"/>
            <a:ext cx="9404823" cy="3454091"/>
          </a:xfrm>
          <a:prstGeom prst="rect">
            <a:avLst/>
          </a:prstGeom>
        </p:spPr>
      </p:pic>
      <p:sp>
        <p:nvSpPr>
          <p:cNvPr id="4" name="Rectangle 3">
            <a:extLst>
              <a:ext uri="{FF2B5EF4-FFF2-40B4-BE49-F238E27FC236}">
                <a16:creationId xmlns:a16="http://schemas.microsoft.com/office/drawing/2014/main" id="{F9526486-9FEA-479A-B63F-89EA188C65DD}"/>
              </a:ext>
            </a:extLst>
          </p:cNvPr>
          <p:cNvSpPr/>
          <p:nvPr/>
        </p:nvSpPr>
        <p:spPr>
          <a:xfrm>
            <a:off x="3945804" y="903403"/>
            <a:ext cx="367337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Gantt Chart</a:t>
            </a:r>
          </a:p>
        </p:txBody>
      </p:sp>
    </p:spTree>
    <p:extLst>
      <p:ext uri="{BB962C8B-B14F-4D97-AF65-F5344CB8AC3E}">
        <p14:creationId xmlns:p14="http://schemas.microsoft.com/office/powerpoint/2010/main" val="69398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8392" y="733425"/>
            <a:ext cx="3583953" cy="3500246"/>
          </a:xfrm>
        </p:spPr>
        <p:txBody>
          <a:bodyPr vert="horz" lIns="91440" tIns="45720" rIns="91440" bIns="45720" rtlCol="0" anchor="b">
            <a:normAutofit/>
          </a:bodyPr>
          <a:lstStyle/>
          <a:p>
            <a:pPr algn="l"/>
            <a:r>
              <a:rPr lang="en-US" sz="3200"/>
              <a:t>Thank You</a:t>
            </a:r>
          </a:p>
        </p:txBody>
      </p:sp>
      <p:sp>
        <p:nvSpPr>
          <p:cNvPr id="14" name="Rectangle 13">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0" descr="Smiling Face with No Fill">
            <a:extLst>
              <a:ext uri="{FF2B5EF4-FFF2-40B4-BE49-F238E27FC236}">
                <a16:creationId xmlns:a16="http://schemas.microsoft.com/office/drawing/2014/main" id="{5F144403-DE02-444E-96D1-D3B69E0DE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9970" y="1151910"/>
            <a:ext cx="4584542" cy="4584542"/>
          </a:xfrm>
          <a:prstGeom prst="rect">
            <a:avLst/>
          </a:prstGeom>
        </p:spPr>
      </p:pic>
    </p:spTree>
    <p:extLst>
      <p:ext uri="{BB962C8B-B14F-4D97-AF65-F5344CB8AC3E}">
        <p14:creationId xmlns:p14="http://schemas.microsoft.com/office/powerpoint/2010/main" val="37607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normAutofit/>
          </a:bodyPr>
          <a:lstStyle/>
          <a:p>
            <a:r>
              <a:rPr lang="en-US" dirty="0"/>
              <a:t>Team Members</a:t>
            </a:r>
            <a:endParaRPr lang="en-IN" dirty="0"/>
          </a:p>
        </p:txBody>
      </p:sp>
      <p:sp>
        <p:nvSpPr>
          <p:cNvPr id="3" name="Content Placeholder 2"/>
          <p:cNvSpPr>
            <a:spLocks noGrp="1"/>
          </p:cNvSpPr>
          <p:nvPr>
            <p:ph idx="1"/>
          </p:nvPr>
        </p:nvSpPr>
        <p:spPr>
          <a:xfrm>
            <a:off x="913795" y="2096064"/>
            <a:ext cx="6352824" cy="3695136"/>
          </a:xfrm>
        </p:spPr>
        <p:txBody>
          <a:bodyPr>
            <a:normAutofit/>
          </a:bodyPr>
          <a:lstStyle/>
          <a:p>
            <a:r>
              <a:rPr lang="en-US" dirty="0"/>
              <a:t>Ashutosh Kumar (Team Leader)</a:t>
            </a:r>
          </a:p>
          <a:p>
            <a:r>
              <a:rPr lang="en-US" dirty="0"/>
              <a:t>Yash Yadav</a:t>
            </a:r>
          </a:p>
          <a:p>
            <a:r>
              <a:rPr lang="en-US" dirty="0"/>
              <a:t>Abhay Ranjan</a:t>
            </a:r>
            <a:endParaRPr lang="en-IN" dirty="0"/>
          </a:p>
        </p:txBody>
      </p:sp>
      <p:pic>
        <p:nvPicPr>
          <p:cNvPr id="5" name="Picture 4" descr="Hands holding each other's wrists and interlinked to form a circle">
            <a:extLst>
              <a:ext uri="{FF2B5EF4-FFF2-40B4-BE49-F238E27FC236}">
                <a16:creationId xmlns:a16="http://schemas.microsoft.com/office/drawing/2014/main" id="{B4462893-21B4-4F5C-9FE7-4120528393F4}"/>
              </a:ext>
            </a:extLst>
          </p:cNvPr>
          <p:cNvPicPr>
            <a:picLocks noChangeAspect="1"/>
          </p:cNvPicPr>
          <p:nvPr/>
        </p:nvPicPr>
        <p:blipFill rotWithShape="1">
          <a:blip r:embed="rId3"/>
          <a:srcRect l="22151" r="18515" b="-1"/>
          <a:stretch/>
        </p:blipFill>
        <p:spPr>
          <a:xfrm>
            <a:off x="7882099" y="2210935"/>
            <a:ext cx="3105052"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766915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Overview</a:t>
            </a:r>
            <a:endParaRPr lang="en-IN" b="1" dirty="0"/>
          </a:p>
        </p:txBody>
      </p:sp>
      <p:sp>
        <p:nvSpPr>
          <p:cNvPr id="6" name="Content Placeholder 5"/>
          <p:cNvSpPr>
            <a:spLocks noGrp="1"/>
          </p:cNvSpPr>
          <p:nvPr>
            <p:ph idx="1"/>
          </p:nvPr>
        </p:nvSpPr>
        <p:spPr/>
        <p:txBody>
          <a:bodyPr>
            <a:normAutofit/>
          </a:bodyPr>
          <a:lstStyle/>
          <a:p>
            <a:pPr marL="0" indent="0">
              <a:buNone/>
            </a:pPr>
            <a:endParaRPr lang="en-IN" dirty="0">
              <a:effectLst/>
            </a:endParaRPr>
          </a:p>
          <a:p>
            <a:r>
              <a:rPr lang="en-IN" dirty="0">
                <a:effectLst/>
              </a:rPr>
              <a:t>            This project is insight into the design and implementation of an Android Fantasy Application,   Fantasy apps are getting so much popular now adays, and there are some features lacking in every application according to or research, so our aim is to do our best to fill that gap, which is missing in other applications.  </a:t>
            </a:r>
          </a:p>
          <a:p>
            <a:pPr marL="0" indent="0">
              <a:buNone/>
            </a:pPr>
            <a:endParaRPr lang="en-IN" dirty="0"/>
          </a:p>
          <a:p>
            <a:pPr marL="0" indent="0">
              <a:buNone/>
            </a:pPr>
            <a:r>
              <a:rPr lang="en-IN" dirty="0"/>
              <a:t> </a:t>
            </a:r>
            <a:endParaRPr lang="en-IN" dirty="0">
              <a:solidFill>
                <a:schemeClr val="accent1">
                  <a:lumMod val="50000"/>
                </a:schemeClr>
              </a:solidFill>
            </a:endParaRPr>
          </a:p>
        </p:txBody>
      </p:sp>
    </p:spTree>
    <p:extLst>
      <p:ext uri="{BB962C8B-B14F-4D97-AF65-F5344CB8AC3E}">
        <p14:creationId xmlns:p14="http://schemas.microsoft.com/office/powerpoint/2010/main" val="3761506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circle(in)">
                                      <p:cBhvr>
                                        <p:cTn id="15"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C0E4-7A34-4351-BEEE-9118AB5FDA52}"/>
              </a:ext>
            </a:extLst>
          </p:cNvPr>
          <p:cNvSpPr>
            <a:spLocks noGrp="1"/>
          </p:cNvSpPr>
          <p:nvPr>
            <p:ph type="title"/>
          </p:nvPr>
        </p:nvSpPr>
        <p:spPr>
          <a:xfrm>
            <a:off x="1295402" y="1136469"/>
            <a:ext cx="9601196" cy="1149531"/>
          </a:xfrm>
        </p:spPr>
        <p:txBody>
          <a:bodyPr>
            <a:noAutofit/>
          </a:bodyPr>
          <a:lstStyle/>
          <a:p>
            <a:r>
              <a:rPr lang="en-IN" sz="4000" b="1" dirty="0">
                <a:solidFill>
                  <a:schemeClr val="tx1"/>
                </a:solidFill>
                <a:effectLst/>
                <a:ea typeface="Calibri" panose="020F0502020204030204" pitchFamily="34" charset="0"/>
                <a:cs typeface="Times New Roman" panose="02020603050405020304" pitchFamily="18" charset="0"/>
              </a:rPr>
              <a:t>Working of the Project</a:t>
            </a:r>
            <a:br>
              <a:rPr lang="en-IN" sz="4000" b="1" dirty="0">
                <a:solidFill>
                  <a:schemeClr val="tx1"/>
                </a:solidFill>
                <a:effectLst/>
                <a:ea typeface="Calibri" panose="020F0502020204030204" pitchFamily="34" charset="0"/>
                <a:cs typeface="Times New Roman" panose="02020603050405020304" pitchFamily="18" charset="0"/>
              </a:rPr>
            </a:br>
            <a:endParaRPr lang="en-IN" sz="4000" b="1" dirty="0">
              <a:solidFill>
                <a:schemeClr val="tx1"/>
              </a:solidFill>
            </a:endParaRPr>
          </a:p>
        </p:txBody>
      </p:sp>
      <p:sp>
        <p:nvSpPr>
          <p:cNvPr id="3" name="Content Placeholder 2">
            <a:extLst>
              <a:ext uri="{FF2B5EF4-FFF2-40B4-BE49-F238E27FC236}">
                <a16:creationId xmlns:a16="http://schemas.microsoft.com/office/drawing/2014/main" id="{0DD848B4-D560-43AE-A04A-AF4EFA0CEFCB}"/>
              </a:ext>
            </a:extLst>
          </p:cNvPr>
          <p:cNvSpPr>
            <a:spLocks noGrp="1"/>
          </p:cNvSpPr>
          <p:nvPr>
            <p:ph idx="1"/>
          </p:nvPr>
        </p:nvSpPr>
        <p:spPr>
          <a:xfrm>
            <a:off x="1058090" y="2521131"/>
            <a:ext cx="9838507" cy="3354737"/>
          </a:xfrm>
        </p:spPr>
        <p:txBody>
          <a:bodyPr>
            <a:normAutofit fontScale="77500" lnSpcReduction="20000"/>
          </a:bodyPr>
          <a:lstStyle/>
          <a:p>
            <a:r>
              <a:rPr lang="en-IN" dirty="0">
                <a:effectLst/>
              </a:rPr>
              <a:t>Users can sign up for free</a:t>
            </a:r>
          </a:p>
          <a:p>
            <a:r>
              <a:rPr lang="en-IN" dirty="0">
                <a:effectLst/>
              </a:rPr>
              <a:t>Users can enter </a:t>
            </a:r>
            <a:r>
              <a:rPr lang="en-IN" dirty="0" err="1">
                <a:effectLst/>
              </a:rPr>
              <a:t>CrazyWin</a:t>
            </a:r>
            <a:r>
              <a:rPr lang="en-IN" dirty="0">
                <a:effectLst/>
              </a:rPr>
              <a:t> referral coupon code(received from other users) during the signup process and earn a certain signup bonus.</a:t>
            </a:r>
          </a:p>
          <a:p>
            <a:r>
              <a:rPr lang="en-IN" dirty="0">
                <a:effectLst/>
              </a:rPr>
              <a:t>On the other hand, referrer also gets paid certain bonus amount for referring </a:t>
            </a:r>
            <a:r>
              <a:rPr lang="en-IN" dirty="0" err="1">
                <a:effectLst/>
              </a:rPr>
              <a:t>CrazyWin</a:t>
            </a:r>
            <a:r>
              <a:rPr lang="en-IN" dirty="0">
                <a:effectLst/>
              </a:rPr>
              <a:t>.</a:t>
            </a:r>
          </a:p>
          <a:p>
            <a:pPr marL="457200" indent="0" algn="just">
              <a:lnSpc>
                <a:spcPct val="107000"/>
              </a:lnSpc>
              <a:buNone/>
            </a:pPr>
            <a:r>
              <a:rPr lang="en-IN" sz="1800" dirty="0">
                <a:solidFill>
                  <a:schemeClr val="tx1"/>
                </a:solidFill>
                <a:effectLst/>
                <a:ea typeface="Calibri" panose="020F0502020204030204" pitchFamily="34" charset="0"/>
                <a:cs typeface="Calibri" panose="020F0502020204030204" pitchFamily="34" charset="0"/>
              </a:rPr>
              <a:t> </a:t>
            </a:r>
            <a:endParaRPr lang="en-IN" sz="1800" dirty="0">
              <a:solidFill>
                <a:schemeClr val="tx1"/>
              </a:solidFill>
              <a:effectLst/>
              <a:ea typeface="Calibri" panose="020F0502020204030204" pitchFamily="34" charset="0"/>
              <a:cs typeface="Times New Roman" panose="02020603050405020304" pitchFamily="18" charset="0"/>
            </a:endParaRPr>
          </a:p>
          <a:p>
            <a:r>
              <a:rPr lang="en-IN" dirty="0">
                <a:effectLst/>
              </a:rPr>
              <a:t>A user gets a certain budget (100 credits) while creating a new fantasy team and can be spent that budget by including player of his/her choice. Each player costs certain credits so that is where the user needs to stay within a given budget by selecting best players in a team.</a:t>
            </a:r>
          </a:p>
          <a:p>
            <a:r>
              <a:rPr lang="en-IN" dirty="0">
                <a:effectLst/>
              </a:rPr>
              <a:t>Once user finalizes his/her dream team by selecting a captain and vice-captain of a team, it's time to join the available contest by paying a certain entry fee and this is the hot-spot from where </a:t>
            </a:r>
            <a:r>
              <a:rPr lang="en-IN" dirty="0" err="1">
                <a:effectLst/>
              </a:rPr>
              <a:t>CrazyWin</a:t>
            </a:r>
            <a:r>
              <a:rPr lang="en-IN" dirty="0">
                <a:effectLst/>
              </a:rPr>
              <a:t> earns most of its revenue.</a:t>
            </a:r>
          </a:p>
          <a:p>
            <a:endParaRPr lang="en-IN" dirty="0"/>
          </a:p>
        </p:txBody>
      </p:sp>
    </p:spTree>
    <p:extLst>
      <p:ext uri="{BB962C8B-B14F-4D97-AF65-F5344CB8AC3E}">
        <p14:creationId xmlns:p14="http://schemas.microsoft.com/office/powerpoint/2010/main" val="3541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3" end="3"/>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p:cTn id="5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System Requirements</a:t>
            </a:r>
            <a:endParaRPr lang="en-IN" b="1" dirty="0"/>
          </a:p>
        </p:txBody>
      </p:sp>
      <p:sp>
        <p:nvSpPr>
          <p:cNvPr id="5" name="Content Placeholder 4"/>
          <p:cNvSpPr>
            <a:spLocks noGrp="1"/>
          </p:cNvSpPr>
          <p:nvPr>
            <p:ph idx="1"/>
          </p:nvPr>
        </p:nvSpPr>
        <p:spPr>
          <a:xfrm>
            <a:off x="1441269" y="2556932"/>
            <a:ext cx="3953691" cy="2589834"/>
          </a:xfrm>
        </p:spPr>
        <p:txBody>
          <a:bodyPr>
            <a:normAutofit fontScale="55000" lnSpcReduction="20000"/>
          </a:bodyPr>
          <a:lstStyle/>
          <a:p>
            <a:pPr marL="0" lvl="0" indent="0">
              <a:buNone/>
            </a:pPr>
            <a:r>
              <a:rPr lang="en-IN" sz="3800" b="1" dirty="0"/>
              <a:t>1. Hardware Requirement</a:t>
            </a:r>
            <a:endParaRPr lang="en-IN" sz="3800" dirty="0"/>
          </a:p>
          <a:p>
            <a:pPr marL="0" indent="0">
              <a:buNone/>
            </a:pPr>
            <a:r>
              <a:rPr lang="en-IN" b="1" i="1" dirty="0"/>
              <a:t> </a:t>
            </a:r>
            <a:endParaRPr lang="en-IN" dirty="0"/>
          </a:p>
          <a:p>
            <a:pPr marL="0" lvl="0" indent="0">
              <a:buNone/>
            </a:pPr>
            <a:r>
              <a:rPr lang="en-IN" sz="2900" b="1" dirty="0"/>
              <a:t>     a. Laptop or PC</a:t>
            </a:r>
            <a:endParaRPr lang="en-IN" sz="2900" dirty="0"/>
          </a:p>
          <a:p>
            <a:pPr marL="0" indent="0">
              <a:buNone/>
            </a:pPr>
            <a:r>
              <a:rPr lang="en-IN" sz="2900" dirty="0"/>
              <a:t>        -  i3 processor system or higher</a:t>
            </a:r>
          </a:p>
          <a:p>
            <a:pPr marL="0" indent="0">
              <a:buNone/>
            </a:pPr>
            <a:r>
              <a:rPr lang="en-IN" sz="2900" dirty="0"/>
              <a:t>         - 4 GB RAM or higher</a:t>
            </a:r>
          </a:p>
          <a:p>
            <a:pPr marL="0" indent="0">
              <a:buNone/>
            </a:pPr>
            <a:r>
              <a:rPr lang="en-IN" sz="2900" dirty="0"/>
              <a:t>         - 100 GB ROM or higher</a:t>
            </a:r>
          </a:p>
          <a:p>
            <a:pPr marL="0" indent="0">
              <a:buNone/>
            </a:pPr>
            <a:r>
              <a:rPr lang="en-IN" b="1" i="1" dirty="0"/>
              <a:t> </a:t>
            </a:r>
            <a:endParaRPr lang="en-IN" dirty="0"/>
          </a:p>
          <a:p>
            <a:endParaRPr lang="en-IN" dirty="0"/>
          </a:p>
        </p:txBody>
      </p:sp>
      <p:sp>
        <p:nvSpPr>
          <p:cNvPr id="2" name="TextBox 1">
            <a:extLst>
              <a:ext uri="{FF2B5EF4-FFF2-40B4-BE49-F238E27FC236}">
                <a16:creationId xmlns:a16="http://schemas.microsoft.com/office/drawing/2014/main" id="{BFB2716D-774F-471E-8784-DBA47EA4D21D}"/>
              </a:ext>
            </a:extLst>
          </p:cNvPr>
          <p:cNvSpPr txBox="1"/>
          <p:nvPr/>
        </p:nvSpPr>
        <p:spPr>
          <a:xfrm>
            <a:off x="6096000" y="2556932"/>
            <a:ext cx="5146765" cy="2354491"/>
          </a:xfrm>
          <a:prstGeom prst="rect">
            <a:avLst/>
          </a:prstGeom>
          <a:noFill/>
        </p:spPr>
        <p:txBody>
          <a:bodyPr wrap="square" rtlCol="0">
            <a:spAutoFit/>
          </a:bodyPr>
          <a:lstStyle/>
          <a:p>
            <a:pPr lvl="0"/>
            <a:r>
              <a:rPr lang="en-IN" sz="2400" b="1" dirty="0"/>
              <a:t>2. Software Requirement</a:t>
            </a:r>
            <a:endParaRPr lang="en-IN" sz="2400" dirty="0"/>
          </a:p>
          <a:p>
            <a:r>
              <a:rPr lang="en-IN" sz="2400" b="1" dirty="0"/>
              <a:t> </a:t>
            </a:r>
            <a:endParaRPr lang="en-IN" sz="2400" dirty="0"/>
          </a:p>
          <a:p>
            <a:pPr lvl="0">
              <a:lnSpc>
                <a:spcPct val="150000"/>
              </a:lnSpc>
            </a:pPr>
            <a:r>
              <a:rPr lang="en-IN" b="1" dirty="0"/>
              <a:t>     b. Laptop or PC</a:t>
            </a:r>
            <a:endParaRPr lang="en-IN" dirty="0"/>
          </a:p>
          <a:p>
            <a:pPr lvl="0">
              <a:lnSpc>
                <a:spcPct val="150000"/>
              </a:lnSpc>
            </a:pPr>
            <a:r>
              <a:rPr lang="en-IN" dirty="0"/>
              <a:t>         - Windows 7 or higher</a:t>
            </a:r>
          </a:p>
          <a:p>
            <a:pPr lvl="0">
              <a:lnSpc>
                <a:spcPct val="150000"/>
              </a:lnSpc>
            </a:pPr>
            <a:r>
              <a:rPr lang="en-IN" dirty="0"/>
              <a:t>         - Android Studio</a:t>
            </a:r>
          </a:p>
          <a:p>
            <a:endParaRPr lang="en-IN" dirty="0"/>
          </a:p>
        </p:txBody>
      </p:sp>
      <p:sp>
        <p:nvSpPr>
          <p:cNvPr id="3" name="TextBox 2">
            <a:extLst>
              <a:ext uri="{FF2B5EF4-FFF2-40B4-BE49-F238E27FC236}">
                <a16:creationId xmlns:a16="http://schemas.microsoft.com/office/drawing/2014/main" id="{5A2B30FB-7780-46CA-9C59-9876138CA8F3}"/>
              </a:ext>
            </a:extLst>
          </p:cNvPr>
          <p:cNvSpPr txBox="1"/>
          <p:nvPr/>
        </p:nvSpPr>
        <p:spPr>
          <a:xfrm>
            <a:off x="4232366" y="5434149"/>
            <a:ext cx="3540034" cy="923330"/>
          </a:xfrm>
          <a:prstGeom prst="rect">
            <a:avLst/>
          </a:prstGeom>
          <a:noFill/>
        </p:spPr>
        <p:txBody>
          <a:bodyPr wrap="square" rtlCol="0">
            <a:spAutoFit/>
          </a:bodyPr>
          <a:lstStyle/>
          <a:p>
            <a:pPr marL="0" lvl="0" indent="0">
              <a:buNone/>
            </a:pPr>
            <a:r>
              <a:rPr lang="en-IN" b="1" dirty="0"/>
              <a:t>Android Phone (6.0 and above)</a:t>
            </a:r>
            <a:endParaRPr lang="en-IN" dirty="0"/>
          </a:p>
          <a:p>
            <a:r>
              <a:rPr lang="en-IN" b="1" i="1" dirty="0"/>
              <a:t> </a:t>
            </a:r>
            <a:endParaRPr lang="en-IN" dirty="0"/>
          </a:p>
          <a:p>
            <a:r>
              <a:rPr lang="en-IN" b="1" dirty="0"/>
              <a:t> </a:t>
            </a:r>
            <a:endParaRPr lang="en-IN" dirty="0"/>
          </a:p>
        </p:txBody>
      </p:sp>
    </p:spTree>
    <p:extLst>
      <p:ext uri="{BB962C8B-B14F-4D97-AF65-F5344CB8AC3E}">
        <p14:creationId xmlns:p14="http://schemas.microsoft.com/office/powerpoint/2010/main" val="25689500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arn(inVertical)">
                                      <p:cBhvr>
                                        <p:cTn id="24" dur="500"/>
                                        <p:tgtEl>
                                          <p:spTgt spid="5">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arn(inVertical)">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wipe(down)">
                                      <p:cBhvr>
                                        <p:cTn id="35" dur="500"/>
                                        <p:tgtEl>
                                          <p:spTgt spid="2">
                                            <p:txEl>
                                              <p:pRg st="0" end="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1" end="1"/>
                                            </p:txEl>
                                          </p:spTgt>
                                        </p:tgtEl>
                                        <p:attrNameLst>
                                          <p:attrName>style.visibility</p:attrName>
                                        </p:attrNameLst>
                                      </p:cBhvr>
                                      <p:to>
                                        <p:strVal val="visible"/>
                                      </p:to>
                                    </p:set>
                                    <p:animEffect transition="in" filter="wipe(down)">
                                      <p:cBhvr>
                                        <p:cTn id="38" dur="500"/>
                                        <p:tgtEl>
                                          <p:spTgt spid="2">
                                            <p:txEl>
                                              <p:pRg st="1" end="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wipe(down)">
                                      <p:cBhvr>
                                        <p:cTn id="41" dur="500"/>
                                        <p:tgtEl>
                                          <p:spTgt spid="2">
                                            <p:txEl>
                                              <p:pRg st="2" end="2"/>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wipe(down)">
                                      <p:cBhvr>
                                        <p:cTn id="44" dur="500"/>
                                        <p:tgtEl>
                                          <p:spTgt spid="2">
                                            <p:txEl>
                                              <p:pRg st="3" end="3"/>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wipe(down)">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circle(in)">
                                      <p:cBhvr>
                                        <p:cTn id="5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normAutofit/>
          </a:bodyPr>
          <a:lstStyle/>
          <a:p>
            <a:r>
              <a:rPr lang="en-US" b="1" dirty="0"/>
              <a:t>Features</a:t>
            </a:r>
            <a:endParaRPr lang="en-IN" b="1" dirty="0"/>
          </a:p>
        </p:txBody>
      </p:sp>
      <p:sp>
        <p:nvSpPr>
          <p:cNvPr id="3" name="Content Placeholder 2"/>
          <p:cNvSpPr>
            <a:spLocks noGrp="1"/>
          </p:cNvSpPr>
          <p:nvPr>
            <p:ph idx="1"/>
          </p:nvPr>
        </p:nvSpPr>
        <p:spPr>
          <a:xfrm>
            <a:off x="913795" y="2096064"/>
            <a:ext cx="5016860" cy="3695136"/>
          </a:xfrm>
        </p:spPr>
        <p:txBody>
          <a:bodyPr>
            <a:normAutofit lnSpcReduction="10000"/>
          </a:bodyPr>
          <a:lstStyle/>
          <a:p>
            <a:pPr marL="457200" lvl="1" indent="0">
              <a:lnSpc>
                <a:spcPct val="110000"/>
              </a:lnSpc>
              <a:buNone/>
            </a:pPr>
            <a:r>
              <a:rPr lang="en-US" sz="1100" b="1" dirty="0">
                <a:effectLst/>
              </a:rPr>
              <a:t> </a:t>
            </a:r>
            <a:endParaRPr lang="en-IN" sz="1100" dirty="0">
              <a:effectLst/>
            </a:endParaRPr>
          </a:p>
          <a:p>
            <a:pPr>
              <a:lnSpc>
                <a:spcPct val="110000"/>
              </a:lnSpc>
            </a:pPr>
            <a:r>
              <a:rPr lang="en-IN" sz="1400" dirty="0">
                <a:effectLst/>
              </a:rPr>
              <a:t> The objective of the project is to design and develop fantasy sports software which is quite similar to Dream11.</a:t>
            </a:r>
          </a:p>
          <a:p>
            <a:pPr>
              <a:lnSpc>
                <a:spcPct val="110000"/>
              </a:lnSpc>
            </a:pPr>
            <a:r>
              <a:rPr lang="en-IN" sz="1400" dirty="0">
                <a:effectLst/>
              </a:rPr>
              <a:t> This application provides a platform for playing fantasy Cricket, football kabaddi, etc.</a:t>
            </a:r>
          </a:p>
          <a:p>
            <a:pPr>
              <a:lnSpc>
                <a:spcPct val="110000"/>
              </a:lnSpc>
            </a:pPr>
            <a:r>
              <a:rPr lang="en-IN" sz="1400" dirty="0">
                <a:effectLst/>
              </a:rPr>
              <a:t> It is an online game where users create a Virtual Team of players and earn points based on the performances of these players in real matches.</a:t>
            </a:r>
          </a:p>
          <a:p>
            <a:pPr>
              <a:lnSpc>
                <a:spcPct val="110000"/>
              </a:lnSpc>
            </a:pPr>
            <a:r>
              <a:rPr lang="en-IN" sz="1400" dirty="0">
                <a:effectLst/>
              </a:rPr>
              <a:t> A user who scores the maximum points in his joined contest attains the first rank on the leader board. </a:t>
            </a:r>
          </a:p>
          <a:p>
            <a:pPr>
              <a:lnSpc>
                <a:spcPct val="110000"/>
              </a:lnSpc>
            </a:pPr>
            <a:r>
              <a:rPr lang="en-IN" sz="1400" dirty="0">
                <a:effectLst/>
              </a:rPr>
              <a:t>Offers free and paid contests. A user has to pay a certain fee to join a contest and can win real cash.</a:t>
            </a:r>
          </a:p>
          <a:p>
            <a:pPr marL="0" indent="0">
              <a:lnSpc>
                <a:spcPct val="110000"/>
              </a:lnSpc>
              <a:spcAft>
                <a:spcPts val="1000"/>
              </a:spcAft>
              <a:buNone/>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1000"/>
              </a:spcAft>
              <a:buNone/>
            </a:pPr>
            <a:endParaRPr lang="en-IN" sz="1100" b="1" dirty="0"/>
          </a:p>
        </p:txBody>
      </p:sp>
      <p:pic>
        <p:nvPicPr>
          <p:cNvPr id="17" name="Graphic 16" descr="Cricket">
            <a:extLst>
              <a:ext uri="{FF2B5EF4-FFF2-40B4-BE49-F238E27FC236}">
                <a16:creationId xmlns:a16="http://schemas.microsoft.com/office/drawing/2014/main" id="{F54770C1-DD0E-4BF8-8375-A4A30D086D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91216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C5BE-7F6B-4582-86C2-8C909FDDE1E4}"/>
              </a:ext>
            </a:extLst>
          </p:cNvPr>
          <p:cNvSpPr>
            <a:spLocks noGrp="1"/>
          </p:cNvSpPr>
          <p:nvPr>
            <p:ph type="title"/>
          </p:nvPr>
        </p:nvSpPr>
        <p:spPr>
          <a:xfrm>
            <a:off x="913795" y="609600"/>
            <a:ext cx="10353761" cy="1326321"/>
          </a:xfrm>
        </p:spPr>
        <p:txBody>
          <a:bodyPr>
            <a:normAutofit/>
          </a:bodyPr>
          <a:lstStyle/>
          <a:p>
            <a:r>
              <a:rPr lang="en-IN" b="1">
                <a:effectLst/>
                <a:ea typeface="Calibri" panose="020F0502020204030204" pitchFamily="34" charset="0"/>
                <a:cs typeface="Times New Roman" panose="02020603050405020304" pitchFamily="18" charset="0"/>
              </a:rPr>
              <a:t>Advantages</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Picture 4" descr="Drawings on colourful paper">
            <a:extLst>
              <a:ext uri="{FF2B5EF4-FFF2-40B4-BE49-F238E27FC236}">
                <a16:creationId xmlns:a16="http://schemas.microsoft.com/office/drawing/2014/main" id="{B88314D6-D0CA-4CDA-9BAF-F6FE15F4FD3A}"/>
              </a:ext>
            </a:extLst>
          </p:cNvPr>
          <p:cNvPicPr>
            <a:picLocks noChangeAspect="1"/>
          </p:cNvPicPr>
          <p:nvPr/>
        </p:nvPicPr>
        <p:blipFill rotWithShape="1">
          <a:blip r:embed="rId3"/>
          <a:srcRect l="15669" r="35926" b="-1"/>
          <a:stretch/>
        </p:blipFill>
        <p:spPr>
          <a:xfrm>
            <a:off x="2167456" y="2210935"/>
            <a:ext cx="253312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Content Placeholder 2">
            <a:extLst>
              <a:ext uri="{FF2B5EF4-FFF2-40B4-BE49-F238E27FC236}">
                <a16:creationId xmlns:a16="http://schemas.microsoft.com/office/drawing/2014/main" id="{2E4223C4-06B3-4CB8-91EB-2F23DD83E1E8}"/>
              </a:ext>
            </a:extLst>
          </p:cNvPr>
          <p:cNvSpPr>
            <a:spLocks noGrp="1"/>
          </p:cNvSpPr>
          <p:nvPr>
            <p:ph idx="1"/>
          </p:nvPr>
        </p:nvSpPr>
        <p:spPr>
          <a:xfrm>
            <a:off x="6250695" y="2096064"/>
            <a:ext cx="5016860" cy="3695136"/>
          </a:xfrm>
        </p:spPr>
        <p:txBody>
          <a:bodyPr>
            <a:normAutofit/>
          </a:bodyPr>
          <a:lstStyle/>
          <a:p>
            <a:pPr marL="742950" lvl="1" indent="-285750">
              <a:lnSpc>
                <a:spcPct val="110000"/>
              </a:lnSpc>
              <a:spcAft>
                <a:spcPts val="1000"/>
              </a:spcAft>
              <a:buFont typeface="Symbol" panose="05050102010706020507" pitchFamily="18" charset="2"/>
              <a:buChar char=""/>
            </a:pPr>
            <a:r>
              <a:rPr lang="en-US" sz="2000" dirty="0">
                <a:effectLst/>
              </a:rPr>
              <a:t>Instant Money Transfer</a:t>
            </a:r>
          </a:p>
          <a:p>
            <a:pPr marL="742950" lvl="1" indent="-285750">
              <a:lnSpc>
                <a:spcPct val="110000"/>
              </a:lnSpc>
              <a:spcAft>
                <a:spcPts val="1000"/>
              </a:spcAft>
              <a:buFont typeface="Symbol" panose="05050102010706020507" pitchFamily="18" charset="2"/>
              <a:buChar char=""/>
            </a:pPr>
            <a:r>
              <a:rPr lang="en-IN" sz="2000" b="1" dirty="0">
                <a:effectLst/>
                <a:latin typeface="Calibri" panose="020F0502020204030204" pitchFamily="34" charset="0"/>
                <a:cs typeface="Calibri" panose="020F0502020204030204" pitchFamily="34" charset="0"/>
              </a:rPr>
              <a:t>Lots of Entertainment</a:t>
            </a:r>
          </a:p>
          <a:p>
            <a:pPr marL="742950" lvl="1" indent="-285750">
              <a:lnSpc>
                <a:spcPct val="110000"/>
              </a:lnSpc>
              <a:spcAft>
                <a:spcPts val="1000"/>
              </a:spcAft>
              <a:buFont typeface="Symbol" panose="05050102010706020507" pitchFamily="18" charset="2"/>
              <a:buChar char=""/>
            </a:pPr>
            <a:r>
              <a:rPr lang="en-IN" b="1" dirty="0">
                <a:effectLst/>
              </a:rPr>
              <a:t> </a:t>
            </a:r>
            <a:r>
              <a:rPr lang="en-IN" sz="2000" b="1" dirty="0">
                <a:effectLst/>
                <a:latin typeface="Calibri" panose="020F0502020204030204" pitchFamily="34" charset="0"/>
                <a:cs typeface="Calibri" panose="020F0502020204030204" pitchFamily="34" charset="0"/>
              </a:rPr>
              <a:t>Easy to get started</a:t>
            </a:r>
          </a:p>
          <a:p>
            <a:pPr marL="742950" lvl="1" indent="-285750">
              <a:lnSpc>
                <a:spcPct val="110000"/>
              </a:lnSpc>
              <a:spcAft>
                <a:spcPts val="1000"/>
              </a:spcAft>
              <a:buFont typeface="Symbol" panose="05050102010706020507" pitchFamily="18" charset="2"/>
              <a:buChar char=""/>
            </a:pPr>
            <a:r>
              <a:rPr lang="en-IN" sz="2000" b="1" dirty="0">
                <a:effectLst/>
                <a:latin typeface="Calibri" panose="020F0502020204030204" pitchFamily="34" charset="0"/>
                <a:cs typeface="Calibri" panose="020F0502020204030204" pitchFamily="34" charset="0"/>
              </a:rPr>
              <a:t>Easy Money </a:t>
            </a:r>
          </a:p>
          <a:p>
            <a:pPr marL="742950" lvl="1" indent="-285750">
              <a:lnSpc>
                <a:spcPct val="110000"/>
              </a:lnSpc>
              <a:spcAft>
                <a:spcPts val="1000"/>
              </a:spcAft>
              <a:buFont typeface="Symbol" panose="05050102010706020507" pitchFamily="18" charset="2"/>
              <a:buChar char=""/>
            </a:pPr>
            <a:r>
              <a:rPr lang="en-IN" sz="2000" b="1" dirty="0">
                <a:effectLst/>
                <a:latin typeface="Calibri" panose="020F0502020204030204" pitchFamily="34" charset="0"/>
                <a:cs typeface="Calibri" panose="020F0502020204030204" pitchFamily="34" charset="0"/>
              </a:rPr>
              <a:t>Strong Prediction will be your key to success</a:t>
            </a:r>
          </a:p>
          <a:p>
            <a:pPr marL="742950" lvl="1" indent="-285750">
              <a:lnSpc>
                <a:spcPct val="110000"/>
              </a:lnSpc>
              <a:spcAft>
                <a:spcPts val="1000"/>
              </a:spcAft>
              <a:buFont typeface="Symbol" panose="05050102010706020507" pitchFamily="18" charset="2"/>
              <a:buChar char=""/>
            </a:pPr>
            <a:endParaRPr lang="en-IN" sz="2000" b="1" dirty="0">
              <a:effectLst/>
              <a:latin typeface="Calibri" panose="020F0502020204030204" pitchFamily="34" charset="0"/>
              <a:cs typeface="Calibri" panose="020F0502020204030204" pitchFamily="34" charset="0"/>
            </a:endParaRPr>
          </a:p>
          <a:p>
            <a:pPr marL="742950" lvl="1" indent="-285750">
              <a:lnSpc>
                <a:spcPct val="110000"/>
              </a:lnSpc>
              <a:spcAft>
                <a:spcPts val="1000"/>
              </a:spcAft>
              <a:buFont typeface="Symbol" panose="05050102010706020507" pitchFamily="18" charset="2"/>
              <a:buChar char=""/>
            </a:pPr>
            <a:endParaRPr lang="en-IN" sz="2000" dirty="0"/>
          </a:p>
        </p:txBody>
      </p:sp>
    </p:spTree>
    <p:extLst>
      <p:ext uri="{BB962C8B-B14F-4D97-AF65-F5344CB8AC3E}">
        <p14:creationId xmlns:p14="http://schemas.microsoft.com/office/powerpoint/2010/main" val="107540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0E14-8B54-49AB-9638-C30A3C5B3B42}"/>
              </a:ext>
            </a:extLst>
          </p:cNvPr>
          <p:cNvSpPr>
            <a:spLocks noGrp="1"/>
          </p:cNvSpPr>
          <p:nvPr>
            <p:ph type="title"/>
          </p:nvPr>
        </p:nvSpPr>
        <p:spPr>
          <a:xfrm>
            <a:off x="913795" y="609600"/>
            <a:ext cx="10353761" cy="1326321"/>
          </a:xfrm>
        </p:spPr>
        <p:txBody>
          <a:bodyPr>
            <a:normAutofit/>
          </a:bodyPr>
          <a:lstStyle/>
          <a:p>
            <a:r>
              <a:rPr lang="en-IN" b="1">
                <a:effectLst/>
                <a:ea typeface="Calibri" panose="020F0502020204030204" pitchFamily="34" charset="0"/>
                <a:cs typeface="Times New Roman" panose="02020603050405020304" pitchFamily="18" charset="0"/>
              </a:rPr>
              <a:t>Disadvantages</a:t>
            </a:r>
            <a:endParaRPr lang="en-IN"/>
          </a:p>
        </p:txBody>
      </p:sp>
      <p:sp>
        <p:nvSpPr>
          <p:cNvPr id="3" name="Content Placeholder 2">
            <a:extLst>
              <a:ext uri="{FF2B5EF4-FFF2-40B4-BE49-F238E27FC236}">
                <a16:creationId xmlns:a16="http://schemas.microsoft.com/office/drawing/2014/main" id="{21306357-882E-4CCD-87DE-34B4D4CCD938}"/>
              </a:ext>
            </a:extLst>
          </p:cNvPr>
          <p:cNvSpPr>
            <a:spLocks noGrp="1"/>
          </p:cNvSpPr>
          <p:nvPr>
            <p:ph idx="1"/>
          </p:nvPr>
        </p:nvSpPr>
        <p:spPr>
          <a:xfrm>
            <a:off x="913795" y="2096064"/>
            <a:ext cx="5016860" cy="3695136"/>
          </a:xfrm>
        </p:spPr>
        <p:txBody>
          <a:bodyPr>
            <a:normAutofit/>
          </a:bodyPr>
          <a:lstStyle/>
          <a:p>
            <a:pPr marL="342900" lvl="0" indent="-342900">
              <a:buFont typeface="Symbol" panose="05050102010706020507" pitchFamily="18" charset="2"/>
              <a:buChar char=""/>
            </a:pP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a:effectLst/>
                <a:latin typeface="Calibri" panose="020F0502020204030204" pitchFamily="34" charset="0"/>
                <a:ea typeface="Calibri" panose="020F0502020204030204" pitchFamily="34" charset="0"/>
                <a:cs typeface="Times New Roman" panose="02020603050405020304" pitchFamily="18" charset="0"/>
              </a:rPr>
              <a:t>Heavy competition reduce your chances of winning.</a:t>
            </a:r>
          </a:p>
          <a:p>
            <a:pPr marL="342900" indent="-342900">
              <a:buFont typeface="Symbol" panose="05050102010706020507" pitchFamily="18" charset="2"/>
              <a:buChar char=""/>
            </a:pPr>
            <a:r>
              <a:rPr lang="en-US" dirty="0">
                <a:effectLst/>
                <a:latin typeface="Calibri" panose="020F0502020204030204" pitchFamily="34" charset="0"/>
                <a:cs typeface="Calibri" panose="020F0502020204030204" pitchFamily="34" charset="0"/>
              </a:rPr>
              <a:t> Addiction is one of the concerning disadvantages of </a:t>
            </a:r>
            <a:r>
              <a:rPr lang="en-US" dirty="0" err="1">
                <a:effectLst/>
                <a:latin typeface="Calibri" panose="020F0502020204030204" pitchFamily="34" charset="0"/>
                <a:cs typeface="Calibri" panose="020F0502020204030204" pitchFamily="34" charset="0"/>
              </a:rPr>
              <a:t>CrazyWin</a:t>
            </a:r>
            <a:endParaRPr lang="en-IN">
              <a:effectLst/>
              <a:latin typeface="Calibri" panose="020F0502020204030204" pitchFamily="34" charset="0"/>
              <a:ea typeface="Calibri" panose="020F0502020204030204" pitchFamily="34" charset="0"/>
              <a:cs typeface="Calibri" panose="020F0502020204030204" pitchFamily="34" charset="0"/>
            </a:endParaRPr>
          </a:p>
          <a:p>
            <a:pPr marL="342900" lvl="0" indent="-342900">
              <a:spcAft>
                <a:spcPts val="800"/>
              </a:spcAft>
              <a:buFont typeface="Symbol" panose="05050102010706020507" pitchFamily="18" charset="2"/>
              <a:buChar char=""/>
            </a:pPr>
            <a:r>
              <a:rPr lang="en-IN">
                <a:effectLst/>
                <a:latin typeface="Calibri" panose="020F0502020204030204" pitchFamily="34" charset="0"/>
                <a:ea typeface="Calibri" panose="020F0502020204030204" pitchFamily="34" charset="0"/>
                <a:cs typeface="Times New Roman" panose="02020603050405020304" pitchFamily="18" charset="0"/>
              </a:rPr>
              <a:t>Internet Connection is mandatory.</a:t>
            </a:r>
          </a:p>
          <a:p>
            <a:pPr marL="0" lvl="0" indent="0">
              <a:spcAft>
                <a:spcPts val="800"/>
              </a:spcAft>
              <a:buNone/>
            </a:pPr>
            <a:endParaRPr lang="en-IN">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picture containing text, sign&#10;&#10;Description automatically generated">
            <a:extLst>
              <a:ext uri="{FF2B5EF4-FFF2-40B4-BE49-F238E27FC236}">
                <a16:creationId xmlns:a16="http://schemas.microsoft.com/office/drawing/2014/main" id="{83D25874-C3D1-42D7-8301-652AC132A209}"/>
              </a:ext>
            </a:extLst>
          </p:cNvPr>
          <p:cNvPicPr>
            <a:picLocks noChangeAspect="1"/>
          </p:cNvPicPr>
          <p:nvPr/>
        </p:nvPicPr>
        <p:blipFill>
          <a:blip r:embed="rId3"/>
          <a:stretch>
            <a:fillRect/>
          </a:stretch>
        </p:blipFill>
        <p:spPr>
          <a:xfrm>
            <a:off x="7132091" y="2210935"/>
            <a:ext cx="328358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4" name="Rectangle 1">
            <a:extLst>
              <a:ext uri="{FF2B5EF4-FFF2-40B4-BE49-F238E27FC236}">
                <a16:creationId xmlns:a16="http://schemas.microsoft.com/office/drawing/2014/main" id="{8FBCCA57-134D-4622-A36F-BEDD122AB576}"/>
              </a:ext>
            </a:extLst>
          </p:cNvPr>
          <p:cNvSpPr>
            <a:spLocks noChangeArrowheads="1"/>
          </p:cNvSpPr>
          <p:nvPr/>
        </p:nvSpPr>
        <p:spPr bwMode="auto">
          <a:xfrm>
            <a:off x="6003634" y="-6050"/>
            <a:ext cx="184731"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27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anim calcmode="lin" valueType="num">
                                      <p:cBhvr>
                                        <p:cTn id="1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DELIVERABLES</a:t>
            </a:r>
          </a:p>
        </p:txBody>
      </p:sp>
      <p:sp>
        <p:nvSpPr>
          <p:cNvPr id="3" name="Content Placeholder 2"/>
          <p:cNvSpPr>
            <a:spLocks noGrp="1"/>
          </p:cNvSpPr>
          <p:nvPr>
            <p:ph idx="1"/>
          </p:nvPr>
        </p:nvSpPr>
        <p:spPr>
          <a:xfrm>
            <a:off x="1188720" y="2556932"/>
            <a:ext cx="9875519" cy="3318936"/>
          </a:xfrm>
        </p:spPr>
        <p:txBody>
          <a:bodyPr>
            <a:normAutofit/>
          </a:bodyPr>
          <a:lstStyle/>
          <a:p>
            <a:pPr marL="0" indent="0">
              <a:buNone/>
            </a:pPr>
            <a:r>
              <a:rPr lang="en-US" dirty="0"/>
              <a:t>There are 5 major things I hope to achieve with this application, which include- </a:t>
            </a:r>
          </a:p>
          <a:p>
            <a:pPr marL="0" indent="0">
              <a:buNone/>
            </a:pPr>
            <a:r>
              <a:rPr lang="en-US" dirty="0"/>
              <a:t>    I. Speed in usage</a:t>
            </a:r>
          </a:p>
          <a:p>
            <a:pPr marL="0" indent="0">
              <a:buNone/>
            </a:pPr>
            <a:r>
              <a:rPr lang="en-US" dirty="0"/>
              <a:t>    II. Easy and friendly UI </a:t>
            </a:r>
          </a:p>
          <a:p>
            <a:pPr marL="0" indent="0">
              <a:buNone/>
            </a:pPr>
            <a:r>
              <a:rPr lang="en-US" dirty="0"/>
              <a:t>    III. Privacy Protection</a:t>
            </a:r>
          </a:p>
          <a:p>
            <a:pPr marL="0" indent="0">
              <a:buNone/>
            </a:pPr>
            <a:r>
              <a:rPr lang="en-US" dirty="0"/>
              <a:t>    IV. Promoting Unity </a:t>
            </a:r>
          </a:p>
          <a:p>
            <a:pPr marL="0" indent="0">
              <a:buNone/>
            </a:pPr>
            <a:r>
              <a:rPr lang="en-US" dirty="0"/>
              <a:t>     V. Economic boost </a:t>
            </a:r>
            <a:endParaRPr lang="en-IN" dirty="0"/>
          </a:p>
        </p:txBody>
      </p:sp>
    </p:spTree>
    <p:extLst>
      <p:ext uri="{BB962C8B-B14F-4D97-AF65-F5344CB8AC3E}">
        <p14:creationId xmlns:p14="http://schemas.microsoft.com/office/powerpoint/2010/main" val="192932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580">
                                          <p:stCondLst>
                                            <p:cond delay="0"/>
                                          </p:stCondLst>
                                        </p:cTn>
                                        <p:tgtEl>
                                          <p:spTgt spid="3">
                                            <p:txEl>
                                              <p:pRg st="1" end="1"/>
                                            </p:txEl>
                                          </p:spTgt>
                                        </p:tgtEl>
                                      </p:cBhvr>
                                    </p:animEffect>
                                    <p:anim calcmode="lin" valueType="num">
                                      <p:cBhvr>
                                        <p:cTn id="3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1" end="1"/>
                                            </p:txEl>
                                          </p:spTgt>
                                        </p:tgtEl>
                                      </p:cBhvr>
                                      <p:to x="100000" y="60000"/>
                                    </p:animScale>
                                    <p:animScale>
                                      <p:cBhvr>
                                        <p:cTn id="36" dur="166" decel="50000">
                                          <p:stCondLst>
                                            <p:cond delay="676"/>
                                          </p:stCondLst>
                                        </p:cTn>
                                        <p:tgtEl>
                                          <p:spTgt spid="3">
                                            <p:txEl>
                                              <p:pRg st="1" end="1"/>
                                            </p:txEl>
                                          </p:spTgt>
                                        </p:tgtEl>
                                      </p:cBhvr>
                                      <p:to x="100000" y="100000"/>
                                    </p:animScale>
                                    <p:animScale>
                                      <p:cBhvr>
                                        <p:cTn id="37" dur="26">
                                          <p:stCondLst>
                                            <p:cond delay="1312"/>
                                          </p:stCondLst>
                                        </p:cTn>
                                        <p:tgtEl>
                                          <p:spTgt spid="3">
                                            <p:txEl>
                                              <p:pRg st="1" end="1"/>
                                            </p:txEl>
                                          </p:spTgt>
                                        </p:tgtEl>
                                      </p:cBhvr>
                                      <p:to x="100000" y="80000"/>
                                    </p:animScale>
                                    <p:animScale>
                                      <p:cBhvr>
                                        <p:cTn id="38" dur="166" decel="50000">
                                          <p:stCondLst>
                                            <p:cond delay="1338"/>
                                          </p:stCondLst>
                                        </p:cTn>
                                        <p:tgtEl>
                                          <p:spTgt spid="3">
                                            <p:txEl>
                                              <p:pRg st="1" end="1"/>
                                            </p:txEl>
                                          </p:spTgt>
                                        </p:tgtEl>
                                      </p:cBhvr>
                                      <p:to x="100000" y="100000"/>
                                    </p:animScale>
                                    <p:animScale>
                                      <p:cBhvr>
                                        <p:cTn id="39" dur="26">
                                          <p:stCondLst>
                                            <p:cond delay="1642"/>
                                          </p:stCondLst>
                                        </p:cTn>
                                        <p:tgtEl>
                                          <p:spTgt spid="3">
                                            <p:txEl>
                                              <p:pRg st="1" end="1"/>
                                            </p:txEl>
                                          </p:spTgt>
                                        </p:tgtEl>
                                      </p:cBhvr>
                                      <p:to x="100000" y="90000"/>
                                    </p:animScale>
                                    <p:animScale>
                                      <p:cBhvr>
                                        <p:cTn id="40" dur="166" decel="50000">
                                          <p:stCondLst>
                                            <p:cond delay="1668"/>
                                          </p:stCondLst>
                                        </p:cTn>
                                        <p:tgtEl>
                                          <p:spTgt spid="3">
                                            <p:txEl>
                                              <p:pRg st="1" end="1"/>
                                            </p:txEl>
                                          </p:spTgt>
                                        </p:tgtEl>
                                      </p:cBhvr>
                                      <p:to x="100000" y="100000"/>
                                    </p:animScale>
                                    <p:animScale>
                                      <p:cBhvr>
                                        <p:cTn id="41" dur="26">
                                          <p:stCondLst>
                                            <p:cond delay="1808"/>
                                          </p:stCondLst>
                                        </p:cTn>
                                        <p:tgtEl>
                                          <p:spTgt spid="3">
                                            <p:txEl>
                                              <p:pRg st="1" end="1"/>
                                            </p:txEl>
                                          </p:spTgt>
                                        </p:tgtEl>
                                      </p:cBhvr>
                                      <p:to x="100000" y="95000"/>
                                    </p:animScale>
                                    <p:animScale>
                                      <p:cBhvr>
                                        <p:cTn id="42" dur="166" decel="50000">
                                          <p:stCondLst>
                                            <p:cond delay="1834"/>
                                          </p:stCondLst>
                                        </p:cTn>
                                        <p:tgtEl>
                                          <p:spTgt spid="3">
                                            <p:txEl>
                                              <p:pRg st="1" end="1"/>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down)">
                                      <p:cBhvr>
                                        <p:cTn id="45" dur="580">
                                          <p:stCondLst>
                                            <p:cond delay="0"/>
                                          </p:stCondLst>
                                        </p:cTn>
                                        <p:tgtEl>
                                          <p:spTgt spid="3">
                                            <p:txEl>
                                              <p:pRg st="2" end="2"/>
                                            </p:txEl>
                                          </p:spTgt>
                                        </p:tgtEl>
                                      </p:cBhvr>
                                    </p:animEffect>
                                    <p:anim calcmode="lin" valueType="num">
                                      <p:cBhvr>
                                        <p:cTn id="4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2" end="2"/>
                                            </p:txEl>
                                          </p:spTgt>
                                        </p:tgtEl>
                                      </p:cBhvr>
                                      <p:to x="100000" y="60000"/>
                                    </p:animScale>
                                    <p:animScale>
                                      <p:cBhvr>
                                        <p:cTn id="52" dur="166" decel="50000">
                                          <p:stCondLst>
                                            <p:cond delay="676"/>
                                          </p:stCondLst>
                                        </p:cTn>
                                        <p:tgtEl>
                                          <p:spTgt spid="3">
                                            <p:txEl>
                                              <p:pRg st="2" end="2"/>
                                            </p:txEl>
                                          </p:spTgt>
                                        </p:tgtEl>
                                      </p:cBhvr>
                                      <p:to x="100000" y="100000"/>
                                    </p:animScale>
                                    <p:animScale>
                                      <p:cBhvr>
                                        <p:cTn id="53" dur="26">
                                          <p:stCondLst>
                                            <p:cond delay="1312"/>
                                          </p:stCondLst>
                                        </p:cTn>
                                        <p:tgtEl>
                                          <p:spTgt spid="3">
                                            <p:txEl>
                                              <p:pRg st="2" end="2"/>
                                            </p:txEl>
                                          </p:spTgt>
                                        </p:tgtEl>
                                      </p:cBhvr>
                                      <p:to x="100000" y="80000"/>
                                    </p:animScale>
                                    <p:animScale>
                                      <p:cBhvr>
                                        <p:cTn id="54" dur="166" decel="50000">
                                          <p:stCondLst>
                                            <p:cond delay="1338"/>
                                          </p:stCondLst>
                                        </p:cTn>
                                        <p:tgtEl>
                                          <p:spTgt spid="3">
                                            <p:txEl>
                                              <p:pRg st="2" end="2"/>
                                            </p:txEl>
                                          </p:spTgt>
                                        </p:tgtEl>
                                      </p:cBhvr>
                                      <p:to x="100000" y="100000"/>
                                    </p:animScale>
                                    <p:animScale>
                                      <p:cBhvr>
                                        <p:cTn id="55" dur="26">
                                          <p:stCondLst>
                                            <p:cond delay="1642"/>
                                          </p:stCondLst>
                                        </p:cTn>
                                        <p:tgtEl>
                                          <p:spTgt spid="3">
                                            <p:txEl>
                                              <p:pRg st="2" end="2"/>
                                            </p:txEl>
                                          </p:spTgt>
                                        </p:tgtEl>
                                      </p:cBhvr>
                                      <p:to x="100000" y="90000"/>
                                    </p:animScale>
                                    <p:animScale>
                                      <p:cBhvr>
                                        <p:cTn id="56" dur="166" decel="50000">
                                          <p:stCondLst>
                                            <p:cond delay="1668"/>
                                          </p:stCondLst>
                                        </p:cTn>
                                        <p:tgtEl>
                                          <p:spTgt spid="3">
                                            <p:txEl>
                                              <p:pRg st="2" end="2"/>
                                            </p:txEl>
                                          </p:spTgt>
                                        </p:tgtEl>
                                      </p:cBhvr>
                                      <p:to x="100000" y="100000"/>
                                    </p:animScale>
                                    <p:animScale>
                                      <p:cBhvr>
                                        <p:cTn id="57" dur="26">
                                          <p:stCondLst>
                                            <p:cond delay="1808"/>
                                          </p:stCondLst>
                                        </p:cTn>
                                        <p:tgtEl>
                                          <p:spTgt spid="3">
                                            <p:txEl>
                                              <p:pRg st="2" end="2"/>
                                            </p:txEl>
                                          </p:spTgt>
                                        </p:tgtEl>
                                      </p:cBhvr>
                                      <p:to x="100000" y="95000"/>
                                    </p:animScale>
                                    <p:animScale>
                                      <p:cBhvr>
                                        <p:cTn id="58" dur="166" decel="50000">
                                          <p:stCondLst>
                                            <p:cond delay="1834"/>
                                          </p:stCondLst>
                                        </p:cTn>
                                        <p:tgtEl>
                                          <p:spTgt spid="3">
                                            <p:txEl>
                                              <p:pRg st="2" end="2"/>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wipe(down)">
                                      <p:cBhvr>
                                        <p:cTn id="93" dur="580">
                                          <p:stCondLst>
                                            <p:cond delay="0"/>
                                          </p:stCondLst>
                                        </p:cTn>
                                        <p:tgtEl>
                                          <p:spTgt spid="3">
                                            <p:txEl>
                                              <p:pRg st="5" end="5"/>
                                            </p:txEl>
                                          </p:spTgt>
                                        </p:tgtEl>
                                      </p:cBhvr>
                                    </p:animEffect>
                                    <p:anim calcmode="lin" valueType="num">
                                      <p:cBhvr>
                                        <p:cTn id="9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3">
                                            <p:txEl>
                                              <p:pRg st="5" end="5"/>
                                            </p:txEl>
                                          </p:spTgt>
                                        </p:tgtEl>
                                      </p:cBhvr>
                                      <p:to x="100000" y="60000"/>
                                    </p:animScale>
                                    <p:animScale>
                                      <p:cBhvr>
                                        <p:cTn id="100" dur="166" decel="50000">
                                          <p:stCondLst>
                                            <p:cond delay="676"/>
                                          </p:stCondLst>
                                        </p:cTn>
                                        <p:tgtEl>
                                          <p:spTgt spid="3">
                                            <p:txEl>
                                              <p:pRg st="5" end="5"/>
                                            </p:txEl>
                                          </p:spTgt>
                                        </p:tgtEl>
                                      </p:cBhvr>
                                      <p:to x="100000" y="100000"/>
                                    </p:animScale>
                                    <p:animScale>
                                      <p:cBhvr>
                                        <p:cTn id="101" dur="26">
                                          <p:stCondLst>
                                            <p:cond delay="1312"/>
                                          </p:stCondLst>
                                        </p:cTn>
                                        <p:tgtEl>
                                          <p:spTgt spid="3">
                                            <p:txEl>
                                              <p:pRg st="5" end="5"/>
                                            </p:txEl>
                                          </p:spTgt>
                                        </p:tgtEl>
                                      </p:cBhvr>
                                      <p:to x="100000" y="80000"/>
                                    </p:animScale>
                                    <p:animScale>
                                      <p:cBhvr>
                                        <p:cTn id="102" dur="166" decel="50000">
                                          <p:stCondLst>
                                            <p:cond delay="1338"/>
                                          </p:stCondLst>
                                        </p:cTn>
                                        <p:tgtEl>
                                          <p:spTgt spid="3">
                                            <p:txEl>
                                              <p:pRg st="5" end="5"/>
                                            </p:txEl>
                                          </p:spTgt>
                                        </p:tgtEl>
                                      </p:cBhvr>
                                      <p:to x="100000" y="100000"/>
                                    </p:animScale>
                                    <p:animScale>
                                      <p:cBhvr>
                                        <p:cTn id="103" dur="26">
                                          <p:stCondLst>
                                            <p:cond delay="1642"/>
                                          </p:stCondLst>
                                        </p:cTn>
                                        <p:tgtEl>
                                          <p:spTgt spid="3">
                                            <p:txEl>
                                              <p:pRg st="5" end="5"/>
                                            </p:txEl>
                                          </p:spTgt>
                                        </p:tgtEl>
                                      </p:cBhvr>
                                      <p:to x="100000" y="90000"/>
                                    </p:animScale>
                                    <p:animScale>
                                      <p:cBhvr>
                                        <p:cTn id="104" dur="166" decel="50000">
                                          <p:stCondLst>
                                            <p:cond delay="1668"/>
                                          </p:stCondLst>
                                        </p:cTn>
                                        <p:tgtEl>
                                          <p:spTgt spid="3">
                                            <p:txEl>
                                              <p:pRg st="5" end="5"/>
                                            </p:txEl>
                                          </p:spTgt>
                                        </p:tgtEl>
                                      </p:cBhvr>
                                      <p:to x="100000" y="100000"/>
                                    </p:animScale>
                                    <p:animScale>
                                      <p:cBhvr>
                                        <p:cTn id="105" dur="26">
                                          <p:stCondLst>
                                            <p:cond delay="1808"/>
                                          </p:stCondLst>
                                        </p:cTn>
                                        <p:tgtEl>
                                          <p:spTgt spid="3">
                                            <p:txEl>
                                              <p:pRg st="5" end="5"/>
                                            </p:txEl>
                                          </p:spTgt>
                                        </p:tgtEl>
                                      </p:cBhvr>
                                      <p:to x="100000" y="95000"/>
                                    </p:animScale>
                                    <p:animScale>
                                      <p:cBhvr>
                                        <p:cTn id="10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1391</TotalTime>
  <Words>517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Rockwell</vt:lpstr>
      <vt:lpstr>Symbol</vt:lpstr>
      <vt:lpstr>Damask</vt:lpstr>
      <vt:lpstr>CRAZYWIN  Cricket Fantasy Android Application</vt:lpstr>
      <vt:lpstr>Team Members</vt:lpstr>
      <vt:lpstr>Overview</vt:lpstr>
      <vt:lpstr>Working of the Project </vt:lpstr>
      <vt:lpstr>System Requirements</vt:lpstr>
      <vt:lpstr>Features</vt:lpstr>
      <vt:lpstr>Advantages </vt:lpstr>
      <vt:lpstr>Disadvantages</vt:lpstr>
      <vt:lpstr>DELIVERABLES</vt:lpstr>
      <vt:lpstr>PowerPoint Presentation</vt:lpstr>
      <vt:lpstr>Thank You</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Store Management System</dc:title>
  <dc:creator>a</dc:creator>
  <cp:lastModifiedBy>Abhay Tiwari</cp:lastModifiedBy>
  <cp:revision>65</cp:revision>
  <dcterms:created xsi:type="dcterms:W3CDTF">2021-10-25T19:12:06Z</dcterms:created>
  <dcterms:modified xsi:type="dcterms:W3CDTF">2022-03-09T07:37:34Z</dcterms:modified>
</cp:coreProperties>
</file>