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3" r:id="rId6"/>
    <p:sldId id="257" r:id="rId7"/>
    <p:sldId id="264" r:id="rId8"/>
    <p:sldId id="259"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879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29096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785932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02445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74265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267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235626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63889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86425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8423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70554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865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1608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39385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97615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18483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8EAC4A-7460-4FD3-A1CA-5F8598111A5F}"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3BF946D-33C6-4A37-BC19-ACF04D130F09}" type="slidenum">
              <a:rPr lang="en-US" smtClean="0"/>
              <a:t>‹#›</a:t>
            </a:fld>
            <a:endParaRPr lang="en-US" dirty="0"/>
          </a:p>
        </p:txBody>
      </p:sp>
    </p:spTree>
    <p:extLst>
      <p:ext uri="{BB962C8B-B14F-4D97-AF65-F5344CB8AC3E}">
        <p14:creationId xmlns:p14="http://schemas.microsoft.com/office/powerpoint/2010/main" val="398803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8EAC4A-7460-4FD3-A1CA-5F8598111A5F}" type="datetimeFigureOut">
              <a:rPr lang="en-US" smtClean="0"/>
              <a:t>6/1/2022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3BF946D-33C6-4A37-BC19-ACF04D130F09}" type="slidenum">
              <a:rPr lang="en-US" smtClean="0"/>
              <a:t>‹#›</a:t>
            </a:fld>
            <a:endParaRPr lang="en-US" dirty="0"/>
          </a:p>
        </p:txBody>
      </p:sp>
    </p:spTree>
    <p:extLst>
      <p:ext uri="{BB962C8B-B14F-4D97-AF65-F5344CB8AC3E}">
        <p14:creationId xmlns:p14="http://schemas.microsoft.com/office/powerpoint/2010/main" val="236303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54954" y="973667"/>
            <a:ext cx="8761413" cy="1035241"/>
          </a:xfrm>
        </p:spPr>
        <p:txBody>
          <a:bodyPr/>
          <a:lstStyle/>
          <a:p>
            <a:pPr algn="ctr"/>
            <a:r>
              <a:rPr lang="en-US" b="1" dirty="0">
                <a:latin typeface="Times New Roman" panose="02020603050405020304" pitchFamily="18" charset="0"/>
                <a:cs typeface="Times New Roman" panose="02020603050405020304" pitchFamily="18" charset="0"/>
              </a:rPr>
              <a:t>K.I.E.T GROUP OF INSTITUTIONS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GHAZIABAD</a:t>
            </a:r>
          </a:p>
        </p:txBody>
      </p:sp>
      <p:sp>
        <p:nvSpPr>
          <p:cNvPr id="7" name="Content Placeholder 6"/>
          <p:cNvSpPr>
            <a:spLocks noGrp="1"/>
          </p:cNvSpPr>
          <p:nvPr>
            <p:ph idx="1"/>
          </p:nvPr>
        </p:nvSpPr>
        <p:spPr>
          <a:xfrm>
            <a:off x="1154954" y="2603499"/>
            <a:ext cx="10288901" cy="3811155"/>
          </a:xfrm>
        </p:spPr>
        <p:txBody>
          <a:bodyPr>
            <a:normAutofit/>
          </a:bodyPr>
          <a:lstStyle/>
          <a:p>
            <a:pPr marL="0" indent="0" algn="ctr">
              <a:buNone/>
            </a:pPr>
            <a:r>
              <a:rPr lang="en-US" sz="3700" b="1" dirty="0">
                <a:latin typeface="Times New Roman" panose="02020603050405020304" pitchFamily="18" charset="0"/>
                <a:cs typeface="Times New Roman" panose="02020603050405020304" pitchFamily="18" charset="0"/>
              </a:rPr>
              <a:t>SENTIMENT ANALYSIS +</a:t>
            </a:r>
          </a:p>
          <a:p>
            <a:pPr marL="0" indent="0" algn="ctr">
              <a:buNone/>
            </a:pPr>
            <a:r>
              <a:rPr lang="en-US" sz="3700" b="1" dirty="0">
                <a:latin typeface="Times New Roman" panose="02020603050405020304" pitchFamily="18" charset="0"/>
                <a:cs typeface="Times New Roman" panose="02020603050405020304" pitchFamily="18" charset="0"/>
              </a:rPr>
              <a:t>ON </a:t>
            </a:r>
          </a:p>
          <a:p>
            <a:pPr marL="0" indent="0" algn="ctr">
              <a:buNone/>
            </a:pPr>
            <a:r>
              <a:rPr lang="en-US" sz="4000" b="1" dirty="0">
                <a:latin typeface="Times New Roman" panose="02020603050405020304" pitchFamily="18" charset="0"/>
                <a:cs typeface="Times New Roman" panose="02020603050405020304" pitchFamily="18" charset="0"/>
              </a:rPr>
              <a:t>Cancer data</a:t>
            </a:r>
          </a:p>
          <a:p>
            <a:pPr marL="0" indent="0">
              <a:buNone/>
            </a:pPr>
            <a:r>
              <a:rPr lang="en-US" sz="2000" b="1" dirty="0">
                <a:latin typeface="Times New Roman" panose="02020603050405020304" pitchFamily="18" charset="0"/>
                <a:cs typeface="Times New Roman" panose="02020603050405020304" pitchFamily="18" charset="0"/>
              </a:rPr>
              <a:t>MENTOR-                                                                                  		          </a:t>
            </a:r>
            <a:r>
              <a:rPr lang="en-US" sz="2000" b="1" dirty="0" err="1">
                <a:latin typeface="Times New Roman" panose="02020603050405020304" pitchFamily="18" charset="0"/>
                <a:cs typeface="Times New Roman" panose="02020603050405020304" pitchFamily="18" charset="0"/>
              </a:rPr>
              <a:t>Vanshita</a:t>
            </a:r>
            <a:r>
              <a:rPr lang="en-US" sz="2000" b="1" dirty="0">
                <a:latin typeface="Times New Roman" panose="02020603050405020304" pitchFamily="18" charset="0"/>
                <a:cs typeface="Times New Roman" panose="02020603050405020304" pitchFamily="18" charset="0"/>
              </a:rPr>
              <a:t> Gupta</a:t>
            </a:r>
          </a:p>
          <a:p>
            <a:pPr marL="0" indent="0">
              <a:buNone/>
            </a:pPr>
            <a:r>
              <a:rPr lang="en-US" sz="2000" b="1" dirty="0">
                <a:latin typeface="Times New Roman" panose="02020603050405020304" pitchFamily="18" charset="0"/>
                <a:cs typeface="Times New Roman" panose="02020603050405020304" pitchFamily="18" charset="0"/>
              </a:rPr>
              <a:t>Prof. VIDUSHI MISHRA 										           Nitin Goyal</a:t>
            </a:r>
          </a:p>
          <a:p>
            <a:pPr marL="0" indent="0">
              <a:buNone/>
            </a:pP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244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21DE-4952-4BCD-B637-05144FF7AD84}"/>
              </a:ext>
            </a:extLst>
          </p:cNvPr>
          <p:cNvSpPr>
            <a:spLocks noGrp="1"/>
          </p:cNvSpPr>
          <p:nvPr>
            <p:ph type="title"/>
          </p:nvPr>
        </p:nvSpPr>
        <p:spPr/>
        <p:txBody>
          <a:bodyPr/>
          <a:lstStyle/>
          <a:p>
            <a:r>
              <a:rPr lang="en-IN" sz="3600" b="1" dirty="0">
                <a:effectLst/>
                <a:latin typeface="Cambria" panose="02040503050406030204" pitchFamily="18" charset="0"/>
                <a:ea typeface="Times New Roman" panose="02020603050405020304" pitchFamily="18" charset="0"/>
                <a:cs typeface="Times New Roman" panose="02020603050405020304" pitchFamily="18" charset="0"/>
              </a:rPr>
              <a:t>Introduction</a:t>
            </a:r>
            <a:br>
              <a:rPr lang="en-IN" sz="3600" b="1" dirty="0">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65A3E6-E147-4F89-B6CC-F7B59CA67B2C}"/>
              </a:ext>
            </a:extLst>
          </p:cNvPr>
          <p:cNvSpPr>
            <a:spLocks noGrp="1"/>
          </p:cNvSpPr>
          <p:nvPr>
            <p:ph idx="1"/>
          </p:nvPr>
        </p:nvSpPr>
        <p:spPr/>
        <p:txBody>
          <a:bodyPr>
            <a:normAutofit fontScale="85000" lnSpcReduction="10000"/>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Sentiment analysis is a machine learning tool which is used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texts for polarity from positive to negative. Machine automatic learn how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sentiment of the human without the human input or interruption. Nowadays social media is a part of the people’s life; people uses social media for give their review over some political field, movie review or marketing area. There are many social media sites like Twitter, Facebook, Instagram etc. They use this social media sites as the medium to express their view on many topics. So, sentiment analysis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text which inputted by any person from the different country by using the training data set it will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sentiment of that particular text by knowing the emotion of that people. The application of the sentiment analysis very broad and powerful like Expedia Canada; Canadian take the advantage of sentiment analysis when they notice that people are giving negative comments on the music used by their television channel. Rather than chalking by negative comment, Expedia manages to take advantage of that negative comment and air all new soulful music in their channel.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5397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pitchFamily="18" charset="0"/>
                <a:cs typeface="Times New Roman" panose="02020603050405020304" pitchFamily="18" charset="0"/>
              </a:rPr>
              <a:t>Research Objective</a:t>
            </a:r>
          </a:p>
        </p:txBody>
      </p:sp>
      <p:sp>
        <p:nvSpPr>
          <p:cNvPr id="3" name="Content Placeholder 2"/>
          <p:cNvSpPr>
            <a:spLocks noGrp="1"/>
          </p:cNvSpPr>
          <p:nvPr>
            <p:ph idx="1"/>
          </p:nvPr>
        </p:nvSpPr>
        <p:spPr/>
        <p:txBody>
          <a:bodyPr/>
          <a:lstStyle/>
          <a:p>
            <a:pPr marL="0" indent="0">
              <a:buNone/>
            </a:pP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The main objective of sentiment analysis is </a:t>
            </a:r>
            <a:r>
              <a:rPr lang="en-IN"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to review different algorithm and techniques to extract feature wise summary of a twitter data and </a:t>
            </a:r>
            <a:r>
              <a:rPr lang="en-IN" sz="1800" b="1" dirty="0" err="1">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analyze</a:t>
            </a:r>
            <a:r>
              <a:rPr lang="en-IN"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it to form an authentic review</a:t>
            </a: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Sentiment analysis for a particular data can help companies know about these expectations before product launch.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7981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0566-A067-472C-91F6-73A484F4EBA7}"/>
              </a:ext>
            </a:extLst>
          </p:cNvPr>
          <p:cNvSpPr>
            <a:spLocks noGrp="1"/>
          </p:cNvSpPr>
          <p:nvPr>
            <p:ph type="title"/>
          </p:nvPr>
        </p:nvSpPr>
        <p:spPr/>
        <p:txBody>
          <a:bodyPr/>
          <a:lstStyle/>
          <a:p>
            <a:r>
              <a:rPr lang="en-IN" b="1" dirty="0">
                <a:effectLst/>
                <a:latin typeface="Cambria" panose="02040503050406030204" pitchFamily="18" charset="0"/>
                <a:ea typeface="Times New Roman" panose="02020603050405020304" pitchFamily="18" charset="0"/>
                <a:cs typeface="Times New Roman" panose="02020603050405020304" pitchFamily="18" charset="0"/>
              </a:rPr>
              <a:t>Research </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br>
              <a:rPr lang="en-IN" b="1" dirty="0">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A63F4872-257F-45A3-B135-B330FCAD18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282" y="3306622"/>
            <a:ext cx="8411749" cy="2010056"/>
          </a:xfrm>
        </p:spPr>
      </p:pic>
    </p:spTree>
    <p:extLst>
      <p:ext uri="{BB962C8B-B14F-4D97-AF65-F5344CB8AC3E}">
        <p14:creationId xmlns:p14="http://schemas.microsoft.com/office/powerpoint/2010/main" val="231391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8DB-78F9-44B3-A878-229CA99A92E6}"/>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CD4ABDBE-1B45-4A07-A8CB-951D858353D5}"/>
              </a:ext>
            </a:extLst>
          </p:cNvPr>
          <p:cNvSpPr>
            <a:spLocks noGrp="1"/>
          </p:cNvSpPr>
          <p:nvPr>
            <p:ph idx="1"/>
          </p:nvPr>
        </p:nvSpPr>
        <p:spPr/>
        <p:txBody>
          <a:bodyPr>
            <a:normAutofit/>
          </a:bodyPr>
          <a:lstStyle/>
          <a:p>
            <a:pPr marL="0" indent="0">
              <a:buNone/>
            </a:pPr>
            <a:r>
              <a:rPr lang="en-IN" b="1" dirty="0">
                <a:latin typeface="+mj-lt"/>
                <a:cs typeface="Times New Roman" panose="02020603050405020304" pitchFamily="18" charset="0"/>
              </a:rPr>
              <a:t> Requirements</a:t>
            </a:r>
          </a:p>
          <a:p>
            <a:pPr marL="0" indent="0">
              <a:buNone/>
            </a:pPr>
            <a:r>
              <a:rPr lang="en-IN" b="1" dirty="0"/>
              <a:t>1- </a:t>
            </a:r>
            <a:r>
              <a:rPr lang="en-IN" b="1" dirty="0" err="1"/>
              <a:t>Jupyter</a:t>
            </a:r>
            <a:r>
              <a:rPr lang="en-IN" b="1" dirty="0"/>
              <a:t> Notebook</a:t>
            </a:r>
          </a:p>
          <a:p>
            <a:pPr marL="0" indent="0">
              <a:buNone/>
            </a:pPr>
            <a:r>
              <a:rPr lang="en-IN" b="1" dirty="0"/>
              <a:t>2- Machine learning Algorithms</a:t>
            </a:r>
          </a:p>
          <a:p>
            <a:pPr marL="0" indent="0">
              <a:buNone/>
            </a:pPr>
            <a:r>
              <a:rPr lang="en-IN" b="1" dirty="0"/>
              <a:t>3- Twitter Data</a:t>
            </a:r>
          </a:p>
          <a:p>
            <a:pPr marL="0" indent="0">
              <a:buNone/>
            </a:pPr>
            <a:r>
              <a:rPr lang="en-IN" b="1" dirty="0"/>
              <a:t>4- Reference papers</a:t>
            </a:r>
          </a:p>
          <a:p>
            <a:pPr marL="0" indent="0">
              <a:buNone/>
            </a:pPr>
            <a:endParaRPr lang="en-IN" b="1" dirty="0"/>
          </a:p>
          <a:p>
            <a:pPr marL="0" indent="0">
              <a:buNone/>
            </a:pPr>
            <a:r>
              <a:rPr lang="en-IN" b="1" dirty="0"/>
              <a:t>Language - Python</a:t>
            </a:r>
            <a:endParaRPr lang="en-IN" dirty="0"/>
          </a:p>
        </p:txBody>
      </p:sp>
    </p:spTree>
    <p:extLst>
      <p:ext uri="{BB962C8B-B14F-4D97-AF65-F5344CB8AC3E}">
        <p14:creationId xmlns:p14="http://schemas.microsoft.com/office/powerpoint/2010/main" val="111145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36E6-78A8-4A36-8431-2451767E7654}"/>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REFERENCES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1790E9-8FC4-4FD5-9437-06FE90101549}"/>
              </a:ext>
            </a:extLst>
          </p:cNvPr>
          <p:cNvSpPr>
            <a:spLocks noGrp="1"/>
          </p:cNvSpPr>
          <p:nvPr>
            <p:ph idx="1"/>
          </p:nvPr>
        </p:nvSpPr>
        <p:spPr/>
        <p:txBody>
          <a:bodyPr>
            <a:normAutofit fontScale="77500" lnSpcReduction="20000"/>
          </a:bodyPr>
          <a:lstStyle/>
          <a:p>
            <a:pPr marL="0" lvl="0" indent="0" algn="just" fontAlgn="t">
              <a:lnSpc>
                <a:spcPct val="115000"/>
              </a:lnSpc>
              <a:buNone/>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Soumya, S. and K. J. I. E. Pramod (2020). "Sentiment analysis of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malayalam</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tweets using machine learning techniques."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fontAlgn="t">
              <a:lnSpc>
                <a:spcPct val="115000"/>
              </a:lnSpc>
              <a:tabLst>
                <a:tab pos="285750" algn="l"/>
              </a:tabLs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fontAlgn="t">
              <a:lnSpc>
                <a:spcPct val="115000"/>
              </a:lnSpc>
              <a:buNone/>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Gamal, D., M. Alfonse, E.-S. M. El-</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Horbaty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A.-B. M. J. P. C. S. Salem (2019). "Implementation of Machine Learning Algorithms in Arabic Sentiment Analysis Using N-Gram Features." 154: 332-340.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fontAlgn="t">
              <a:lnSpc>
                <a:spcPct val="115000"/>
              </a:lnSpc>
              <a:buNone/>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Vanaja, S. and M.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Belwal</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(2018). Aspect-level sentiment analysis on e-commerce data. 2018 International Conference on Inventive Research in Computing Applications (ICIRCA), IEEE.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fontAlgn="t">
              <a:lnSpc>
                <a:spcPct val="115000"/>
              </a:lnSpc>
              <a:buNone/>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Ezpeleta</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 I. Velez de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Mendizabal</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J. M. G. Hidalgo and U. J. L. J. o. t. I.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Zurutuza</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(2020). "Novel email spam detection method using sentiment analysis and personality recognition." 28(1): 83-94.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fontAlgn="t">
              <a:lnSpc>
                <a:spcPct val="115000"/>
              </a:lnSpc>
              <a:spcAft>
                <a:spcPts val="1000"/>
              </a:spcAft>
              <a:buNone/>
              <a:tabLst>
                <a:tab pos="285750" algn="l"/>
              </a:tabLs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 Chakraborty, K., S. Bhatia, S. Bhattacharyya, J.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Platos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 Bag and A. E. J. A. S. C.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Hassanien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(2020). "Sentiment Analysis of COVID-19 tweets by Deep Learning Classifiers—A study to show how popularity is affecting accuracy in social media." 97: 106754.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0" lvl="5" indent="0">
              <a:buNone/>
            </a:pPr>
            <a:endParaRPr lang="en-IN" dirty="0"/>
          </a:p>
        </p:txBody>
      </p:sp>
    </p:spTree>
    <p:extLst>
      <p:ext uri="{BB962C8B-B14F-4D97-AF65-F5344CB8AC3E}">
        <p14:creationId xmlns:p14="http://schemas.microsoft.com/office/powerpoint/2010/main" val="351990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B7F7EB5-C99D-4CC8-81F5-5E9DA4697784}"/>
              </a:ext>
            </a:extLst>
          </p:cNvPr>
          <p:cNvSpPr>
            <a:spLocks noGrp="1"/>
          </p:cNvSpPr>
          <p:nvPr>
            <p:ph idx="1"/>
          </p:nvPr>
        </p:nvSpPr>
        <p:spPr/>
        <p:txBody>
          <a:bodyPr>
            <a:normAutofit/>
          </a:bodyPr>
          <a:lstStyle/>
          <a:p>
            <a:pPr marL="0" indent="0">
              <a:buNone/>
            </a:pPr>
            <a:r>
              <a:rPr lang="en-IN" sz="8000" b="1" dirty="0"/>
              <a:t>       Thankyou </a:t>
            </a:r>
          </a:p>
        </p:txBody>
      </p:sp>
    </p:spTree>
    <p:extLst>
      <p:ext uri="{BB962C8B-B14F-4D97-AF65-F5344CB8AC3E}">
        <p14:creationId xmlns:p14="http://schemas.microsoft.com/office/powerpoint/2010/main" val="418804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31B1AF5171B84989BCF61951747664" ma:contentTypeVersion="8" ma:contentTypeDescription="Create a new document." ma:contentTypeScope="" ma:versionID="504e03d51928615d8d2ca5b0b15b9bf3">
  <xsd:schema xmlns:xsd="http://www.w3.org/2001/XMLSchema" xmlns:xs="http://www.w3.org/2001/XMLSchema" xmlns:p="http://schemas.microsoft.com/office/2006/metadata/properties" xmlns:ns2="001afee7-e836-43d5-b5b5-88de1a50cf26" xmlns:ns3="98ac1188-45b0-439c-b41e-f37384120b1b" targetNamespace="http://schemas.microsoft.com/office/2006/metadata/properties" ma:root="true" ma:fieldsID="069a9a166783bd001b2ec6bc60470a4a" ns2:_="" ns3:_="">
    <xsd:import namespace="001afee7-e836-43d5-b5b5-88de1a50cf26"/>
    <xsd:import namespace="98ac1188-45b0-439c-b41e-f37384120b1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afee7-e836-43d5-b5b5-88de1a50cf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ac1188-45b0-439c-b41e-f37384120b1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646EA7-FD41-4C75-8442-42D2E1ECFD6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EF5B7B-27EB-497C-8C5D-5AD8EFEFFB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1afee7-e836-43d5-b5b5-88de1a50cf26"/>
    <ds:schemaRef ds:uri="98ac1188-45b0-439c-b41e-f3738412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57AB96-1F22-40AA-B2BE-A5D173A695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222</TotalTime>
  <Words>582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Century Gothic</vt:lpstr>
      <vt:lpstr>Times New Roman</vt:lpstr>
      <vt:lpstr>Wingdings 3</vt:lpstr>
      <vt:lpstr>Ion Boardroom</vt:lpstr>
      <vt:lpstr>K.I.E.T GROUP OF INSTITUTIONS GHAZIABAD</vt:lpstr>
      <vt:lpstr>Introduction </vt:lpstr>
      <vt:lpstr>Research Objective</vt:lpstr>
      <vt:lpstr>Research Methodology </vt:lpstr>
      <vt:lpstr>Requirements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Aditi Srivastava</dc:creator>
  <cp:lastModifiedBy>Vanshita</cp:lastModifiedBy>
  <cp:revision>12</cp:revision>
  <dcterms:created xsi:type="dcterms:W3CDTF">2021-10-28T08:26:15Z</dcterms:created>
  <dcterms:modified xsi:type="dcterms:W3CDTF">2022-06-01T03:35:33Z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0x010100D031B1AF5171B84989BCF61951747664</vt:lpwstr>
  </property>
</Properties>
</file>