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4" r:id="rId5"/>
    <p:sldId id="265" r:id="rId6"/>
    <p:sldId id="263" r:id="rId7"/>
    <p:sldId id="258"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61" d="100"/>
          <a:sy n="61" d="100"/>
        </p:scale>
        <p:origin x="24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0EE62C-F424-4777-8D8A-60008FEF526B}"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32FFA584-176B-4C70-9467-F3415DD779B1}">
      <dgm:prSet/>
      <dgm:spPr/>
      <dgm:t>
        <a:bodyPr/>
        <a:lstStyle/>
        <a:p>
          <a:r>
            <a:rPr lang="en-GB" dirty="0"/>
            <a:t>This allow the user to see text and hear it at the same time.</a:t>
          </a:r>
          <a:endParaRPr lang="en-US" dirty="0"/>
        </a:p>
      </dgm:t>
    </dgm:pt>
    <dgm:pt modelId="{AE89C7A9-2A39-4254-9135-7C122C544D0A}" type="parTrans" cxnId="{60BADE3A-9F19-4434-919A-3D4C05A5DCA4}">
      <dgm:prSet/>
      <dgm:spPr/>
      <dgm:t>
        <a:bodyPr/>
        <a:lstStyle/>
        <a:p>
          <a:endParaRPr lang="en-US"/>
        </a:p>
      </dgm:t>
    </dgm:pt>
    <dgm:pt modelId="{0EB7F71F-C08A-422C-A119-3EF46CEB163D}" type="sibTrans" cxnId="{60BADE3A-9F19-4434-919A-3D4C05A5DCA4}">
      <dgm:prSet/>
      <dgm:spPr/>
      <dgm:t>
        <a:bodyPr/>
        <a:lstStyle/>
        <a:p>
          <a:endParaRPr lang="en-US"/>
        </a:p>
      </dgm:t>
    </dgm:pt>
    <dgm:pt modelId="{A14EB056-A164-4D7D-81CC-36CF8A5EF794}">
      <dgm:prSet/>
      <dgm:spPr/>
      <dgm:t>
        <a:bodyPr/>
        <a:lstStyle/>
        <a:p>
          <a:r>
            <a:rPr lang="en-US" dirty="0"/>
            <a:t>With a click of a button or the touch of a finger, </a:t>
          </a:r>
          <a:r>
            <a:rPr lang="en-US" dirty="0" err="1"/>
            <a:t>Voco</a:t>
          </a:r>
          <a:r>
            <a:rPr lang="en-US" dirty="0"/>
            <a:t> Buddy can take words on a computer or other digital device and convert them into audio. </a:t>
          </a:r>
        </a:p>
      </dgm:t>
    </dgm:pt>
    <dgm:pt modelId="{4006C06A-5660-4EE3-BAD4-76A0FC750550}" type="parTrans" cxnId="{B4B4803A-B9F9-44E2-88C9-901C280FE62A}">
      <dgm:prSet/>
      <dgm:spPr/>
      <dgm:t>
        <a:bodyPr/>
        <a:lstStyle/>
        <a:p>
          <a:endParaRPr lang="en-US"/>
        </a:p>
      </dgm:t>
    </dgm:pt>
    <dgm:pt modelId="{4D08CB86-05FB-4733-9A94-D57C69ECACE2}" type="sibTrans" cxnId="{B4B4803A-B9F9-44E2-88C9-901C280FE62A}">
      <dgm:prSet/>
      <dgm:spPr/>
      <dgm:t>
        <a:bodyPr/>
        <a:lstStyle/>
        <a:p>
          <a:endParaRPr lang="en-US"/>
        </a:p>
      </dgm:t>
    </dgm:pt>
    <dgm:pt modelId="{0A8D7677-7794-4323-A12C-96D366DC1524}">
      <dgm:prSet/>
      <dgm:spPr/>
      <dgm:t>
        <a:bodyPr/>
        <a:lstStyle/>
        <a:p>
          <a:r>
            <a:rPr lang="en-GB" dirty="0"/>
            <a:t>It Highlight the Text for user requirement.</a:t>
          </a:r>
          <a:endParaRPr lang="en-US" dirty="0"/>
        </a:p>
      </dgm:t>
    </dgm:pt>
    <dgm:pt modelId="{0E29C0ED-F7B3-4D9F-A394-8B25191489FD}" type="parTrans" cxnId="{6D73B9A3-B859-42EB-B43A-E87DDCD7EDA3}">
      <dgm:prSet/>
      <dgm:spPr/>
      <dgm:t>
        <a:bodyPr/>
        <a:lstStyle/>
        <a:p>
          <a:endParaRPr lang="en-US"/>
        </a:p>
      </dgm:t>
    </dgm:pt>
    <dgm:pt modelId="{2D27998C-0E0E-4515-B72F-EE847CFF3F38}" type="sibTrans" cxnId="{6D73B9A3-B859-42EB-B43A-E87DDCD7EDA3}">
      <dgm:prSet/>
      <dgm:spPr/>
      <dgm:t>
        <a:bodyPr/>
        <a:lstStyle/>
        <a:p>
          <a:endParaRPr lang="en-US"/>
        </a:p>
      </dgm:t>
    </dgm:pt>
    <dgm:pt modelId="{B016D1EF-7734-4985-B9F5-2241DE7C3E79}" type="pres">
      <dgm:prSet presAssocID="{110EE62C-F424-4777-8D8A-60008FEF526B}" presName="vert0" presStyleCnt="0">
        <dgm:presLayoutVars>
          <dgm:dir/>
          <dgm:animOne val="branch"/>
          <dgm:animLvl val="lvl"/>
        </dgm:presLayoutVars>
      </dgm:prSet>
      <dgm:spPr/>
    </dgm:pt>
    <dgm:pt modelId="{88D7F6A7-9DB9-43F5-A56A-FABFE62DF95D}" type="pres">
      <dgm:prSet presAssocID="{32FFA584-176B-4C70-9467-F3415DD779B1}" presName="thickLine" presStyleLbl="alignNode1" presStyleIdx="0" presStyleCnt="3"/>
      <dgm:spPr/>
    </dgm:pt>
    <dgm:pt modelId="{682B256A-B340-4F7C-BE0A-63088CF5DF23}" type="pres">
      <dgm:prSet presAssocID="{32FFA584-176B-4C70-9467-F3415DD779B1}" presName="horz1" presStyleCnt="0"/>
      <dgm:spPr/>
    </dgm:pt>
    <dgm:pt modelId="{D0D7643F-2B74-4EFD-B4E8-1309682152F0}" type="pres">
      <dgm:prSet presAssocID="{32FFA584-176B-4C70-9467-F3415DD779B1}" presName="tx1" presStyleLbl="revTx" presStyleIdx="0" presStyleCnt="3"/>
      <dgm:spPr/>
    </dgm:pt>
    <dgm:pt modelId="{B1EE9FFE-4C44-4554-AE76-8BFC6AA779F1}" type="pres">
      <dgm:prSet presAssocID="{32FFA584-176B-4C70-9467-F3415DD779B1}" presName="vert1" presStyleCnt="0"/>
      <dgm:spPr/>
    </dgm:pt>
    <dgm:pt modelId="{590365DF-AB6C-4161-9FF0-0EB62F1264C5}" type="pres">
      <dgm:prSet presAssocID="{A14EB056-A164-4D7D-81CC-36CF8A5EF794}" presName="thickLine" presStyleLbl="alignNode1" presStyleIdx="1" presStyleCnt="3"/>
      <dgm:spPr/>
    </dgm:pt>
    <dgm:pt modelId="{ACD9EB7F-7068-4C9F-83C8-BAAB7DADDA26}" type="pres">
      <dgm:prSet presAssocID="{A14EB056-A164-4D7D-81CC-36CF8A5EF794}" presName="horz1" presStyleCnt="0"/>
      <dgm:spPr/>
    </dgm:pt>
    <dgm:pt modelId="{D9212044-4B3B-48C3-869E-70C87F6990D3}" type="pres">
      <dgm:prSet presAssocID="{A14EB056-A164-4D7D-81CC-36CF8A5EF794}" presName="tx1" presStyleLbl="revTx" presStyleIdx="1" presStyleCnt="3"/>
      <dgm:spPr/>
    </dgm:pt>
    <dgm:pt modelId="{E3EBAFB5-D250-4279-A9B5-00A75F6327E3}" type="pres">
      <dgm:prSet presAssocID="{A14EB056-A164-4D7D-81CC-36CF8A5EF794}" presName="vert1" presStyleCnt="0"/>
      <dgm:spPr/>
    </dgm:pt>
    <dgm:pt modelId="{9B4CCCC8-D199-484C-B37F-0D4D6C61DE61}" type="pres">
      <dgm:prSet presAssocID="{0A8D7677-7794-4323-A12C-96D366DC1524}" presName="thickLine" presStyleLbl="alignNode1" presStyleIdx="2" presStyleCnt="3"/>
      <dgm:spPr/>
    </dgm:pt>
    <dgm:pt modelId="{44C6E31F-D22F-48EB-B2AB-1D7646A10A72}" type="pres">
      <dgm:prSet presAssocID="{0A8D7677-7794-4323-A12C-96D366DC1524}" presName="horz1" presStyleCnt="0"/>
      <dgm:spPr/>
    </dgm:pt>
    <dgm:pt modelId="{6ACC9449-0CA6-4761-BC1E-8F6F5398D526}" type="pres">
      <dgm:prSet presAssocID="{0A8D7677-7794-4323-A12C-96D366DC1524}" presName="tx1" presStyleLbl="revTx" presStyleIdx="2" presStyleCnt="3"/>
      <dgm:spPr/>
    </dgm:pt>
    <dgm:pt modelId="{C48260A2-2EA9-4C77-A481-B03258A49AF7}" type="pres">
      <dgm:prSet presAssocID="{0A8D7677-7794-4323-A12C-96D366DC1524}" presName="vert1" presStyleCnt="0"/>
      <dgm:spPr/>
    </dgm:pt>
  </dgm:ptLst>
  <dgm:cxnLst>
    <dgm:cxn modelId="{2510820E-FCB6-4B93-950B-E5A078420542}" type="presOf" srcId="{A14EB056-A164-4D7D-81CC-36CF8A5EF794}" destId="{D9212044-4B3B-48C3-869E-70C87F6990D3}" srcOrd="0" destOrd="0" presId="urn:microsoft.com/office/officeart/2008/layout/LinedList"/>
    <dgm:cxn modelId="{B4B4803A-B9F9-44E2-88C9-901C280FE62A}" srcId="{110EE62C-F424-4777-8D8A-60008FEF526B}" destId="{A14EB056-A164-4D7D-81CC-36CF8A5EF794}" srcOrd="1" destOrd="0" parTransId="{4006C06A-5660-4EE3-BAD4-76A0FC750550}" sibTransId="{4D08CB86-05FB-4733-9A94-D57C69ECACE2}"/>
    <dgm:cxn modelId="{60BADE3A-9F19-4434-919A-3D4C05A5DCA4}" srcId="{110EE62C-F424-4777-8D8A-60008FEF526B}" destId="{32FFA584-176B-4C70-9467-F3415DD779B1}" srcOrd="0" destOrd="0" parTransId="{AE89C7A9-2A39-4254-9135-7C122C544D0A}" sibTransId="{0EB7F71F-C08A-422C-A119-3EF46CEB163D}"/>
    <dgm:cxn modelId="{B5A1E05B-3C98-4CEE-9109-AD597C0CF2E2}" type="presOf" srcId="{0A8D7677-7794-4323-A12C-96D366DC1524}" destId="{6ACC9449-0CA6-4761-BC1E-8F6F5398D526}" srcOrd="0" destOrd="0" presId="urn:microsoft.com/office/officeart/2008/layout/LinedList"/>
    <dgm:cxn modelId="{EF1B364A-3EB9-496E-AEB4-F7E78596AA90}" type="presOf" srcId="{32FFA584-176B-4C70-9467-F3415DD779B1}" destId="{D0D7643F-2B74-4EFD-B4E8-1309682152F0}" srcOrd="0" destOrd="0" presId="urn:microsoft.com/office/officeart/2008/layout/LinedList"/>
    <dgm:cxn modelId="{6D73B9A3-B859-42EB-B43A-E87DDCD7EDA3}" srcId="{110EE62C-F424-4777-8D8A-60008FEF526B}" destId="{0A8D7677-7794-4323-A12C-96D366DC1524}" srcOrd="2" destOrd="0" parTransId="{0E29C0ED-F7B3-4D9F-A394-8B25191489FD}" sibTransId="{2D27998C-0E0E-4515-B72F-EE847CFF3F38}"/>
    <dgm:cxn modelId="{EBA874AA-A8F4-4C03-835C-D5616F3A6AC3}" type="presOf" srcId="{110EE62C-F424-4777-8D8A-60008FEF526B}" destId="{B016D1EF-7734-4985-B9F5-2241DE7C3E79}" srcOrd="0" destOrd="0" presId="urn:microsoft.com/office/officeart/2008/layout/LinedList"/>
    <dgm:cxn modelId="{EDC9F5F7-FD50-4552-9FA2-5A11AD10E74D}" type="presParOf" srcId="{B016D1EF-7734-4985-B9F5-2241DE7C3E79}" destId="{88D7F6A7-9DB9-43F5-A56A-FABFE62DF95D}" srcOrd="0" destOrd="0" presId="urn:microsoft.com/office/officeart/2008/layout/LinedList"/>
    <dgm:cxn modelId="{D1FCD302-4E7F-4E55-AE4D-9CE5D07ED0D3}" type="presParOf" srcId="{B016D1EF-7734-4985-B9F5-2241DE7C3E79}" destId="{682B256A-B340-4F7C-BE0A-63088CF5DF23}" srcOrd="1" destOrd="0" presId="urn:microsoft.com/office/officeart/2008/layout/LinedList"/>
    <dgm:cxn modelId="{2451124C-BDC9-47F2-A674-409B976CBAE5}" type="presParOf" srcId="{682B256A-B340-4F7C-BE0A-63088CF5DF23}" destId="{D0D7643F-2B74-4EFD-B4E8-1309682152F0}" srcOrd="0" destOrd="0" presId="urn:microsoft.com/office/officeart/2008/layout/LinedList"/>
    <dgm:cxn modelId="{D2695D94-71DA-4A00-8627-F15A6A8381E7}" type="presParOf" srcId="{682B256A-B340-4F7C-BE0A-63088CF5DF23}" destId="{B1EE9FFE-4C44-4554-AE76-8BFC6AA779F1}" srcOrd="1" destOrd="0" presId="urn:microsoft.com/office/officeart/2008/layout/LinedList"/>
    <dgm:cxn modelId="{D6582AC3-0A8E-4E4F-826F-3B57D86FA7C5}" type="presParOf" srcId="{B016D1EF-7734-4985-B9F5-2241DE7C3E79}" destId="{590365DF-AB6C-4161-9FF0-0EB62F1264C5}" srcOrd="2" destOrd="0" presId="urn:microsoft.com/office/officeart/2008/layout/LinedList"/>
    <dgm:cxn modelId="{FA74F0D5-966D-47D5-A993-968F963C884F}" type="presParOf" srcId="{B016D1EF-7734-4985-B9F5-2241DE7C3E79}" destId="{ACD9EB7F-7068-4C9F-83C8-BAAB7DADDA26}" srcOrd="3" destOrd="0" presId="urn:microsoft.com/office/officeart/2008/layout/LinedList"/>
    <dgm:cxn modelId="{2B5AB09E-ED88-4B3B-8B2C-2F7CCD761CD0}" type="presParOf" srcId="{ACD9EB7F-7068-4C9F-83C8-BAAB7DADDA26}" destId="{D9212044-4B3B-48C3-869E-70C87F6990D3}" srcOrd="0" destOrd="0" presId="urn:microsoft.com/office/officeart/2008/layout/LinedList"/>
    <dgm:cxn modelId="{B5E471A5-B43E-48E2-8EED-A3463539C665}" type="presParOf" srcId="{ACD9EB7F-7068-4C9F-83C8-BAAB7DADDA26}" destId="{E3EBAFB5-D250-4279-A9B5-00A75F6327E3}" srcOrd="1" destOrd="0" presId="urn:microsoft.com/office/officeart/2008/layout/LinedList"/>
    <dgm:cxn modelId="{A24BF080-48DF-4D35-B205-47183B0404C4}" type="presParOf" srcId="{B016D1EF-7734-4985-B9F5-2241DE7C3E79}" destId="{9B4CCCC8-D199-484C-B37F-0D4D6C61DE61}" srcOrd="4" destOrd="0" presId="urn:microsoft.com/office/officeart/2008/layout/LinedList"/>
    <dgm:cxn modelId="{9E55E753-9F38-4B9D-AA86-B11895F953F7}" type="presParOf" srcId="{B016D1EF-7734-4985-B9F5-2241DE7C3E79}" destId="{44C6E31F-D22F-48EB-B2AB-1D7646A10A72}" srcOrd="5" destOrd="0" presId="urn:microsoft.com/office/officeart/2008/layout/LinedList"/>
    <dgm:cxn modelId="{8B2356BD-6B5C-464D-B9D0-8DC6D6502765}" type="presParOf" srcId="{44C6E31F-D22F-48EB-B2AB-1D7646A10A72}" destId="{6ACC9449-0CA6-4761-BC1E-8F6F5398D526}" srcOrd="0" destOrd="0" presId="urn:microsoft.com/office/officeart/2008/layout/LinedList"/>
    <dgm:cxn modelId="{A17FDFC4-124B-401A-A49F-4B4205B1704F}" type="presParOf" srcId="{44C6E31F-D22F-48EB-B2AB-1D7646A10A72}" destId="{C48260A2-2EA9-4C77-A481-B03258A49A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7F6A7-9DB9-43F5-A56A-FABFE62DF95D}">
      <dsp:nvSpPr>
        <dsp:cNvPr id="0" name=""/>
        <dsp:cNvSpPr/>
      </dsp:nvSpPr>
      <dsp:spPr>
        <a:xfrm>
          <a:off x="0" y="2443"/>
          <a:ext cx="57150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0D7643F-2B74-4EFD-B4E8-1309682152F0}">
      <dsp:nvSpPr>
        <dsp:cNvPr id="0" name=""/>
        <dsp:cNvSpPr/>
      </dsp:nvSpPr>
      <dsp:spPr>
        <a:xfrm>
          <a:off x="0" y="2443"/>
          <a:ext cx="5715000" cy="166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This allow the user to see text and hear it at the same time.</a:t>
          </a:r>
          <a:endParaRPr lang="en-US" sz="2600" kern="1200" dirty="0"/>
        </a:p>
      </dsp:txBody>
      <dsp:txXfrm>
        <a:off x="0" y="2443"/>
        <a:ext cx="5715000" cy="1666635"/>
      </dsp:txXfrm>
    </dsp:sp>
    <dsp:sp modelId="{590365DF-AB6C-4161-9FF0-0EB62F1264C5}">
      <dsp:nvSpPr>
        <dsp:cNvPr id="0" name=""/>
        <dsp:cNvSpPr/>
      </dsp:nvSpPr>
      <dsp:spPr>
        <a:xfrm>
          <a:off x="0" y="1669079"/>
          <a:ext cx="5715000" cy="0"/>
        </a:xfrm>
        <a:prstGeom prst="line">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9212044-4B3B-48C3-869E-70C87F6990D3}">
      <dsp:nvSpPr>
        <dsp:cNvPr id="0" name=""/>
        <dsp:cNvSpPr/>
      </dsp:nvSpPr>
      <dsp:spPr>
        <a:xfrm>
          <a:off x="0" y="1669079"/>
          <a:ext cx="5715000" cy="166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With a click of a button or the touch of a finger, </a:t>
          </a:r>
          <a:r>
            <a:rPr lang="en-US" sz="2600" kern="1200" dirty="0" err="1"/>
            <a:t>Voco</a:t>
          </a:r>
          <a:r>
            <a:rPr lang="en-US" sz="2600" kern="1200" dirty="0"/>
            <a:t> Buddy can take words on a computer or other digital device and convert them into audio. </a:t>
          </a:r>
        </a:p>
      </dsp:txBody>
      <dsp:txXfrm>
        <a:off x="0" y="1669079"/>
        <a:ext cx="5715000" cy="1666635"/>
      </dsp:txXfrm>
    </dsp:sp>
    <dsp:sp modelId="{9B4CCCC8-D199-484C-B37F-0D4D6C61DE61}">
      <dsp:nvSpPr>
        <dsp:cNvPr id="0" name=""/>
        <dsp:cNvSpPr/>
      </dsp:nvSpPr>
      <dsp:spPr>
        <a:xfrm>
          <a:off x="0" y="3335714"/>
          <a:ext cx="5715000" cy="0"/>
        </a:xfrm>
        <a:prstGeom prst="line">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ACC9449-0CA6-4761-BC1E-8F6F5398D526}">
      <dsp:nvSpPr>
        <dsp:cNvPr id="0" name=""/>
        <dsp:cNvSpPr/>
      </dsp:nvSpPr>
      <dsp:spPr>
        <a:xfrm>
          <a:off x="0" y="3335714"/>
          <a:ext cx="5715000" cy="166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It Highlight the Text for user requirement.</a:t>
          </a:r>
          <a:endParaRPr lang="en-US" sz="2600" kern="1200" dirty="0"/>
        </a:p>
      </dsp:txBody>
      <dsp:txXfrm>
        <a:off x="0" y="3335714"/>
        <a:ext cx="5715000" cy="16666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9FBD581-2976-4C8A-9C7A-A2083C507501}" type="datetimeFigureOut">
              <a:rPr lang="en-IN" smtClean="0"/>
              <a:pPr/>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426806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FBD581-2976-4C8A-9C7A-A2083C507501}" type="datetimeFigureOut">
              <a:rPr lang="en-IN" smtClean="0"/>
              <a:pPr/>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2995144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FBD581-2976-4C8A-9C7A-A2083C507501}" type="datetimeFigureOut">
              <a:rPr lang="en-IN" smtClean="0"/>
              <a:pPr/>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381256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FBD581-2976-4C8A-9C7A-A2083C507501}" type="datetimeFigureOut">
              <a:rPr lang="en-IN" smtClean="0"/>
              <a:pPr/>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2399860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BD581-2976-4C8A-9C7A-A2083C507501}" type="datetimeFigureOut">
              <a:rPr lang="en-IN" smtClean="0"/>
              <a:pPr/>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213919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9FBD581-2976-4C8A-9C7A-A2083C507501}" type="datetimeFigureOut">
              <a:rPr lang="en-IN" smtClean="0"/>
              <a:pPr/>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319743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9FBD581-2976-4C8A-9C7A-A2083C507501}" type="datetimeFigureOut">
              <a:rPr lang="en-IN" smtClean="0"/>
              <a:pPr/>
              <a:t>30-05-2022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146818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9FBD581-2976-4C8A-9C7A-A2083C507501}" type="datetimeFigureOut">
              <a:rPr lang="en-IN" smtClean="0"/>
              <a:pPr/>
              <a:t>30-05-2022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322424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FBD581-2976-4C8A-9C7A-A2083C507501}" type="datetimeFigureOut">
              <a:rPr lang="en-IN" smtClean="0"/>
              <a:pPr/>
              <a:t>30-05-2022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21454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FBD581-2976-4C8A-9C7A-A2083C507501}" type="datetimeFigureOut">
              <a:rPr lang="en-IN" smtClean="0"/>
              <a:pPr/>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390483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FBD581-2976-4C8A-9C7A-A2083C507501}" type="datetimeFigureOut">
              <a:rPr lang="en-IN" smtClean="0"/>
              <a:pPr/>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1295887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BD581-2976-4C8A-9C7A-A2083C507501}" type="datetimeFigureOut">
              <a:rPr lang="en-IN" smtClean="0"/>
              <a:pPr/>
              <a:t>30-05-2022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56CE1-59F2-4569-A4C9-F5E740F84FB8}" type="slidenum">
              <a:rPr lang="en-IN" smtClean="0"/>
              <a:pPr/>
              <a:t>‹#›</a:t>
            </a:fld>
            <a:endParaRPr lang="en-IN"/>
          </a:p>
        </p:txBody>
      </p:sp>
    </p:spTree>
    <p:extLst>
      <p:ext uri="{BB962C8B-B14F-4D97-AF65-F5344CB8AC3E}">
        <p14:creationId xmlns:p14="http://schemas.microsoft.com/office/powerpoint/2010/main" val="1315388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882BB26-440A-4D6B-A30A-3BCC078F5475}"/>
              </a:ext>
            </a:extLst>
          </p:cNvPr>
          <p:cNvPicPr>
            <a:picLocks noChangeAspect="1"/>
          </p:cNvPicPr>
          <p:nvPr/>
        </p:nvPicPr>
        <p:blipFill>
          <a:blip r:embed="rId2">
            <a:extLst>
              <a:ext uri="{28A0092B-C50C-407E-A947-70E740481C1C}">
                <a14:useLocalDpi xmlns:a14="http://schemas.microsoft.com/office/drawing/2010/main" val="0"/>
              </a:ext>
            </a:extLst>
          </a:blip>
          <a:srcRect t="6130" b="6130"/>
          <a:stretch/>
        </p:blipFill>
        <p:spPr>
          <a:xfrm>
            <a:off x="4670766" y="0"/>
            <a:ext cx="12191980" cy="6857999"/>
          </a:xfrm>
          <a:prstGeom prst="rect">
            <a:avLst/>
          </a:prstGeom>
        </p:spPr>
      </p:pic>
      <p:sp>
        <p:nvSpPr>
          <p:cNvPr id="3" name="Subtitle 2"/>
          <p:cNvSpPr>
            <a:spLocks noGrp="1"/>
          </p:cNvSpPr>
          <p:nvPr>
            <p:ph type="subTitle" idx="1"/>
          </p:nvPr>
        </p:nvSpPr>
        <p:spPr>
          <a:xfrm>
            <a:off x="-583379" y="1580516"/>
            <a:ext cx="4566799" cy="3696968"/>
          </a:xfrm>
        </p:spPr>
        <p:txBody>
          <a:bodyPr anchor="ctr">
            <a:normAutofit/>
          </a:bodyPr>
          <a:lstStyle/>
          <a:p>
            <a:pPr lvl="1" algn="r"/>
            <a:r>
              <a:rPr lang="en-US" sz="2800" b="1" dirty="0">
                <a:solidFill>
                  <a:srgbClr val="FFFFFF"/>
                </a:solidFill>
              </a:rPr>
              <a:t> </a:t>
            </a:r>
            <a:r>
              <a:rPr lang="en-US" sz="2800" b="1" u="sng" dirty="0">
                <a:solidFill>
                  <a:srgbClr val="FFFFFF"/>
                </a:solidFill>
              </a:rPr>
              <a:t>Mentor</a:t>
            </a:r>
            <a:r>
              <a:rPr lang="en-US" sz="2800" b="1" dirty="0">
                <a:solidFill>
                  <a:srgbClr val="FFFFFF"/>
                </a:solidFill>
              </a:rPr>
              <a:t> – Dr. Akash </a:t>
            </a:r>
            <a:r>
              <a:rPr lang="en-US" sz="2800" b="1" dirty="0" err="1">
                <a:solidFill>
                  <a:srgbClr val="FFFFFF"/>
                </a:solidFill>
              </a:rPr>
              <a:t>Rajak</a:t>
            </a:r>
            <a:endParaRPr lang="en-IN" sz="2800" b="1" dirty="0">
              <a:solidFill>
                <a:srgbClr val="FFFFFF"/>
              </a:solidFill>
            </a:endParaRPr>
          </a:p>
          <a:p>
            <a:pPr lvl="1" algn="r"/>
            <a:endParaRPr lang="en-US" sz="2800" b="1" dirty="0">
              <a:solidFill>
                <a:srgbClr val="FFFFFF"/>
              </a:solidFill>
            </a:endParaRPr>
          </a:p>
          <a:p>
            <a:pPr lvl="1" algn="r"/>
            <a:r>
              <a:rPr lang="en-US" sz="2800" b="1" u="sng" dirty="0">
                <a:solidFill>
                  <a:srgbClr val="FFFFFF"/>
                </a:solidFill>
              </a:rPr>
              <a:t>PRESENTED BY-</a:t>
            </a:r>
          </a:p>
          <a:p>
            <a:pPr lvl="1" algn="r"/>
            <a:r>
              <a:rPr lang="en-US" sz="2800" b="1" dirty="0" err="1">
                <a:solidFill>
                  <a:srgbClr val="FFFFFF"/>
                </a:solidFill>
              </a:rPr>
              <a:t>Tanu</a:t>
            </a:r>
            <a:r>
              <a:rPr lang="en-US" sz="2800" b="1" dirty="0">
                <a:solidFill>
                  <a:srgbClr val="FFFFFF"/>
                </a:solidFill>
              </a:rPr>
              <a:t> Sharma</a:t>
            </a:r>
          </a:p>
          <a:p>
            <a:pPr lvl="1" algn="r"/>
            <a:r>
              <a:rPr lang="en-US" sz="2800" b="1" dirty="0">
                <a:solidFill>
                  <a:srgbClr val="FFFFFF"/>
                </a:solidFill>
              </a:rPr>
              <a:t>Rajat Deol  </a:t>
            </a:r>
          </a:p>
          <a:p>
            <a:pPr lvl="1" algn="r"/>
            <a:r>
              <a:rPr lang="en-US" sz="2800" b="1" dirty="0">
                <a:solidFill>
                  <a:srgbClr val="FFFFFF"/>
                </a:solidFill>
              </a:rPr>
              <a:t>Himanshu Tomar</a:t>
            </a:r>
          </a:p>
          <a:p>
            <a:pPr lvl="1" algn="r"/>
            <a:r>
              <a:rPr lang="en-US" sz="2400" b="1" dirty="0">
                <a:solidFill>
                  <a:srgbClr val="FFFFFF"/>
                </a:solidFill>
              </a:rPr>
              <a:t> </a:t>
            </a:r>
            <a:endParaRPr lang="en-IN" sz="2400" b="1" dirty="0">
              <a:solidFill>
                <a:srgbClr val="FFFFFF"/>
              </a:solidFill>
            </a:endParaRPr>
          </a:p>
        </p:txBody>
      </p:sp>
      <p:sp>
        <p:nvSpPr>
          <p:cNvPr id="38"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1ECB53C-FFAF-B62C-B0AE-184C94174240}"/>
              </a:ext>
            </a:extLst>
          </p:cNvPr>
          <p:cNvSpPr/>
          <p:nvPr/>
        </p:nvSpPr>
        <p:spPr>
          <a:xfrm>
            <a:off x="4087368" y="2715086"/>
            <a:ext cx="408765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VOCO BUDDY</a:t>
            </a:r>
            <a:endPar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19813382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02368" y="1877492"/>
            <a:ext cx="4030132" cy="3215373"/>
          </a:xfrm>
        </p:spPr>
        <p:txBody>
          <a:bodyPr>
            <a:normAutofit/>
          </a:bodyPr>
          <a:lstStyle/>
          <a:p>
            <a:pPr algn="ctr"/>
            <a:r>
              <a:rPr lang="en-US">
                <a:solidFill>
                  <a:schemeClr val="bg1"/>
                </a:solidFill>
              </a:rPr>
              <a:t>INTRODUCTION</a:t>
            </a:r>
            <a:endParaRPr lang="en-IN">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p:cNvSpPr>
            <a:spLocks noGrp="1"/>
          </p:cNvSpPr>
          <p:nvPr>
            <p:ph idx="1"/>
          </p:nvPr>
        </p:nvSpPr>
        <p:spPr>
          <a:xfrm>
            <a:off x="6234868" y="1130846"/>
            <a:ext cx="5217173" cy="4351338"/>
          </a:xfrm>
        </p:spPr>
        <p:txBody>
          <a:bodyPr>
            <a:normAutofit lnSpcReduction="10000"/>
          </a:bodyPr>
          <a:lstStyle/>
          <a:p>
            <a:r>
              <a:rPr lang="en-US" sz="2200" dirty="0" err="1">
                <a:solidFill>
                  <a:schemeClr val="bg1"/>
                </a:solidFill>
              </a:rPr>
              <a:t>Voco</a:t>
            </a:r>
            <a:r>
              <a:rPr lang="en-US" sz="2200" dirty="0">
                <a:solidFill>
                  <a:schemeClr val="bg1"/>
                </a:solidFill>
              </a:rPr>
              <a:t> Buddy is a type of assistive technology that reads digital text aloud. It’s sometimes called “read aloud” technology.</a:t>
            </a:r>
          </a:p>
          <a:p>
            <a:r>
              <a:rPr lang="en-US" sz="2200" dirty="0">
                <a:solidFill>
                  <a:schemeClr val="bg1"/>
                </a:solidFill>
              </a:rPr>
              <a:t>With a click of a button or the touch of a finger, </a:t>
            </a:r>
            <a:r>
              <a:rPr lang="en-US" sz="2200" dirty="0" err="1">
                <a:solidFill>
                  <a:schemeClr val="bg1"/>
                </a:solidFill>
              </a:rPr>
              <a:t>Voco</a:t>
            </a:r>
            <a:r>
              <a:rPr lang="en-US" sz="2200" dirty="0">
                <a:solidFill>
                  <a:schemeClr val="bg1"/>
                </a:solidFill>
              </a:rPr>
              <a:t> Buddy can take words on a computer or other digital device and convert them into audio. </a:t>
            </a:r>
          </a:p>
          <a:p>
            <a:r>
              <a:rPr lang="en-US" sz="2200" dirty="0" err="1">
                <a:solidFill>
                  <a:schemeClr val="bg1"/>
                </a:solidFill>
              </a:rPr>
              <a:t>Voco</a:t>
            </a:r>
            <a:r>
              <a:rPr lang="en-US" sz="2200" dirty="0">
                <a:solidFill>
                  <a:schemeClr val="bg1"/>
                </a:solidFill>
              </a:rPr>
              <a:t> Buddy is very helpful for kids and adults who struggle with reading. But it can also help with writing and editing, and even with focusing.  </a:t>
            </a:r>
            <a:r>
              <a:rPr lang="en-US" sz="2200" dirty="0" err="1">
                <a:solidFill>
                  <a:schemeClr val="bg1"/>
                </a:solidFill>
              </a:rPr>
              <a:t>Voco</a:t>
            </a:r>
            <a:r>
              <a:rPr lang="en-US" sz="2200" dirty="0">
                <a:solidFill>
                  <a:schemeClr val="bg1"/>
                </a:solidFill>
              </a:rPr>
              <a:t> Buddy developed in 2022. In the premises of KIET group of institutions. </a:t>
            </a:r>
            <a:endParaRPr lang="en-IN" sz="2200"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948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1014141" y="1450655"/>
            <a:ext cx="3932030" cy="3956690"/>
          </a:xfrm>
        </p:spPr>
        <p:txBody>
          <a:bodyPr anchor="ctr">
            <a:normAutofit/>
          </a:bodyPr>
          <a:lstStyle/>
          <a:p>
            <a:r>
              <a:rPr lang="en-US" sz="5600" dirty="0">
                <a:solidFill>
                  <a:schemeClr val="bg1"/>
                </a:solidFill>
              </a:rPr>
              <a:t>OUR MENU</a:t>
            </a:r>
            <a:endParaRPr lang="en-IN" sz="56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096000" y="1108061"/>
            <a:ext cx="5008901" cy="4571972"/>
          </a:xfrm>
        </p:spPr>
        <p:txBody>
          <a:bodyPr anchor="ctr">
            <a:normAutofit/>
          </a:bodyPr>
          <a:lstStyle/>
          <a:p>
            <a:r>
              <a:rPr lang="en-IN" sz="2000" dirty="0">
                <a:solidFill>
                  <a:schemeClr val="bg1"/>
                </a:solidFill>
              </a:rPr>
              <a:t>IMAGE TO TEXT</a:t>
            </a:r>
          </a:p>
          <a:p>
            <a:r>
              <a:rPr lang="en-IN" sz="2000" dirty="0">
                <a:solidFill>
                  <a:schemeClr val="bg1"/>
                </a:solidFill>
              </a:rPr>
              <a:t>REVIEWS</a:t>
            </a:r>
          </a:p>
          <a:p>
            <a:r>
              <a:rPr lang="en-IN" sz="2000" dirty="0">
                <a:solidFill>
                  <a:schemeClr val="bg1"/>
                </a:solidFill>
              </a:rPr>
              <a:t>TESTIMONIAL</a:t>
            </a:r>
          </a:p>
          <a:p>
            <a:r>
              <a:rPr lang="en-IN" sz="2000" dirty="0">
                <a:solidFill>
                  <a:schemeClr val="bg1"/>
                </a:solidFill>
              </a:rPr>
              <a:t>CONTACT US</a:t>
            </a:r>
          </a:p>
          <a:p>
            <a:pPr marL="0" indent="0">
              <a:buNone/>
            </a:pPr>
            <a:endParaRPr lang="en-IN" sz="2000" dirty="0">
              <a:solidFill>
                <a:schemeClr val="bg1"/>
              </a:solidFill>
            </a:endParaRPr>
          </a:p>
        </p:txBody>
      </p:sp>
    </p:spTree>
    <p:extLst>
      <p:ext uri="{BB962C8B-B14F-4D97-AF65-F5344CB8AC3E}">
        <p14:creationId xmlns:p14="http://schemas.microsoft.com/office/powerpoint/2010/main" val="114837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ED4B58B-D147-469D-A277-E30C999EB36B}"/>
              </a:ext>
            </a:extLst>
          </p:cNvPr>
          <p:cNvSpPr>
            <a:spLocks noGrp="1"/>
          </p:cNvSpPr>
          <p:nvPr>
            <p:ph type="title"/>
          </p:nvPr>
        </p:nvSpPr>
        <p:spPr>
          <a:xfrm>
            <a:off x="1014141" y="1450655"/>
            <a:ext cx="3932030" cy="3956690"/>
          </a:xfrm>
        </p:spPr>
        <p:txBody>
          <a:bodyPr anchor="ctr">
            <a:normAutofit/>
          </a:bodyPr>
          <a:lstStyle/>
          <a:p>
            <a:r>
              <a:rPr lang="en-GB" sz="5600" dirty="0">
                <a:solidFill>
                  <a:schemeClr val="bg1"/>
                </a:solidFill>
              </a:rPr>
              <a:t>IMAGE TO TEXT</a:t>
            </a:r>
            <a:br>
              <a:rPr lang="en-GB" sz="5600" dirty="0">
                <a:solidFill>
                  <a:schemeClr val="bg1"/>
                </a:solidFill>
              </a:rPr>
            </a:br>
            <a:endParaRPr lang="en-IN" sz="56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AAC89E22-FC85-45FD-88AA-1C66AFAA9BBF}"/>
              </a:ext>
            </a:extLst>
          </p:cNvPr>
          <p:cNvSpPr>
            <a:spLocks noGrp="1"/>
          </p:cNvSpPr>
          <p:nvPr>
            <p:ph idx="1"/>
          </p:nvPr>
        </p:nvSpPr>
        <p:spPr>
          <a:xfrm>
            <a:off x="6096000" y="1108061"/>
            <a:ext cx="5008901" cy="4571972"/>
          </a:xfrm>
        </p:spPr>
        <p:txBody>
          <a:bodyPr anchor="ctr">
            <a:normAutofit/>
          </a:bodyPr>
          <a:lstStyle/>
          <a:p>
            <a:r>
              <a:rPr lang="en-GB" sz="2000" b="1" u="sng" dirty="0">
                <a:solidFill>
                  <a:schemeClr val="bg1"/>
                </a:solidFill>
              </a:rPr>
              <a:t>STEPS FOR IMAGE TO TEXT</a:t>
            </a:r>
          </a:p>
          <a:p>
            <a:r>
              <a:rPr lang="en-GB" sz="2000" dirty="0">
                <a:solidFill>
                  <a:schemeClr val="bg1"/>
                </a:solidFill>
              </a:rPr>
              <a:t>INPUT IMAGE</a:t>
            </a:r>
          </a:p>
          <a:p>
            <a:r>
              <a:rPr lang="en-GB" sz="2000" dirty="0">
                <a:solidFill>
                  <a:schemeClr val="bg1"/>
                </a:solidFill>
              </a:rPr>
              <a:t>BROWSE</a:t>
            </a:r>
          </a:p>
          <a:p>
            <a:r>
              <a:rPr lang="en-GB" sz="2000" dirty="0">
                <a:solidFill>
                  <a:schemeClr val="bg1"/>
                </a:solidFill>
              </a:rPr>
              <a:t>CLICK ON SUBMIT BUTTON</a:t>
            </a:r>
          </a:p>
          <a:p>
            <a:r>
              <a:rPr lang="en-GB" sz="2000" dirty="0">
                <a:solidFill>
                  <a:schemeClr val="bg1"/>
                </a:solidFill>
              </a:rPr>
              <a:t>IMAGE UPLODED</a:t>
            </a:r>
          </a:p>
          <a:p>
            <a:r>
              <a:rPr lang="en-GB" sz="2000" dirty="0">
                <a:solidFill>
                  <a:schemeClr val="bg1"/>
                </a:solidFill>
              </a:rPr>
              <a:t>CLICK ON PLAY BUTTON </a:t>
            </a:r>
          </a:p>
          <a:p>
            <a:pPr marL="0" indent="0">
              <a:buNone/>
            </a:pPr>
            <a:endParaRPr lang="en-IN" sz="2000" dirty="0">
              <a:solidFill>
                <a:schemeClr val="bg1"/>
              </a:solidFill>
            </a:endParaRPr>
          </a:p>
        </p:txBody>
      </p:sp>
    </p:spTree>
    <p:extLst>
      <p:ext uri="{BB962C8B-B14F-4D97-AF65-F5344CB8AC3E}">
        <p14:creationId xmlns:p14="http://schemas.microsoft.com/office/powerpoint/2010/main" val="401934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BA751E-3A40-4AB5-B936-12D169B79330}"/>
              </a:ext>
            </a:extLst>
          </p:cNvPr>
          <p:cNvPicPr>
            <a:picLocks noChangeAspect="1"/>
          </p:cNvPicPr>
          <p:nvPr/>
        </p:nvPicPr>
        <p:blipFill rotWithShape="1">
          <a:blip r:embed="rId2">
            <a:alphaModFix amt="35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16CFA508-D8A4-418D-AAA8-DE024063F246}"/>
              </a:ext>
            </a:extLst>
          </p:cNvPr>
          <p:cNvSpPr>
            <a:spLocks noGrp="1"/>
          </p:cNvSpPr>
          <p:nvPr>
            <p:ph type="title"/>
          </p:nvPr>
        </p:nvSpPr>
        <p:spPr>
          <a:xfrm>
            <a:off x="838201" y="1065862"/>
            <a:ext cx="3313164" cy="4726276"/>
          </a:xfrm>
        </p:spPr>
        <p:txBody>
          <a:bodyPr>
            <a:normAutofit/>
          </a:bodyPr>
          <a:lstStyle/>
          <a:p>
            <a:pPr algn="r"/>
            <a:r>
              <a:rPr lang="en-GB" sz="4000" dirty="0">
                <a:solidFill>
                  <a:srgbClr val="FFFFFF"/>
                </a:solidFill>
              </a:rPr>
              <a:t>REVIEWS    </a:t>
            </a:r>
            <a:endParaRPr lang="en-IN" sz="4000" dirty="0">
              <a:solidFill>
                <a:srgbClr val="FFFFFF"/>
              </a:solidFill>
            </a:endParaRP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B20861-5FDF-4268-A4FC-05C7C4EC49D1}"/>
              </a:ext>
            </a:extLst>
          </p:cNvPr>
          <p:cNvSpPr>
            <a:spLocks noGrp="1"/>
          </p:cNvSpPr>
          <p:nvPr>
            <p:ph idx="1"/>
          </p:nvPr>
        </p:nvSpPr>
        <p:spPr>
          <a:xfrm>
            <a:off x="5155379" y="1065862"/>
            <a:ext cx="5744685" cy="4726276"/>
          </a:xfrm>
        </p:spPr>
        <p:txBody>
          <a:bodyPr anchor="ctr">
            <a:normAutofit/>
          </a:bodyPr>
          <a:lstStyle/>
          <a:p>
            <a:r>
              <a:rPr lang="en-GB" sz="2400" b="1" dirty="0">
                <a:solidFill>
                  <a:srgbClr val="FFFFFF"/>
                </a:solidFill>
              </a:rPr>
              <a:t>THEY SAID ABOUT US.</a:t>
            </a:r>
          </a:p>
          <a:p>
            <a:r>
              <a:rPr lang="en-GB" sz="2400" b="1" dirty="0">
                <a:solidFill>
                  <a:srgbClr val="FFFFFF"/>
                </a:solidFill>
              </a:rPr>
              <a:t>SUGGESTIONS.</a:t>
            </a:r>
          </a:p>
          <a:p>
            <a:r>
              <a:rPr lang="en-GB" sz="2400" b="1" dirty="0">
                <a:solidFill>
                  <a:srgbClr val="FFFFFF"/>
                </a:solidFill>
              </a:rPr>
              <a:t>COMMENTS.</a:t>
            </a:r>
          </a:p>
          <a:p>
            <a:r>
              <a:rPr lang="en-GB" sz="2400" b="1" dirty="0">
                <a:solidFill>
                  <a:srgbClr val="FFFFFF"/>
                </a:solidFill>
              </a:rPr>
              <a:t>FEEDBACKS.</a:t>
            </a:r>
          </a:p>
          <a:p>
            <a:pPr>
              <a:buFont typeface="Wingdings" panose="05000000000000000000" pitchFamily="2" charset="2"/>
              <a:buChar char="Ø"/>
            </a:pPr>
            <a:r>
              <a:rPr lang="en-GB" sz="2000" dirty="0">
                <a:solidFill>
                  <a:srgbClr val="FFFFFF"/>
                </a:solidFill>
              </a:rPr>
              <a:t>User Observation.</a:t>
            </a:r>
          </a:p>
          <a:p>
            <a:pPr>
              <a:buFont typeface="Wingdings" panose="05000000000000000000" pitchFamily="2" charset="2"/>
              <a:buChar char="Ø"/>
            </a:pPr>
            <a:r>
              <a:rPr lang="en-GB" sz="2000" dirty="0">
                <a:solidFill>
                  <a:srgbClr val="FFFFFF"/>
                </a:solidFill>
              </a:rPr>
              <a:t>User Experience.</a:t>
            </a:r>
          </a:p>
          <a:p>
            <a:pPr marL="0" indent="0">
              <a:buNone/>
            </a:pPr>
            <a:endParaRPr lang="en-GB" sz="2000" dirty="0">
              <a:solidFill>
                <a:srgbClr val="FFFFFF"/>
              </a:solidFill>
            </a:endParaRPr>
          </a:p>
          <a:p>
            <a:pPr marL="0" indent="0">
              <a:buNone/>
            </a:pPr>
            <a:r>
              <a:rPr lang="en-GB" sz="2000" dirty="0">
                <a:solidFill>
                  <a:srgbClr val="FFFFFF"/>
                </a:solidFill>
              </a:rPr>
              <a:t>        </a:t>
            </a:r>
          </a:p>
        </p:txBody>
      </p:sp>
    </p:spTree>
    <p:extLst>
      <p:ext uri="{BB962C8B-B14F-4D97-AF65-F5344CB8AC3E}">
        <p14:creationId xmlns:p14="http://schemas.microsoft.com/office/powerpoint/2010/main" val="80272088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838200" y="669925"/>
            <a:ext cx="4508946" cy="1325563"/>
          </a:xfrm>
        </p:spPr>
        <p:txBody>
          <a:bodyPr anchor="b">
            <a:normAutofit/>
          </a:bodyPr>
          <a:lstStyle/>
          <a:p>
            <a:pPr algn="r"/>
            <a:r>
              <a:rPr lang="en-US">
                <a:solidFill>
                  <a:schemeClr val="bg1"/>
                </a:solidFill>
              </a:rPr>
              <a:t>CHALLENGES</a:t>
            </a: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392667" y="2398957"/>
            <a:ext cx="9406666" cy="3526144"/>
          </a:xfrm>
        </p:spPr>
        <p:txBody>
          <a:bodyPr>
            <a:normAutofit/>
          </a:bodyPr>
          <a:lstStyle/>
          <a:p>
            <a:r>
              <a:rPr lang="en-US" sz="2000" dirty="0">
                <a:solidFill>
                  <a:schemeClr val="bg1"/>
                </a:solidFill>
              </a:rPr>
              <a:t> Integrity Problem: It needs enough users in the system to find a match. For instance, if we want to find similar content, we match them with the set of available content. </a:t>
            </a:r>
          </a:p>
          <a:p>
            <a:r>
              <a:rPr lang="en-US" sz="2000" dirty="0">
                <a:solidFill>
                  <a:schemeClr val="bg1"/>
                </a:solidFill>
              </a:rPr>
              <a:t>Data Sparsity: The user or rating matrix is very sparse. It is very hard to find users that have rated the same items because most of the user does not rate the items. </a:t>
            </a:r>
          </a:p>
          <a:p>
            <a:r>
              <a:rPr lang="en-US" sz="2000" dirty="0">
                <a:solidFill>
                  <a:schemeClr val="bg1"/>
                </a:solidFill>
              </a:rPr>
              <a:t>Scalability: Collaborative Filtering use massive amount of data to make reliable better which require  number of resources. </a:t>
            </a:r>
            <a:endParaRPr lang="en-IN"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0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02368" y="1877492"/>
            <a:ext cx="4030132" cy="3215373"/>
          </a:xfrm>
        </p:spPr>
        <p:txBody>
          <a:bodyPr>
            <a:normAutofit/>
          </a:bodyPr>
          <a:lstStyle/>
          <a:p>
            <a:pPr algn="ctr"/>
            <a:r>
              <a:rPr lang="en-US">
                <a:solidFill>
                  <a:schemeClr val="bg1"/>
                </a:solidFill>
              </a:rPr>
              <a:t>SOCIETY IMPACT</a:t>
            </a:r>
            <a:endParaRPr lang="en-IN">
              <a:solidFill>
                <a:schemeClr val="bg1"/>
              </a:solidFill>
            </a:endParaRPr>
          </a:p>
        </p:txBody>
      </p:sp>
      <p:grpSp>
        <p:nvGrpSpPr>
          <p:cNvPr id="43"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4"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5"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6"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8"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p:cNvSpPr>
            <a:spLocks noGrp="1"/>
          </p:cNvSpPr>
          <p:nvPr>
            <p:ph idx="1"/>
          </p:nvPr>
        </p:nvSpPr>
        <p:spPr>
          <a:xfrm>
            <a:off x="6234868" y="1130846"/>
            <a:ext cx="5217173" cy="4351338"/>
          </a:xfrm>
        </p:spPr>
        <p:txBody>
          <a:bodyPr>
            <a:normAutofit/>
          </a:bodyPr>
          <a:lstStyle/>
          <a:p>
            <a:r>
              <a:rPr lang="en-GB" dirty="0">
                <a:solidFill>
                  <a:schemeClr val="bg1"/>
                </a:solidFill>
              </a:rPr>
              <a:t>This system will help kids and adults who struggle with reading.</a:t>
            </a:r>
          </a:p>
          <a:p>
            <a:r>
              <a:rPr lang="en-GB" dirty="0">
                <a:solidFill>
                  <a:schemeClr val="bg1"/>
                </a:solidFill>
              </a:rPr>
              <a:t>This system focuses on User’s writing and editing, and even with focusing on most relevant content.</a:t>
            </a:r>
          </a:p>
          <a:p>
            <a:pPr marL="0" indent="0">
              <a:buNone/>
            </a:pPr>
            <a:endParaRPr lang="en-IN" dirty="0">
              <a:solidFill>
                <a:schemeClr val="bg1"/>
              </a:solidFill>
            </a:endParaRPr>
          </a:p>
        </p:txBody>
      </p:sp>
      <p:grpSp>
        <p:nvGrpSpPr>
          <p:cNvPr id="5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51"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3039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75" y="853673"/>
            <a:ext cx="4023360" cy="5004794"/>
          </a:xfrm>
        </p:spPr>
        <p:txBody>
          <a:bodyPr>
            <a:normAutofit/>
          </a:bodyPr>
          <a:lstStyle/>
          <a:p>
            <a:r>
              <a:rPr lang="en-US" sz="5400">
                <a:solidFill>
                  <a:srgbClr val="FFFFFF"/>
                </a:solidFill>
              </a:rPr>
              <a:t>OUTCOME</a:t>
            </a:r>
            <a:endParaRPr lang="en-IN" sz="5400">
              <a:solidFill>
                <a:srgbClr val="FFFFFF"/>
              </a:solidFill>
            </a:endParaRPr>
          </a:p>
        </p:txBody>
      </p:sp>
      <p:sp>
        <p:nvSpPr>
          <p:cNvPr id="27"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1C49258-207B-482F-866A-B0A6D3BE2536}"/>
              </a:ext>
            </a:extLst>
          </p:cNvPr>
          <p:cNvGraphicFramePr>
            <a:graphicFrameLocks noGrp="1"/>
          </p:cNvGraphicFramePr>
          <p:nvPr>
            <p:ph idx="1"/>
            <p:extLst>
              <p:ext uri="{D42A27DB-BD31-4B8C-83A1-F6EECF244321}">
                <p14:modId xmlns:p14="http://schemas.microsoft.com/office/powerpoint/2010/main" val="4150969307"/>
              </p:ext>
            </p:extLst>
          </p:nvPr>
        </p:nvGraphicFramePr>
        <p:xfrm>
          <a:off x="5599083" y="853673"/>
          <a:ext cx="5715000" cy="5004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59636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28">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75" name="Freeform: Shape 31">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76" name="Freeform: Shape 32">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77"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8"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79"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80" name="Freeform: Shape 39">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81" name="Freeform: Shape 40">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82" name="Freeform: Shape 41">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83" name="Freeform: Shape 43">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84" name="Freeform: Shape 45">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p:nvPr>
        </p:nvSpPr>
        <p:spPr>
          <a:xfrm>
            <a:off x="838200" y="1391619"/>
            <a:ext cx="4905401" cy="4042196"/>
          </a:xfrm>
        </p:spPr>
        <p:txBody>
          <a:bodyPr>
            <a:normAutofit/>
          </a:bodyPr>
          <a:lstStyle/>
          <a:p>
            <a:pPr algn="ctr"/>
            <a:r>
              <a:rPr lang="en-US">
                <a:solidFill>
                  <a:schemeClr val="bg1"/>
                </a:solidFill>
              </a:rPr>
              <a:t>CONCLUSION</a:t>
            </a:r>
            <a:endParaRPr lang="en-IN">
              <a:solidFill>
                <a:schemeClr val="bg1"/>
              </a:solidFill>
            </a:endParaRPr>
          </a:p>
        </p:txBody>
      </p:sp>
      <p:sp>
        <p:nvSpPr>
          <p:cNvPr id="3" name="Content Placeholder 2"/>
          <p:cNvSpPr>
            <a:spLocks noGrp="1"/>
          </p:cNvSpPr>
          <p:nvPr>
            <p:ph idx="1"/>
          </p:nvPr>
        </p:nvSpPr>
        <p:spPr>
          <a:xfrm>
            <a:off x="6477270" y="1130846"/>
            <a:ext cx="4974771" cy="4351338"/>
          </a:xfrm>
        </p:spPr>
        <p:txBody>
          <a:bodyPr>
            <a:normAutofit/>
          </a:bodyPr>
          <a:lstStyle/>
          <a:p>
            <a:r>
              <a:rPr lang="en-US" sz="2000" dirty="0">
                <a:solidFill>
                  <a:schemeClr val="bg1"/>
                </a:solidFill>
              </a:rPr>
              <a:t>By using combination of similarity measure a better user similarity can be generated rather than using single similarity measure and efficiency of the system is also increased. </a:t>
            </a:r>
          </a:p>
          <a:p>
            <a:r>
              <a:rPr lang="en-US" sz="2000" dirty="0">
                <a:solidFill>
                  <a:schemeClr val="bg1"/>
                </a:solidFill>
              </a:rPr>
              <a:t>One of the fact that similarity measure like RJMSD is evolved by the author and up till now it is only used in </a:t>
            </a:r>
            <a:r>
              <a:rPr lang="en-US" sz="2000" dirty="0" err="1">
                <a:solidFill>
                  <a:schemeClr val="bg1"/>
                </a:solidFill>
              </a:rPr>
              <a:t>Voco</a:t>
            </a:r>
            <a:r>
              <a:rPr lang="en-US" sz="2000" dirty="0">
                <a:solidFill>
                  <a:schemeClr val="bg1"/>
                </a:solidFill>
              </a:rPr>
              <a:t> Buddy . The author also showed that this similarity measure is better than the other in terms of efficiency parameters. Accuracy of any recommender system can be improved if we add extra content features. </a:t>
            </a:r>
            <a:endParaRPr lang="en-IN" sz="2000" dirty="0">
              <a:solidFill>
                <a:schemeClr val="bg1"/>
              </a:solidFill>
            </a:endParaRPr>
          </a:p>
        </p:txBody>
      </p:sp>
    </p:spTree>
    <p:extLst>
      <p:ext uri="{BB962C8B-B14F-4D97-AF65-F5344CB8AC3E}">
        <p14:creationId xmlns:p14="http://schemas.microsoft.com/office/powerpoint/2010/main" val="1561885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436</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INTRODUCTION</vt:lpstr>
      <vt:lpstr>OUR MENU</vt:lpstr>
      <vt:lpstr>IMAGE TO TEXT </vt:lpstr>
      <vt:lpstr>REVIEWS    </vt:lpstr>
      <vt:lpstr>CHALLENGES</vt:lpstr>
      <vt:lpstr>SOCIETY IMPACT</vt:lpstr>
      <vt:lpstr>OUTCOME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dc:title>
  <dc:creator>Admin</dc:creator>
  <cp:lastModifiedBy>rajat.2023mca1020</cp:lastModifiedBy>
  <cp:revision>29</cp:revision>
  <dcterms:created xsi:type="dcterms:W3CDTF">2021-10-25T17:02:20Z</dcterms:created>
  <dcterms:modified xsi:type="dcterms:W3CDTF">2022-05-30T11:07:58Z</dcterms:modified>
</cp:coreProperties>
</file>