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65" r:id="rId6"/>
    <p:sldId id="267" r:id="rId7"/>
    <p:sldId id="271" r:id="rId8"/>
    <p:sldId id="272" r:id="rId9"/>
    <p:sldId id="268" r:id="rId10"/>
    <p:sldId id="269"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Android College Connect Chat App</a:t>
            </a:r>
            <a:r>
              <a:rPr lang="en-US" dirty="0"/>
              <a:t> </a:t>
            </a:r>
            <a:endParaRPr lang="en-IN" dirty="0"/>
          </a:p>
        </p:txBody>
      </p:sp>
      <p:sp>
        <p:nvSpPr>
          <p:cNvPr id="3" name="Subtitle 2"/>
          <p:cNvSpPr>
            <a:spLocks noGrp="1"/>
          </p:cNvSpPr>
          <p:nvPr>
            <p:ph type="subTitle" idx="1"/>
          </p:nvPr>
        </p:nvSpPr>
        <p:spPr>
          <a:xfrm>
            <a:off x="2692398" y="4143831"/>
            <a:ext cx="6815669" cy="624113"/>
          </a:xfrm>
        </p:spPr>
        <p:txBody>
          <a:bodyPr/>
          <a:lstStyle/>
          <a:p>
            <a:r>
              <a:rPr lang="en-US" b="1" dirty="0"/>
              <a:t>Supervisor: Dr. Vipin Kumar</a:t>
            </a:r>
            <a:endParaRPr lang="en-IN" b="1" dirty="0"/>
          </a:p>
        </p:txBody>
      </p:sp>
      <p:sp>
        <p:nvSpPr>
          <p:cNvPr id="4" name="Subtitle 2">
            <a:extLst>
              <a:ext uri="{FF2B5EF4-FFF2-40B4-BE49-F238E27FC236}">
                <a16:creationId xmlns:a16="http://schemas.microsoft.com/office/drawing/2014/main" id="{51DD1607-9FD6-4A82-99F2-640A0BDD40F6}"/>
              </a:ext>
            </a:extLst>
          </p:cNvPr>
          <p:cNvSpPr txBox="1">
            <a:spLocks/>
          </p:cNvSpPr>
          <p:nvPr/>
        </p:nvSpPr>
        <p:spPr>
          <a:xfrm>
            <a:off x="2692398" y="4669242"/>
            <a:ext cx="6815669" cy="624113"/>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en-US" dirty="0"/>
              <a:t>Associate Professor in MCA Department</a:t>
            </a:r>
            <a:endParaRPr lang="en-IN" dirty="0"/>
          </a:p>
        </p:txBody>
      </p:sp>
    </p:spTree>
    <p:extLst>
      <p:ext uri="{BB962C8B-B14F-4D97-AF65-F5344CB8AC3E}">
        <p14:creationId xmlns:p14="http://schemas.microsoft.com/office/powerpoint/2010/main" val="1526233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1249"/>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 calcmode="lin" valueType="num">
                                      <p:cBhvr additive="base">
                                        <p:cTn id="1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F39453-E586-47D7-BFF6-8527A321A27D}"/>
              </a:ext>
            </a:extLst>
          </p:cNvPr>
          <p:cNvPicPr>
            <a:picLocks noChangeAspect="1"/>
          </p:cNvPicPr>
          <p:nvPr/>
        </p:nvPicPr>
        <p:blipFill>
          <a:blip r:embed="rId2"/>
          <a:stretch>
            <a:fillRect/>
          </a:stretch>
        </p:blipFill>
        <p:spPr>
          <a:xfrm>
            <a:off x="1393588" y="2084560"/>
            <a:ext cx="9404823" cy="3454091"/>
          </a:xfrm>
          <a:prstGeom prst="rect">
            <a:avLst/>
          </a:prstGeom>
        </p:spPr>
      </p:pic>
      <p:sp>
        <p:nvSpPr>
          <p:cNvPr id="4" name="Rectangle 3">
            <a:extLst>
              <a:ext uri="{FF2B5EF4-FFF2-40B4-BE49-F238E27FC236}">
                <a16:creationId xmlns:a16="http://schemas.microsoft.com/office/drawing/2014/main" id="{F9526486-9FEA-479A-B63F-89EA188C65DD}"/>
              </a:ext>
            </a:extLst>
          </p:cNvPr>
          <p:cNvSpPr/>
          <p:nvPr/>
        </p:nvSpPr>
        <p:spPr>
          <a:xfrm>
            <a:off x="3945804" y="903403"/>
            <a:ext cx="3673378"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Gantt Chart</a:t>
            </a:r>
          </a:p>
        </p:txBody>
      </p:sp>
    </p:spTree>
    <p:extLst>
      <p:ext uri="{BB962C8B-B14F-4D97-AF65-F5344CB8AC3E}">
        <p14:creationId xmlns:p14="http://schemas.microsoft.com/office/powerpoint/2010/main" val="693985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5453502"/>
          </a:xfrm>
        </p:spPr>
        <p:txBody>
          <a:bodyPr>
            <a:normAutofit/>
          </a:bodyPr>
          <a:lstStyle/>
          <a:p>
            <a:r>
              <a:rPr lang="en-US" sz="6000" b="1" dirty="0"/>
              <a:t>Thank You</a:t>
            </a:r>
            <a:endParaRPr lang="en-IN" sz="6000" b="1" dirty="0"/>
          </a:p>
        </p:txBody>
      </p:sp>
    </p:spTree>
    <p:extLst>
      <p:ext uri="{BB962C8B-B14F-4D97-AF65-F5344CB8AC3E}">
        <p14:creationId xmlns:p14="http://schemas.microsoft.com/office/powerpoint/2010/main" val="376075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endParaRPr lang="en-IN" dirty="0"/>
          </a:p>
        </p:txBody>
      </p:sp>
      <p:sp>
        <p:nvSpPr>
          <p:cNvPr id="3" name="Content Placeholder 2"/>
          <p:cNvSpPr>
            <a:spLocks noGrp="1"/>
          </p:cNvSpPr>
          <p:nvPr>
            <p:ph idx="1"/>
          </p:nvPr>
        </p:nvSpPr>
        <p:spPr/>
        <p:txBody>
          <a:bodyPr/>
          <a:lstStyle/>
          <a:p>
            <a:r>
              <a:rPr lang="en-US" dirty="0">
                <a:solidFill>
                  <a:schemeClr val="accent1">
                    <a:lumMod val="50000"/>
                  </a:schemeClr>
                </a:solidFill>
              </a:rPr>
              <a:t>Mansi Varshney(Team Leader)</a:t>
            </a:r>
          </a:p>
          <a:p>
            <a:r>
              <a:rPr lang="en-US" dirty="0">
                <a:solidFill>
                  <a:schemeClr val="accent1">
                    <a:lumMod val="50000"/>
                  </a:schemeClr>
                </a:solidFill>
              </a:rPr>
              <a:t>Yash Kumar</a:t>
            </a:r>
          </a:p>
          <a:p>
            <a:r>
              <a:rPr lang="en-US" dirty="0">
                <a:solidFill>
                  <a:schemeClr val="accent1">
                    <a:lumMod val="50000"/>
                  </a:schemeClr>
                </a:solidFill>
              </a:rPr>
              <a:t>KM Palak</a:t>
            </a:r>
            <a:endParaRPr lang="en-IN" dirty="0">
              <a:solidFill>
                <a:schemeClr val="accent1">
                  <a:lumMod val="50000"/>
                </a:schemeClr>
              </a:solidFill>
            </a:endParaRPr>
          </a:p>
        </p:txBody>
      </p:sp>
    </p:spTree>
    <p:extLst>
      <p:ext uri="{BB962C8B-B14F-4D97-AF65-F5344CB8AC3E}">
        <p14:creationId xmlns:p14="http://schemas.microsoft.com/office/powerpoint/2010/main" val="17669158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Overview</a:t>
            </a:r>
            <a:endParaRPr lang="en-IN" b="1" dirty="0"/>
          </a:p>
        </p:txBody>
      </p:sp>
      <p:sp>
        <p:nvSpPr>
          <p:cNvPr id="6" name="Content Placeholder 5"/>
          <p:cNvSpPr>
            <a:spLocks noGrp="1"/>
          </p:cNvSpPr>
          <p:nvPr>
            <p:ph idx="1"/>
          </p:nvPr>
        </p:nvSpPr>
        <p:spPr/>
        <p:txBody>
          <a:bodyPr>
            <a:normAutofit fontScale="92500" lnSpcReduction="10000"/>
          </a:bodyPr>
          <a:lstStyle/>
          <a:p>
            <a:r>
              <a:rPr lang="en-IN" dirty="0"/>
              <a:t>This project is insight into the design and implementation of an Android College Connect Chat App. Hence to solve this issue we have come up with an android based College Connect Chat application where all the students &amp; teachers can stay connected together on a single platform, thereby helping all the students to be in constant touch with the faculties and making it possible for them to get their problems solved in an instant.</a:t>
            </a:r>
          </a:p>
          <a:p>
            <a:r>
              <a:rPr lang="en-IN" dirty="0"/>
              <a:t> Hence, this android-based application will help students to be in contact with their fellow mates &amp; professors all the time without being physically present in a classroom. Without depending on third party application, college have their own intra communication application to connect students and faculties.</a:t>
            </a:r>
            <a:endParaRPr lang="en-IN" dirty="0">
              <a:solidFill>
                <a:schemeClr val="accent1">
                  <a:lumMod val="50000"/>
                </a:schemeClr>
              </a:solidFill>
            </a:endParaRPr>
          </a:p>
        </p:txBody>
      </p:sp>
    </p:spTree>
    <p:extLst>
      <p:ext uri="{BB962C8B-B14F-4D97-AF65-F5344CB8AC3E}">
        <p14:creationId xmlns:p14="http://schemas.microsoft.com/office/powerpoint/2010/main" val="37615063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circle(in)">
                                      <p:cBhvr>
                                        <p:cTn id="12" dur="2000"/>
                                        <p:tgtEl>
                                          <p:spTgt spid="6">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circle(in)">
                                      <p:cBhvr>
                                        <p:cTn id="15"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AC0E4-7A34-4351-BEEE-9118AB5FDA52}"/>
              </a:ext>
            </a:extLst>
          </p:cNvPr>
          <p:cNvSpPr>
            <a:spLocks noGrp="1"/>
          </p:cNvSpPr>
          <p:nvPr>
            <p:ph type="title"/>
          </p:nvPr>
        </p:nvSpPr>
        <p:spPr>
          <a:xfrm>
            <a:off x="1295402" y="1136469"/>
            <a:ext cx="9601196" cy="1149531"/>
          </a:xfrm>
        </p:spPr>
        <p:txBody>
          <a:bodyPr>
            <a:noAutofit/>
          </a:bodyPr>
          <a:lstStyle/>
          <a:p>
            <a:r>
              <a:rPr lang="en-IN" sz="4000" b="1" dirty="0">
                <a:solidFill>
                  <a:schemeClr val="tx1"/>
                </a:solidFill>
                <a:effectLst/>
                <a:ea typeface="Calibri" panose="020F0502020204030204" pitchFamily="34" charset="0"/>
                <a:cs typeface="Times New Roman" panose="02020603050405020304" pitchFamily="18" charset="0"/>
              </a:rPr>
              <a:t>Working of the Project</a:t>
            </a:r>
            <a:br>
              <a:rPr lang="en-IN" sz="4000" b="1" dirty="0">
                <a:solidFill>
                  <a:schemeClr val="tx1"/>
                </a:solidFill>
                <a:effectLst/>
                <a:ea typeface="Calibri" panose="020F0502020204030204" pitchFamily="34" charset="0"/>
                <a:cs typeface="Times New Roman" panose="02020603050405020304" pitchFamily="18" charset="0"/>
              </a:rPr>
            </a:br>
            <a:endParaRPr lang="en-IN" sz="4000" b="1" dirty="0">
              <a:solidFill>
                <a:schemeClr val="tx1"/>
              </a:solidFill>
            </a:endParaRPr>
          </a:p>
        </p:txBody>
      </p:sp>
      <p:sp>
        <p:nvSpPr>
          <p:cNvPr id="3" name="Content Placeholder 2">
            <a:extLst>
              <a:ext uri="{FF2B5EF4-FFF2-40B4-BE49-F238E27FC236}">
                <a16:creationId xmlns:a16="http://schemas.microsoft.com/office/drawing/2014/main" id="{0DD848B4-D560-43AE-A04A-AF4EFA0CEFCB}"/>
              </a:ext>
            </a:extLst>
          </p:cNvPr>
          <p:cNvSpPr>
            <a:spLocks noGrp="1"/>
          </p:cNvSpPr>
          <p:nvPr>
            <p:ph idx="1"/>
          </p:nvPr>
        </p:nvSpPr>
        <p:spPr>
          <a:xfrm>
            <a:off x="1058090" y="2521131"/>
            <a:ext cx="9838507" cy="3354737"/>
          </a:xfrm>
        </p:spPr>
        <p:txBody>
          <a:bodyPr>
            <a:normAutofit lnSpcReduction="10000"/>
          </a:bodyPr>
          <a:lstStyle/>
          <a:p>
            <a:pPr marL="457200" indent="0" algn="just">
              <a:lnSpc>
                <a:spcPct val="150000"/>
              </a:lnSpc>
              <a:buNone/>
            </a:pPr>
            <a:r>
              <a:rPr lang="en-IN" sz="1800" dirty="0">
                <a:solidFill>
                  <a:schemeClr val="tx1"/>
                </a:solidFill>
                <a:effectLst/>
                <a:ea typeface="Calibri" panose="020F0502020204030204" pitchFamily="34" charset="0"/>
                <a:cs typeface="Calibri" panose="020F0502020204030204" pitchFamily="34" charset="0"/>
              </a:rPr>
              <a:t>This system is basically a kind of forum where teachers and faculties can come together and share their view. The Admin is the College here who is responsible to create profiles of all the students and faculties. There are four kinds of levels or forums involved here:</a:t>
            </a:r>
            <a:endParaRPr lang="en-IN" sz="1800" dirty="0">
              <a:solidFill>
                <a:schemeClr val="tx1"/>
              </a:solidFill>
              <a:effectLst/>
              <a:ea typeface="Calibri" panose="020F0502020204030204" pitchFamily="34" charset="0"/>
              <a:cs typeface="Times New Roman" panose="02020603050405020304" pitchFamily="18" charset="0"/>
            </a:endParaRPr>
          </a:p>
          <a:p>
            <a:pPr marL="457200" indent="0" algn="just">
              <a:lnSpc>
                <a:spcPct val="107000"/>
              </a:lnSpc>
              <a:buNone/>
            </a:pPr>
            <a:r>
              <a:rPr lang="en-IN" sz="1800" dirty="0">
                <a:solidFill>
                  <a:schemeClr val="tx1"/>
                </a:solidFill>
                <a:effectLst/>
                <a:ea typeface="Calibri" panose="020F0502020204030204" pitchFamily="34" charset="0"/>
                <a:cs typeface="Calibri" panose="020F0502020204030204" pitchFamily="34" charset="0"/>
              </a:rPr>
              <a:t> </a:t>
            </a:r>
            <a:endParaRPr lang="en-IN" sz="1800" dirty="0">
              <a:solidFill>
                <a:schemeClr val="tx1"/>
              </a:solidFill>
              <a:effectLst/>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solidFill>
                  <a:schemeClr val="tx1"/>
                </a:solidFill>
                <a:effectLst/>
                <a:ea typeface="Calibri" panose="020F0502020204030204" pitchFamily="34" charset="0"/>
                <a:cs typeface="Calibri" panose="020F0502020204030204" pitchFamily="34" charset="0"/>
              </a:rPr>
              <a:t>College - here all the students and faculties can participate and admin can add events and circulars.</a:t>
            </a:r>
            <a:endParaRPr lang="en-IN" sz="1800" dirty="0">
              <a:solidFill>
                <a:schemeClr val="tx1"/>
              </a:solidFill>
              <a:effectLst/>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solidFill>
                  <a:schemeClr val="tx1"/>
                </a:solidFill>
                <a:effectLst/>
                <a:ea typeface="Calibri" panose="020F0502020204030204" pitchFamily="34" charset="0"/>
                <a:cs typeface="Calibri" panose="020F0502020204030204" pitchFamily="34" charset="0"/>
              </a:rPr>
              <a:t>Department – all the students and faculties can participate of the same department can participate.</a:t>
            </a:r>
            <a:endParaRPr lang="en-IN" sz="1800" dirty="0">
              <a:solidFill>
                <a:schemeClr val="tx1"/>
              </a:solidFill>
              <a:effectLst/>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solidFill>
                  <a:schemeClr val="tx1"/>
                </a:solidFill>
                <a:effectLst/>
                <a:ea typeface="Calibri" panose="020F0502020204030204" pitchFamily="34" charset="0"/>
                <a:cs typeface="Calibri" panose="020F0502020204030204" pitchFamily="34" charset="0"/>
              </a:rPr>
              <a:t>Year – all the students can participate of the same Year.</a:t>
            </a:r>
            <a:endParaRPr lang="en-IN" sz="1800" dirty="0">
              <a:solidFill>
                <a:schemeClr val="tx1"/>
              </a:solidFill>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solidFill>
                  <a:schemeClr val="tx1"/>
                </a:solidFill>
                <a:effectLst/>
                <a:ea typeface="Calibri" panose="020F0502020204030204" pitchFamily="34" charset="0"/>
                <a:cs typeface="Calibri" panose="020F0502020204030204" pitchFamily="34" charset="0"/>
              </a:rPr>
              <a:t>Section – all the students can participate of the same Section.</a:t>
            </a:r>
            <a:endParaRPr lang="en-IN" sz="1800" dirty="0">
              <a:solidFill>
                <a:schemeClr val="tx1"/>
              </a:solidFill>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4133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0" end="0"/>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1" end="1"/>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p:cTn id="3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2" end="2"/>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3" end="3"/>
                                            </p:txEl>
                                          </p:spTgt>
                                        </p:tgtEl>
                                      </p:cBhvr>
                                    </p:animEffect>
                                  </p:childTnLst>
                                </p:cTn>
                              </p:par>
                              <p:par>
                                <p:cTn id="47" presetID="31" presetClass="entr" presetSubtype="0" fill="hold"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p:cTn id="4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3">
                                            <p:txEl>
                                              <p:pRg st="4" end="4"/>
                                            </p:txEl>
                                          </p:spTgt>
                                        </p:tgtEl>
                                      </p:cBhvr>
                                    </p:animEffect>
                                  </p:childTnLst>
                                </p:cTn>
                              </p:par>
                              <p:par>
                                <p:cTn id="53" presetID="31" presetClass="entr" presetSubtype="0" fill="hold" nodeType="with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 calcmode="lin" valueType="num">
                                      <p:cBhvr>
                                        <p:cTn id="55"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6"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7"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8"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System Requirements</a:t>
            </a:r>
            <a:endParaRPr lang="en-IN" b="1" dirty="0"/>
          </a:p>
        </p:txBody>
      </p:sp>
      <p:sp>
        <p:nvSpPr>
          <p:cNvPr id="5" name="Content Placeholder 4"/>
          <p:cNvSpPr>
            <a:spLocks noGrp="1"/>
          </p:cNvSpPr>
          <p:nvPr>
            <p:ph idx="1"/>
          </p:nvPr>
        </p:nvSpPr>
        <p:spPr>
          <a:xfrm>
            <a:off x="1441269" y="2556932"/>
            <a:ext cx="3953691" cy="2589834"/>
          </a:xfrm>
        </p:spPr>
        <p:txBody>
          <a:bodyPr>
            <a:normAutofit fontScale="62500" lnSpcReduction="20000"/>
          </a:bodyPr>
          <a:lstStyle/>
          <a:p>
            <a:pPr marL="0" lvl="0" indent="0">
              <a:buNone/>
            </a:pPr>
            <a:r>
              <a:rPr lang="en-IN" sz="3800" b="1" dirty="0"/>
              <a:t>1. Hardware Requirement</a:t>
            </a:r>
            <a:endParaRPr lang="en-IN" sz="3800" dirty="0"/>
          </a:p>
          <a:p>
            <a:pPr marL="0" indent="0">
              <a:buNone/>
            </a:pPr>
            <a:r>
              <a:rPr lang="en-IN" b="1" i="1" dirty="0"/>
              <a:t> </a:t>
            </a:r>
            <a:endParaRPr lang="en-IN" dirty="0"/>
          </a:p>
          <a:p>
            <a:pPr marL="0" lvl="0" indent="0">
              <a:buNone/>
            </a:pPr>
            <a:r>
              <a:rPr lang="en-IN" sz="2900" b="1" dirty="0"/>
              <a:t>     a. Laptop or PC</a:t>
            </a:r>
            <a:endParaRPr lang="en-IN" sz="2900" dirty="0"/>
          </a:p>
          <a:p>
            <a:pPr marL="0" indent="0">
              <a:buNone/>
            </a:pPr>
            <a:r>
              <a:rPr lang="en-IN" sz="2900" dirty="0"/>
              <a:t>        -  I3 processor system or higher</a:t>
            </a:r>
          </a:p>
          <a:p>
            <a:pPr marL="0" indent="0">
              <a:buNone/>
            </a:pPr>
            <a:r>
              <a:rPr lang="en-IN" sz="2900" dirty="0"/>
              <a:t>         - 4 GB RAM or higher</a:t>
            </a:r>
          </a:p>
          <a:p>
            <a:pPr marL="0" indent="0">
              <a:buNone/>
            </a:pPr>
            <a:r>
              <a:rPr lang="en-IN" sz="2900" dirty="0"/>
              <a:t>         - 100 GB ROM or higher</a:t>
            </a:r>
          </a:p>
          <a:p>
            <a:pPr marL="0" indent="0">
              <a:buNone/>
            </a:pPr>
            <a:r>
              <a:rPr lang="en-IN" b="1" i="1" dirty="0"/>
              <a:t> </a:t>
            </a:r>
            <a:endParaRPr lang="en-IN" dirty="0"/>
          </a:p>
          <a:p>
            <a:endParaRPr lang="en-IN" dirty="0"/>
          </a:p>
        </p:txBody>
      </p:sp>
      <p:sp>
        <p:nvSpPr>
          <p:cNvPr id="2" name="TextBox 1">
            <a:extLst>
              <a:ext uri="{FF2B5EF4-FFF2-40B4-BE49-F238E27FC236}">
                <a16:creationId xmlns:a16="http://schemas.microsoft.com/office/drawing/2014/main" id="{BFB2716D-774F-471E-8784-DBA47EA4D21D}"/>
              </a:ext>
            </a:extLst>
          </p:cNvPr>
          <p:cNvSpPr txBox="1"/>
          <p:nvPr/>
        </p:nvSpPr>
        <p:spPr>
          <a:xfrm>
            <a:off x="6096000" y="2556932"/>
            <a:ext cx="5146765" cy="2354491"/>
          </a:xfrm>
          <a:prstGeom prst="rect">
            <a:avLst/>
          </a:prstGeom>
          <a:noFill/>
        </p:spPr>
        <p:txBody>
          <a:bodyPr wrap="square" rtlCol="0">
            <a:spAutoFit/>
          </a:bodyPr>
          <a:lstStyle/>
          <a:p>
            <a:pPr lvl="0"/>
            <a:r>
              <a:rPr lang="en-IN" sz="2400" b="1" dirty="0"/>
              <a:t>2. Software Requirement</a:t>
            </a:r>
            <a:endParaRPr lang="en-IN" sz="2400" dirty="0"/>
          </a:p>
          <a:p>
            <a:r>
              <a:rPr lang="en-IN" sz="2400" b="1" dirty="0"/>
              <a:t> </a:t>
            </a:r>
            <a:endParaRPr lang="en-IN" sz="2400" dirty="0"/>
          </a:p>
          <a:p>
            <a:pPr lvl="0">
              <a:lnSpc>
                <a:spcPct val="150000"/>
              </a:lnSpc>
            </a:pPr>
            <a:r>
              <a:rPr lang="en-IN" b="1" dirty="0"/>
              <a:t>     b. Laptop or PC</a:t>
            </a:r>
            <a:endParaRPr lang="en-IN" dirty="0"/>
          </a:p>
          <a:p>
            <a:pPr lvl="0">
              <a:lnSpc>
                <a:spcPct val="150000"/>
              </a:lnSpc>
            </a:pPr>
            <a:r>
              <a:rPr lang="en-IN" dirty="0"/>
              <a:t>         - Windows 7 or higher</a:t>
            </a:r>
          </a:p>
          <a:p>
            <a:pPr lvl="0">
              <a:lnSpc>
                <a:spcPct val="150000"/>
              </a:lnSpc>
            </a:pPr>
            <a:r>
              <a:rPr lang="en-IN" dirty="0"/>
              <a:t>         - Android Studio</a:t>
            </a:r>
          </a:p>
          <a:p>
            <a:endParaRPr lang="en-IN" dirty="0"/>
          </a:p>
        </p:txBody>
      </p:sp>
      <p:sp>
        <p:nvSpPr>
          <p:cNvPr id="3" name="TextBox 2">
            <a:extLst>
              <a:ext uri="{FF2B5EF4-FFF2-40B4-BE49-F238E27FC236}">
                <a16:creationId xmlns:a16="http://schemas.microsoft.com/office/drawing/2014/main" id="{5A2B30FB-7780-46CA-9C59-9876138CA8F3}"/>
              </a:ext>
            </a:extLst>
          </p:cNvPr>
          <p:cNvSpPr txBox="1"/>
          <p:nvPr/>
        </p:nvSpPr>
        <p:spPr>
          <a:xfrm>
            <a:off x="4232366" y="5434149"/>
            <a:ext cx="3540034" cy="923330"/>
          </a:xfrm>
          <a:prstGeom prst="rect">
            <a:avLst/>
          </a:prstGeom>
          <a:noFill/>
        </p:spPr>
        <p:txBody>
          <a:bodyPr wrap="square" rtlCol="0">
            <a:spAutoFit/>
          </a:bodyPr>
          <a:lstStyle/>
          <a:p>
            <a:pPr marL="0" lvl="0" indent="0">
              <a:buNone/>
            </a:pPr>
            <a:r>
              <a:rPr lang="en-IN" b="1" dirty="0"/>
              <a:t>Android Phone (6.0 and above)</a:t>
            </a:r>
            <a:endParaRPr lang="en-IN" dirty="0"/>
          </a:p>
          <a:p>
            <a:r>
              <a:rPr lang="en-IN" b="1" i="1" dirty="0"/>
              <a:t> </a:t>
            </a:r>
            <a:endParaRPr lang="en-IN" dirty="0"/>
          </a:p>
          <a:p>
            <a:r>
              <a:rPr lang="en-IN" b="1" dirty="0"/>
              <a:t> </a:t>
            </a:r>
            <a:endParaRPr lang="en-IN" dirty="0"/>
          </a:p>
        </p:txBody>
      </p:sp>
    </p:spTree>
    <p:extLst>
      <p:ext uri="{BB962C8B-B14F-4D97-AF65-F5344CB8AC3E}">
        <p14:creationId xmlns:p14="http://schemas.microsoft.com/office/powerpoint/2010/main" val="25689500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arn(inVertical)">
                                      <p:cBhvr>
                                        <p:cTn id="15" dur="500"/>
                                        <p:tgtEl>
                                          <p:spTgt spid="5">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barn(inVertical)">
                                      <p:cBhvr>
                                        <p:cTn id="18" dur="500"/>
                                        <p:tgtEl>
                                          <p:spTgt spid="5">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barn(inVertical)">
                                      <p:cBhvr>
                                        <p:cTn id="21" dur="500"/>
                                        <p:tgtEl>
                                          <p:spTgt spid="5">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barn(inVertical)">
                                      <p:cBhvr>
                                        <p:cTn id="24" dur="500"/>
                                        <p:tgtEl>
                                          <p:spTgt spid="5">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arn(inVertical)">
                                      <p:cBhvr>
                                        <p:cTn id="27" dur="500"/>
                                        <p:tgtEl>
                                          <p:spTgt spid="5">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barn(inVertical)">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animEffect transition="in" filter="wipe(down)">
                                      <p:cBhvr>
                                        <p:cTn id="35" dur="500"/>
                                        <p:tgtEl>
                                          <p:spTgt spid="2">
                                            <p:txEl>
                                              <p:pRg st="0" end="0"/>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2">
                                            <p:txEl>
                                              <p:pRg st="1" end="1"/>
                                            </p:txEl>
                                          </p:spTgt>
                                        </p:tgtEl>
                                        <p:attrNameLst>
                                          <p:attrName>style.visibility</p:attrName>
                                        </p:attrNameLst>
                                      </p:cBhvr>
                                      <p:to>
                                        <p:strVal val="visible"/>
                                      </p:to>
                                    </p:set>
                                    <p:animEffect transition="in" filter="wipe(down)">
                                      <p:cBhvr>
                                        <p:cTn id="38" dur="500"/>
                                        <p:tgtEl>
                                          <p:spTgt spid="2">
                                            <p:txEl>
                                              <p:pRg st="1" end="1"/>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2">
                                            <p:txEl>
                                              <p:pRg st="2" end="2"/>
                                            </p:txEl>
                                          </p:spTgt>
                                        </p:tgtEl>
                                        <p:attrNameLst>
                                          <p:attrName>style.visibility</p:attrName>
                                        </p:attrNameLst>
                                      </p:cBhvr>
                                      <p:to>
                                        <p:strVal val="visible"/>
                                      </p:to>
                                    </p:set>
                                    <p:animEffect transition="in" filter="wipe(down)">
                                      <p:cBhvr>
                                        <p:cTn id="41" dur="500"/>
                                        <p:tgtEl>
                                          <p:spTgt spid="2">
                                            <p:txEl>
                                              <p:pRg st="2" end="2"/>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2">
                                            <p:txEl>
                                              <p:pRg st="3" end="3"/>
                                            </p:txEl>
                                          </p:spTgt>
                                        </p:tgtEl>
                                        <p:attrNameLst>
                                          <p:attrName>style.visibility</p:attrName>
                                        </p:attrNameLst>
                                      </p:cBhvr>
                                      <p:to>
                                        <p:strVal val="visible"/>
                                      </p:to>
                                    </p:set>
                                    <p:animEffect transition="in" filter="wipe(down)">
                                      <p:cBhvr>
                                        <p:cTn id="44" dur="500"/>
                                        <p:tgtEl>
                                          <p:spTgt spid="2">
                                            <p:txEl>
                                              <p:pRg st="3" end="3"/>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animEffect transition="in" filter="wipe(down)">
                                      <p:cBhvr>
                                        <p:cTn id="47" dur="500"/>
                                        <p:tgtEl>
                                          <p:spTgt spid="2">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3">
                                            <p:txEl>
                                              <p:pRg st="0" end="0"/>
                                            </p:txEl>
                                          </p:spTgt>
                                        </p:tgtEl>
                                        <p:attrNameLst>
                                          <p:attrName>style.visibility</p:attrName>
                                        </p:attrNameLst>
                                      </p:cBhvr>
                                      <p:to>
                                        <p:strVal val="visible"/>
                                      </p:to>
                                    </p:set>
                                    <p:animEffect transition="in" filter="circle(in)">
                                      <p:cBhvr>
                                        <p:cTn id="5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a:t>
            </a:r>
            <a:endParaRPr lang="en-IN" b="1" dirty="0"/>
          </a:p>
        </p:txBody>
      </p:sp>
      <p:sp>
        <p:nvSpPr>
          <p:cNvPr id="3" name="Content Placeholder 2"/>
          <p:cNvSpPr>
            <a:spLocks noGrp="1"/>
          </p:cNvSpPr>
          <p:nvPr>
            <p:ph idx="1"/>
          </p:nvPr>
        </p:nvSpPr>
        <p:spPr>
          <a:xfrm>
            <a:off x="1295401" y="2638697"/>
            <a:ext cx="9601196" cy="3237171"/>
          </a:xfrm>
        </p:spPr>
        <p:txBody>
          <a:bodyPr>
            <a:normAutofit/>
          </a:bodyPr>
          <a:lstStyle/>
          <a:p>
            <a:pPr>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Messaging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spcAft>
                <a:spcPts val="1000"/>
              </a:spcAft>
              <a:buNone/>
            </a:pP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rPr>
              <a:t>   One of the primary uses of K-CHAT is messaging. Just like other social apps, you have a list of </a:t>
            </a:r>
          </a:p>
          <a:p>
            <a:pPr marL="0" indent="0">
              <a:spcAft>
                <a:spcPts val="1000"/>
              </a:spcAft>
              <a:buNone/>
            </a:pPr>
            <a:r>
              <a:rPr lang="en-IN" sz="1800" dirty="0">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    conversations that you’re engaged in.</a:t>
            </a:r>
          </a:p>
          <a:p>
            <a:pPr algn="just">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File transfer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spcAft>
                <a:spcPts val="1000"/>
              </a:spcAft>
              <a:buNone/>
            </a:pPr>
            <a:r>
              <a:rPr lang="en-IN" sz="1800" dirty="0">
                <a:effectLst/>
                <a:latin typeface="Times New Roman" panose="02020603050405020304" pitchFamily="18" charset="0"/>
                <a:ea typeface="Calibri" panose="020F0502020204030204" pitchFamily="34" charset="0"/>
              </a:rPr>
              <a:t>     With the sophistication design of the K-CHAT app, individuals will be able to share files without</a:t>
            </a:r>
          </a:p>
          <a:p>
            <a:pPr marL="0" indent="0" algn="just">
              <a:spcAft>
                <a:spcPts val="1000"/>
              </a:spcAft>
              <a:buNone/>
            </a:pPr>
            <a:r>
              <a:rPr lang="en-IN" sz="1800" dirty="0">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 size constrains ranging from images, videos, to large documents files like zip, dmg, and so on.</a:t>
            </a:r>
          </a:p>
          <a:p>
            <a:pPr algn="just">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Social barrier breaker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spcAft>
                <a:spcPts val="1000"/>
              </a:spcAft>
              <a:buNone/>
            </a:pPr>
            <a:endParaRPr lang="en-IN" b="1" dirty="0"/>
          </a:p>
        </p:txBody>
      </p:sp>
    </p:spTree>
    <p:extLst>
      <p:ext uri="{BB962C8B-B14F-4D97-AF65-F5344CB8AC3E}">
        <p14:creationId xmlns:p14="http://schemas.microsoft.com/office/powerpoint/2010/main" val="291216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7C5BE-7F6B-4582-86C2-8C909FDDE1E4}"/>
              </a:ext>
            </a:extLst>
          </p:cNvPr>
          <p:cNvSpPr>
            <a:spLocks noGrp="1"/>
          </p:cNvSpPr>
          <p:nvPr>
            <p:ph type="title"/>
          </p:nvPr>
        </p:nvSpPr>
        <p:spPr>
          <a:xfrm>
            <a:off x="1295402" y="1463040"/>
            <a:ext cx="9601196" cy="822959"/>
          </a:xfrm>
        </p:spPr>
        <p:txBody>
          <a:bodyPr>
            <a:normAutofit fontScale="90000"/>
          </a:bodyPr>
          <a:lstStyle/>
          <a:p>
            <a:r>
              <a:rPr lang="en-IN" sz="5300" b="1" dirty="0">
                <a:effectLst/>
                <a:ea typeface="Calibri" panose="020F0502020204030204" pitchFamily="34" charset="0"/>
                <a:cs typeface="Times New Roman" panose="02020603050405020304" pitchFamily="18" charset="0"/>
              </a:rPr>
              <a:t>Advantages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E4223C4-06B3-4CB8-91EB-2F23DD83E1E8}"/>
              </a:ext>
            </a:extLst>
          </p:cNvPr>
          <p:cNvSpPr>
            <a:spLocks noGrp="1"/>
          </p:cNvSpPr>
          <p:nvPr>
            <p:ph idx="1"/>
          </p:nvPr>
        </p:nvSpPr>
        <p:spPr/>
        <p:txBody>
          <a:bodyPr/>
          <a:lstStyle/>
          <a:p>
            <a:pPr marL="742950" lvl="1" indent="-285750">
              <a:lnSpc>
                <a:spcPct val="115000"/>
              </a:lnSpc>
              <a:spcAft>
                <a:spcPts val="1000"/>
              </a:spcAft>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50000"/>
              </a:lnSpc>
              <a:spcAft>
                <a:spcPts val="1000"/>
              </a:spcAft>
              <a:buFont typeface="Symbol" panose="05050102010706020507" pitchFamily="18" charset="2"/>
              <a:buChar char=""/>
            </a:pPr>
            <a:r>
              <a:rPr lang="en-IN" sz="1800" dirty="0">
                <a:solidFill>
                  <a:schemeClr val="tx1"/>
                </a:solidFill>
                <a:effectLst/>
                <a:ea typeface="Calibri" panose="020F0502020204030204" pitchFamily="34" charset="0"/>
                <a:cs typeface="Calibri" panose="020F0502020204030204" pitchFamily="34" charset="0"/>
              </a:rPr>
              <a:t>Instead of using any 3</a:t>
            </a:r>
            <a:r>
              <a:rPr lang="en-IN" sz="1800" baseline="30000" dirty="0">
                <a:solidFill>
                  <a:schemeClr val="tx1"/>
                </a:solidFill>
                <a:effectLst/>
                <a:ea typeface="Calibri" panose="020F0502020204030204" pitchFamily="34" charset="0"/>
                <a:cs typeface="Calibri" panose="020F0502020204030204" pitchFamily="34" charset="0"/>
              </a:rPr>
              <a:t>rd</a:t>
            </a:r>
            <a:r>
              <a:rPr lang="en-IN" sz="1800" dirty="0">
                <a:solidFill>
                  <a:schemeClr val="tx1"/>
                </a:solidFill>
                <a:effectLst/>
                <a:ea typeface="Calibri" panose="020F0502020204030204" pitchFamily="34" charset="0"/>
                <a:cs typeface="Calibri" panose="020F0502020204030204" pitchFamily="34" charset="0"/>
              </a:rPr>
              <a:t> party app, the college has its own chatting application.</a:t>
            </a:r>
            <a:endParaRPr lang="en-IN" sz="1800" dirty="0">
              <a:solidFill>
                <a:schemeClr val="tx1"/>
              </a:solidFill>
              <a:effectLst/>
              <a:ea typeface="Calibri" panose="020F0502020204030204" pitchFamily="34" charset="0"/>
              <a:cs typeface="Times New Roman" panose="02020603050405020304" pitchFamily="18" charset="0"/>
            </a:endParaRPr>
          </a:p>
          <a:p>
            <a:pPr marL="742950" lvl="1" indent="-285750">
              <a:lnSpc>
                <a:spcPct val="150000"/>
              </a:lnSpc>
              <a:spcAft>
                <a:spcPts val="1000"/>
              </a:spcAft>
              <a:buFont typeface="Symbol" panose="05050102010706020507" pitchFamily="18" charset="2"/>
              <a:buChar char=""/>
            </a:pPr>
            <a:r>
              <a:rPr lang="en-IN" sz="1800" dirty="0">
                <a:solidFill>
                  <a:schemeClr val="tx1"/>
                </a:solidFill>
                <a:effectLst/>
                <a:ea typeface="Calibri" panose="020F0502020204030204" pitchFamily="34" charset="0"/>
                <a:cs typeface="Calibri" panose="020F0502020204030204" pitchFamily="34" charset="0"/>
              </a:rPr>
              <a:t>Accounts are created directly by admin, so no place for intruders.</a:t>
            </a:r>
            <a:endParaRPr lang="en-IN" sz="1800" dirty="0">
              <a:solidFill>
                <a:schemeClr val="tx1"/>
              </a:solidFill>
              <a:effectLst/>
              <a:ea typeface="Calibri" panose="020F0502020204030204" pitchFamily="34" charset="0"/>
              <a:cs typeface="Times New Roman" panose="02020603050405020304" pitchFamily="18" charset="0"/>
            </a:endParaRPr>
          </a:p>
          <a:p>
            <a:pPr marL="742950" lvl="1" indent="-285750">
              <a:lnSpc>
                <a:spcPct val="150000"/>
              </a:lnSpc>
              <a:spcAft>
                <a:spcPts val="1000"/>
              </a:spcAft>
              <a:buFont typeface="Symbol" panose="05050102010706020507" pitchFamily="18" charset="2"/>
              <a:buChar char=""/>
            </a:pPr>
            <a:r>
              <a:rPr lang="en-IN" sz="1800" dirty="0">
                <a:solidFill>
                  <a:schemeClr val="tx1"/>
                </a:solidFill>
                <a:effectLst/>
                <a:ea typeface="Calibri" panose="020F0502020204030204" pitchFamily="34" charset="0"/>
                <a:cs typeface="Calibri" panose="020F0502020204030204" pitchFamily="34" charset="0"/>
              </a:rPr>
              <a:t>Forums are segregated based on Levels i.e. Section or Year or Department etc.</a:t>
            </a:r>
            <a:endParaRPr lang="en-IN" sz="1800" dirty="0">
              <a:solidFill>
                <a:schemeClr val="tx1"/>
              </a:solidFill>
              <a:effectLst/>
              <a:ea typeface="Calibri" panose="020F0502020204030204" pitchFamily="34" charset="0"/>
              <a:cs typeface="Times New Roman" panose="02020603050405020304" pitchFamily="18" charset="0"/>
            </a:endParaRPr>
          </a:p>
          <a:p>
            <a:pPr marL="742950" lvl="1" indent="-285750">
              <a:lnSpc>
                <a:spcPct val="150000"/>
              </a:lnSpc>
              <a:spcAft>
                <a:spcPts val="1000"/>
              </a:spcAft>
              <a:buFont typeface="Symbol" panose="05050102010706020507" pitchFamily="18" charset="2"/>
              <a:buChar char=""/>
            </a:pPr>
            <a:r>
              <a:rPr lang="en-IN" sz="1800" dirty="0">
                <a:solidFill>
                  <a:schemeClr val="tx1"/>
                </a:solidFill>
                <a:effectLst/>
                <a:ea typeface="Calibri" panose="020F0502020204030204" pitchFamily="34" charset="0"/>
                <a:cs typeface="Calibri" panose="020F0502020204030204" pitchFamily="34" charset="0"/>
              </a:rPr>
              <a:t>Students and Faculties can chat with their each other on personal levels i.e. no forums.</a:t>
            </a:r>
            <a:endParaRPr lang="en-IN" sz="1800" dirty="0">
              <a:solidFill>
                <a:schemeClr val="tx1"/>
              </a:solidFill>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7540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E0E14-8B54-49AB-9638-C30A3C5B3B42}"/>
              </a:ext>
            </a:extLst>
          </p:cNvPr>
          <p:cNvSpPr>
            <a:spLocks noGrp="1"/>
          </p:cNvSpPr>
          <p:nvPr>
            <p:ph type="title"/>
          </p:nvPr>
        </p:nvSpPr>
        <p:spPr/>
        <p:txBody>
          <a:bodyPr>
            <a:normAutofit/>
          </a:bodyPr>
          <a:lstStyle/>
          <a:p>
            <a:r>
              <a:rPr lang="en-IN" b="1" dirty="0">
                <a:effectLst/>
                <a:ea typeface="Calibri" panose="020F0502020204030204" pitchFamily="34" charset="0"/>
                <a:cs typeface="Times New Roman" panose="02020603050405020304" pitchFamily="18" charset="0"/>
              </a:rPr>
              <a:t>Disadvantages</a:t>
            </a:r>
            <a:endParaRPr lang="en-IN" dirty="0"/>
          </a:p>
        </p:txBody>
      </p:sp>
      <p:sp>
        <p:nvSpPr>
          <p:cNvPr id="3" name="Content Placeholder 2">
            <a:extLst>
              <a:ext uri="{FF2B5EF4-FFF2-40B4-BE49-F238E27FC236}">
                <a16:creationId xmlns:a16="http://schemas.microsoft.com/office/drawing/2014/main" id="{21306357-882E-4CCD-87DE-34B4D4CCD938}"/>
              </a:ext>
            </a:extLst>
          </p:cNvPr>
          <p:cNvSpPr>
            <a:spLocks noGrp="1"/>
          </p:cNvSpPr>
          <p:nvPr>
            <p:ph idx="1"/>
          </p:nvPr>
        </p:nvSpPr>
        <p:spPr/>
        <p:txBody>
          <a:bodyPr/>
          <a:lstStyle/>
          <a:p>
            <a:pPr marL="342900" lvl="0" indent="-342900">
              <a:lnSpc>
                <a:spcPct val="107000"/>
              </a:lnSpc>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Wrong inputs will affect the project outputs.</a:t>
            </a:r>
          </a:p>
          <a:p>
            <a:pPr marL="342900" lvl="0" indent="-342900">
              <a:lnSpc>
                <a:spcPct val="200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Internet Connection is mandatory.</a:t>
            </a:r>
          </a:p>
          <a:p>
            <a:pPr>
              <a:lnSpc>
                <a:spcPct val="200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Messages cannot be deleted</a:t>
            </a:r>
            <a:endParaRPr lang="en-IN" dirty="0"/>
          </a:p>
        </p:txBody>
      </p:sp>
    </p:spTree>
    <p:extLst>
      <p:ext uri="{BB962C8B-B14F-4D97-AF65-F5344CB8AC3E}">
        <p14:creationId xmlns:p14="http://schemas.microsoft.com/office/powerpoint/2010/main" val="59027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DELIVERABLES</a:t>
            </a:r>
          </a:p>
        </p:txBody>
      </p:sp>
      <p:sp>
        <p:nvSpPr>
          <p:cNvPr id="3" name="Content Placeholder 2"/>
          <p:cNvSpPr>
            <a:spLocks noGrp="1"/>
          </p:cNvSpPr>
          <p:nvPr>
            <p:ph idx="1"/>
          </p:nvPr>
        </p:nvSpPr>
        <p:spPr>
          <a:xfrm>
            <a:off x="1188720" y="2556932"/>
            <a:ext cx="9875519" cy="3318936"/>
          </a:xfrm>
        </p:spPr>
        <p:txBody>
          <a:bodyPr>
            <a:normAutofit/>
          </a:bodyPr>
          <a:lstStyle/>
          <a:p>
            <a:pPr marL="0" indent="0">
              <a:buNone/>
            </a:pPr>
            <a:r>
              <a:rPr lang="en-US" dirty="0"/>
              <a:t>There are 5 major things I hope to achieve with this application, which include- </a:t>
            </a:r>
          </a:p>
          <a:p>
            <a:pPr marL="0" indent="0">
              <a:buNone/>
            </a:pPr>
            <a:r>
              <a:rPr lang="en-US" dirty="0"/>
              <a:t>    I. Speed in usage</a:t>
            </a:r>
          </a:p>
          <a:p>
            <a:pPr marL="0" indent="0">
              <a:buNone/>
            </a:pPr>
            <a:r>
              <a:rPr lang="en-US" dirty="0"/>
              <a:t>      II. Easy and friendly UI </a:t>
            </a:r>
          </a:p>
          <a:p>
            <a:pPr marL="0" indent="0">
              <a:buNone/>
            </a:pPr>
            <a:r>
              <a:rPr lang="en-US" dirty="0"/>
              <a:t>        III. Privacy Protection</a:t>
            </a:r>
          </a:p>
          <a:p>
            <a:pPr marL="0" indent="0">
              <a:buNone/>
            </a:pPr>
            <a:r>
              <a:rPr lang="en-US" dirty="0"/>
              <a:t>           IV. Promoting Unity </a:t>
            </a:r>
          </a:p>
          <a:p>
            <a:pPr marL="0" indent="0">
              <a:buNone/>
            </a:pPr>
            <a:r>
              <a:rPr lang="en-US" dirty="0"/>
              <a:t>              V. Economic boost </a:t>
            </a:r>
            <a:endParaRPr lang="en-IN" dirty="0"/>
          </a:p>
        </p:txBody>
      </p:sp>
    </p:spTree>
    <p:extLst>
      <p:ext uri="{BB962C8B-B14F-4D97-AF65-F5344CB8AC3E}">
        <p14:creationId xmlns:p14="http://schemas.microsoft.com/office/powerpoint/2010/main" val="192932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par>
                                <p:cTn id="27" presetID="26" presetClass="entr" presetSubtype="0" fill="hold"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wipe(down)">
                                      <p:cBhvr>
                                        <p:cTn id="29" dur="580">
                                          <p:stCondLst>
                                            <p:cond delay="0"/>
                                          </p:stCondLst>
                                        </p:cTn>
                                        <p:tgtEl>
                                          <p:spTgt spid="3">
                                            <p:txEl>
                                              <p:pRg st="1" end="1"/>
                                            </p:txEl>
                                          </p:spTgt>
                                        </p:tgtEl>
                                      </p:cBhvr>
                                    </p:animEffect>
                                    <p:anim calcmode="lin" valueType="num">
                                      <p:cBhvr>
                                        <p:cTn id="30"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3">
                                            <p:txEl>
                                              <p:pRg st="1" end="1"/>
                                            </p:txEl>
                                          </p:spTgt>
                                        </p:tgtEl>
                                      </p:cBhvr>
                                      <p:to x="100000" y="60000"/>
                                    </p:animScale>
                                    <p:animScale>
                                      <p:cBhvr>
                                        <p:cTn id="36" dur="166" decel="50000">
                                          <p:stCondLst>
                                            <p:cond delay="676"/>
                                          </p:stCondLst>
                                        </p:cTn>
                                        <p:tgtEl>
                                          <p:spTgt spid="3">
                                            <p:txEl>
                                              <p:pRg st="1" end="1"/>
                                            </p:txEl>
                                          </p:spTgt>
                                        </p:tgtEl>
                                      </p:cBhvr>
                                      <p:to x="100000" y="100000"/>
                                    </p:animScale>
                                    <p:animScale>
                                      <p:cBhvr>
                                        <p:cTn id="37" dur="26">
                                          <p:stCondLst>
                                            <p:cond delay="1312"/>
                                          </p:stCondLst>
                                        </p:cTn>
                                        <p:tgtEl>
                                          <p:spTgt spid="3">
                                            <p:txEl>
                                              <p:pRg st="1" end="1"/>
                                            </p:txEl>
                                          </p:spTgt>
                                        </p:tgtEl>
                                      </p:cBhvr>
                                      <p:to x="100000" y="80000"/>
                                    </p:animScale>
                                    <p:animScale>
                                      <p:cBhvr>
                                        <p:cTn id="38" dur="166" decel="50000">
                                          <p:stCondLst>
                                            <p:cond delay="1338"/>
                                          </p:stCondLst>
                                        </p:cTn>
                                        <p:tgtEl>
                                          <p:spTgt spid="3">
                                            <p:txEl>
                                              <p:pRg st="1" end="1"/>
                                            </p:txEl>
                                          </p:spTgt>
                                        </p:tgtEl>
                                      </p:cBhvr>
                                      <p:to x="100000" y="100000"/>
                                    </p:animScale>
                                    <p:animScale>
                                      <p:cBhvr>
                                        <p:cTn id="39" dur="26">
                                          <p:stCondLst>
                                            <p:cond delay="1642"/>
                                          </p:stCondLst>
                                        </p:cTn>
                                        <p:tgtEl>
                                          <p:spTgt spid="3">
                                            <p:txEl>
                                              <p:pRg st="1" end="1"/>
                                            </p:txEl>
                                          </p:spTgt>
                                        </p:tgtEl>
                                      </p:cBhvr>
                                      <p:to x="100000" y="90000"/>
                                    </p:animScale>
                                    <p:animScale>
                                      <p:cBhvr>
                                        <p:cTn id="40" dur="166" decel="50000">
                                          <p:stCondLst>
                                            <p:cond delay="1668"/>
                                          </p:stCondLst>
                                        </p:cTn>
                                        <p:tgtEl>
                                          <p:spTgt spid="3">
                                            <p:txEl>
                                              <p:pRg st="1" end="1"/>
                                            </p:txEl>
                                          </p:spTgt>
                                        </p:tgtEl>
                                      </p:cBhvr>
                                      <p:to x="100000" y="100000"/>
                                    </p:animScale>
                                    <p:animScale>
                                      <p:cBhvr>
                                        <p:cTn id="41" dur="26">
                                          <p:stCondLst>
                                            <p:cond delay="1808"/>
                                          </p:stCondLst>
                                        </p:cTn>
                                        <p:tgtEl>
                                          <p:spTgt spid="3">
                                            <p:txEl>
                                              <p:pRg st="1" end="1"/>
                                            </p:txEl>
                                          </p:spTgt>
                                        </p:tgtEl>
                                      </p:cBhvr>
                                      <p:to x="100000" y="95000"/>
                                    </p:animScale>
                                    <p:animScale>
                                      <p:cBhvr>
                                        <p:cTn id="42" dur="166" decel="50000">
                                          <p:stCondLst>
                                            <p:cond delay="1834"/>
                                          </p:stCondLst>
                                        </p:cTn>
                                        <p:tgtEl>
                                          <p:spTgt spid="3">
                                            <p:txEl>
                                              <p:pRg st="1" end="1"/>
                                            </p:txEl>
                                          </p:spTgt>
                                        </p:tgtEl>
                                      </p:cBhvr>
                                      <p:to x="100000" y="100000"/>
                                    </p:animScale>
                                  </p:childTnLst>
                                </p:cTn>
                              </p:par>
                              <p:par>
                                <p:cTn id="43" presetID="26" presetClass="entr" presetSubtype="0" fill="hold" nodeType="with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wipe(down)">
                                      <p:cBhvr>
                                        <p:cTn id="45" dur="580">
                                          <p:stCondLst>
                                            <p:cond delay="0"/>
                                          </p:stCondLst>
                                        </p:cTn>
                                        <p:tgtEl>
                                          <p:spTgt spid="3">
                                            <p:txEl>
                                              <p:pRg st="2" end="2"/>
                                            </p:txEl>
                                          </p:spTgt>
                                        </p:tgtEl>
                                      </p:cBhvr>
                                    </p:animEffect>
                                    <p:anim calcmode="lin" valueType="num">
                                      <p:cBhvr>
                                        <p:cTn id="4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1" dur="26">
                                          <p:stCondLst>
                                            <p:cond delay="650"/>
                                          </p:stCondLst>
                                        </p:cTn>
                                        <p:tgtEl>
                                          <p:spTgt spid="3">
                                            <p:txEl>
                                              <p:pRg st="2" end="2"/>
                                            </p:txEl>
                                          </p:spTgt>
                                        </p:tgtEl>
                                      </p:cBhvr>
                                      <p:to x="100000" y="60000"/>
                                    </p:animScale>
                                    <p:animScale>
                                      <p:cBhvr>
                                        <p:cTn id="52" dur="166" decel="50000">
                                          <p:stCondLst>
                                            <p:cond delay="676"/>
                                          </p:stCondLst>
                                        </p:cTn>
                                        <p:tgtEl>
                                          <p:spTgt spid="3">
                                            <p:txEl>
                                              <p:pRg st="2" end="2"/>
                                            </p:txEl>
                                          </p:spTgt>
                                        </p:tgtEl>
                                      </p:cBhvr>
                                      <p:to x="100000" y="100000"/>
                                    </p:animScale>
                                    <p:animScale>
                                      <p:cBhvr>
                                        <p:cTn id="53" dur="26">
                                          <p:stCondLst>
                                            <p:cond delay="1312"/>
                                          </p:stCondLst>
                                        </p:cTn>
                                        <p:tgtEl>
                                          <p:spTgt spid="3">
                                            <p:txEl>
                                              <p:pRg st="2" end="2"/>
                                            </p:txEl>
                                          </p:spTgt>
                                        </p:tgtEl>
                                      </p:cBhvr>
                                      <p:to x="100000" y="80000"/>
                                    </p:animScale>
                                    <p:animScale>
                                      <p:cBhvr>
                                        <p:cTn id="54" dur="166" decel="50000">
                                          <p:stCondLst>
                                            <p:cond delay="1338"/>
                                          </p:stCondLst>
                                        </p:cTn>
                                        <p:tgtEl>
                                          <p:spTgt spid="3">
                                            <p:txEl>
                                              <p:pRg st="2" end="2"/>
                                            </p:txEl>
                                          </p:spTgt>
                                        </p:tgtEl>
                                      </p:cBhvr>
                                      <p:to x="100000" y="100000"/>
                                    </p:animScale>
                                    <p:animScale>
                                      <p:cBhvr>
                                        <p:cTn id="55" dur="26">
                                          <p:stCondLst>
                                            <p:cond delay="1642"/>
                                          </p:stCondLst>
                                        </p:cTn>
                                        <p:tgtEl>
                                          <p:spTgt spid="3">
                                            <p:txEl>
                                              <p:pRg st="2" end="2"/>
                                            </p:txEl>
                                          </p:spTgt>
                                        </p:tgtEl>
                                      </p:cBhvr>
                                      <p:to x="100000" y="90000"/>
                                    </p:animScale>
                                    <p:animScale>
                                      <p:cBhvr>
                                        <p:cTn id="56" dur="166" decel="50000">
                                          <p:stCondLst>
                                            <p:cond delay="1668"/>
                                          </p:stCondLst>
                                        </p:cTn>
                                        <p:tgtEl>
                                          <p:spTgt spid="3">
                                            <p:txEl>
                                              <p:pRg st="2" end="2"/>
                                            </p:txEl>
                                          </p:spTgt>
                                        </p:tgtEl>
                                      </p:cBhvr>
                                      <p:to x="100000" y="100000"/>
                                    </p:animScale>
                                    <p:animScale>
                                      <p:cBhvr>
                                        <p:cTn id="57" dur="26">
                                          <p:stCondLst>
                                            <p:cond delay="1808"/>
                                          </p:stCondLst>
                                        </p:cTn>
                                        <p:tgtEl>
                                          <p:spTgt spid="3">
                                            <p:txEl>
                                              <p:pRg st="2" end="2"/>
                                            </p:txEl>
                                          </p:spTgt>
                                        </p:tgtEl>
                                      </p:cBhvr>
                                      <p:to x="100000" y="95000"/>
                                    </p:animScale>
                                    <p:animScale>
                                      <p:cBhvr>
                                        <p:cTn id="58" dur="166" decel="50000">
                                          <p:stCondLst>
                                            <p:cond delay="1834"/>
                                          </p:stCondLst>
                                        </p:cTn>
                                        <p:tgtEl>
                                          <p:spTgt spid="3">
                                            <p:txEl>
                                              <p:pRg st="2" end="2"/>
                                            </p:txEl>
                                          </p:spTgt>
                                        </p:tgtEl>
                                      </p:cBhvr>
                                      <p:to x="100000" y="100000"/>
                                    </p:animScale>
                                  </p:childTnLst>
                                </p:cTn>
                              </p:par>
                              <p:par>
                                <p:cTn id="59" presetID="26" presetClass="entr" presetSubtype="0" fill="hold" nodeType="with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par>
                                <p:cTn id="75" presetID="26" presetClass="entr" presetSubtype="0" fill="hold" nodeType="withEffect">
                                  <p:stCondLst>
                                    <p:cond delay="0"/>
                                  </p:stCondLst>
                                  <p:childTnLst>
                                    <p:set>
                                      <p:cBhvr>
                                        <p:cTn id="76" dur="1" fill="hold">
                                          <p:stCondLst>
                                            <p:cond delay="0"/>
                                          </p:stCondLst>
                                        </p:cTn>
                                        <p:tgtEl>
                                          <p:spTgt spid="3">
                                            <p:txEl>
                                              <p:pRg st="4" end="4"/>
                                            </p:txEl>
                                          </p:spTgt>
                                        </p:tgtEl>
                                        <p:attrNameLst>
                                          <p:attrName>style.visibility</p:attrName>
                                        </p:attrNameLst>
                                      </p:cBhvr>
                                      <p:to>
                                        <p:strVal val="visible"/>
                                      </p:to>
                                    </p:set>
                                    <p:animEffect transition="in" filter="wipe(down)">
                                      <p:cBhvr>
                                        <p:cTn id="77" dur="580">
                                          <p:stCondLst>
                                            <p:cond delay="0"/>
                                          </p:stCondLst>
                                        </p:cTn>
                                        <p:tgtEl>
                                          <p:spTgt spid="3">
                                            <p:txEl>
                                              <p:pRg st="4" end="4"/>
                                            </p:txEl>
                                          </p:spTgt>
                                        </p:tgtEl>
                                      </p:cBhvr>
                                    </p:animEffect>
                                    <p:anim calcmode="lin" valueType="num">
                                      <p:cBhvr>
                                        <p:cTn id="7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3" dur="26">
                                          <p:stCondLst>
                                            <p:cond delay="650"/>
                                          </p:stCondLst>
                                        </p:cTn>
                                        <p:tgtEl>
                                          <p:spTgt spid="3">
                                            <p:txEl>
                                              <p:pRg st="4" end="4"/>
                                            </p:txEl>
                                          </p:spTgt>
                                        </p:tgtEl>
                                      </p:cBhvr>
                                      <p:to x="100000" y="60000"/>
                                    </p:animScale>
                                    <p:animScale>
                                      <p:cBhvr>
                                        <p:cTn id="84" dur="166" decel="50000">
                                          <p:stCondLst>
                                            <p:cond delay="676"/>
                                          </p:stCondLst>
                                        </p:cTn>
                                        <p:tgtEl>
                                          <p:spTgt spid="3">
                                            <p:txEl>
                                              <p:pRg st="4" end="4"/>
                                            </p:txEl>
                                          </p:spTgt>
                                        </p:tgtEl>
                                      </p:cBhvr>
                                      <p:to x="100000" y="100000"/>
                                    </p:animScale>
                                    <p:animScale>
                                      <p:cBhvr>
                                        <p:cTn id="85" dur="26">
                                          <p:stCondLst>
                                            <p:cond delay="1312"/>
                                          </p:stCondLst>
                                        </p:cTn>
                                        <p:tgtEl>
                                          <p:spTgt spid="3">
                                            <p:txEl>
                                              <p:pRg st="4" end="4"/>
                                            </p:txEl>
                                          </p:spTgt>
                                        </p:tgtEl>
                                      </p:cBhvr>
                                      <p:to x="100000" y="80000"/>
                                    </p:animScale>
                                    <p:animScale>
                                      <p:cBhvr>
                                        <p:cTn id="86" dur="166" decel="50000">
                                          <p:stCondLst>
                                            <p:cond delay="1338"/>
                                          </p:stCondLst>
                                        </p:cTn>
                                        <p:tgtEl>
                                          <p:spTgt spid="3">
                                            <p:txEl>
                                              <p:pRg st="4" end="4"/>
                                            </p:txEl>
                                          </p:spTgt>
                                        </p:tgtEl>
                                      </p:cBhvr>
                                      <p:to x="100000" y="100000"/>
                                    </p:animScale>
                                    <p:animScale>
                                      <p:cBhvr>
                                        <p:cTn id="87" dur="26">
                                          <p:stCondLst>
                                            <p:cond delay="1642"/>
                                          </p:stCondLst>
                                        </p:cTn>
                                        <p:tgtEl>
                                          <p:spTgt spid="3">
                                            <p:txEl>
                                              <p:pRg st="4" end="4"/>
                                            </p:txEl>
                                          </p:spTgt>
                                        </p:tgtEl>
                                      </p:cBhvr>
                                      <p:to x="100000" y="90000"/>
                                    </p:animScale>
                                    <p:animScale>
                                      <p:cBhvr>
                                        <p:cTn id="88" dur="166" decel="50000">
                                          <p:stCondLst>
                                            <p:cond delay="1668"/>
                                          </p:stCondLst>
                                        </p:cTn>
                                        <p:tgtEl>
                                          <p:spTgt spid="3">
                                            <p:txEl>
                                              <p:pRg st="4" end="4"/>
                                            </p:txEl>
                                          </p:spTgt>
                                        </p:tgtEl>
                                      </p:cBhvr>
                                      <p:to x="100000" y="100000"/>
                                    </p:animScale>
                                    <p:animScale>
                                      <p:cBhvr>
                                        <p:cTn id="89" dur="26">
                                          <p:stCondLst>
                                            <p:cond delay="1808"/>
                                          </p:stCondLst>
                                        </p:cTn>
                                        <p:tgtEl>
                                          <p:spTgt spid="3">
                                            <p:txEl>
                                              <p:pRg st="4" end="4"/>
                                            </p:txEl>
                                          </p:spTgt>
                                        </p:tgtEl>
                                      </p:cBhvr>
                                      <p:to x="100000" y="95000"/>
                                    </p:animScale>
                                    <p:animScale>
                                      <p:cBhvr>
                                        <p:cTn id="90" dur="166" decel="50000">
                                          <p:stCondLst>
                                            <p:cond delay="1834"/>
                                          </p:stCondLst>
                                        </p:cTn>
                                        <p:tgtEl>
                                          <p:spTgt spid="3">
                                            <p:txEl>
                                              <p:pRg st="4" end="4"/>
                                            </p:txEl>
                                          </p:spTgt>
                                        </p:tgtEl>
                                      </p:cBhvr>
                                      <p:to x="100000" y="100000"/>
                                    </p:animScale>
                                  </p:childTnLst>
                                </p:cTn>
                              </p:par>
                              <p:par>
                                <p:cTn id="91" presetID="26" presetClass="entr" presetSubtype="0" fill="hold" nodeType="withEffect">
                                  <p:stCondLst>
                                    <p:cond delay="0"/>
                                  </p:stCondLst>
                                  <p:childTnLst>
                                    <p:set>
                                      <p:cBhvr>
                                        <p:cTn id="92" dur="1" fill="hold">
                                          <p:stCondLst>
                                            <p:cond delay="0"/>
                                          </p:stCondLst>
                                        </p:cTn>
                                        <p:tgtEl>
                                          <p:spTgt spid="3">
                                            <p:txEl>
                                              <p:pRg st="5" end="5"/>
                                            </p:txEl>
                                          </p:spTgt>
                                        </p:tgtEl>
                                        <p:attrNameLst>
                                          <p:attrName>style.visibility</p:attrName>
                                        </p:attrNameLst>
                                      </p:cBhvr>
                                      <p:to>
                                        <p:strVal val="visible"/>
                                      </p:to>
                                    </p:set>
                                    <p:animEffect transition="in" filter="wipe(down)">
                                      <p:cBhvr>
                                        <p:cTn id="93" dur="580">
                                          <p:stCondLst>
                                            <p:cond delay="0"/>
                                          </p:stCondLst>
                                        </p:cTn>
                                        <p:tgtEl>
                                          <p:spTgt spid="3">
                                            <p:txEl>
                                              <p:pRg st="5" end="5"/>
                                            </p:txEl>
                                          </p:spTgt>
                                        </p:tgtEl>
                                      </p:cBhvr>
                                    </p:animEffect>
                                    <p:anim calcmode="lin" valueType="num">
                                      <p:cBhvr>
                                        <p:cTn id="9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9" dur="26">
                                          <p:stCondLst>
                                            <p:cond delay="650"/>
                                          </p:stCondLst>
                                        </p:cTn>
                                        <p:tgtEl>
                                          <p:spTgt spid="3">
                                            <p:txEl>
                                              <p:pRg st="5" end="5"/>
                                            </p:txEl>
                                          </p:spTgt>
                                        </p:tgtEl>
                                      </p:cBhvr>
                                      <p:to x="100000" y="60000"/>
                                    </p:animScale>
                                    <p:animScale>
                                      <p:cBhvr>
                                        <p:cTn id="100" dur="166" decel="50000">
                                          <p:stCondLst>
                                            <p:cond delay="676"/>
                                          </p:stCondLst>
                                        </p:cTn>
                                        <p:tgtEl>
                                          <p:spTgt spid="3">
                                            <p:txEl>
                                              <p:pRg st="5" end="5"/>
                                            </p:txEl>
                                          </p:spTgt>
                                        </p:tgtEl>
                                      </p:cBhvr>
                                      <p:to x="100000" y="100000"/>
                                    </p:animScale>
                                    <p:animScale>
                                      <p:cBhvr>
                                        <p:cTn id="101" dur="26">
                                          <p:stCondLst>
                                            <p:cond delay="1312"/>
                                          </p:stCondLst>
                                        </p:cTn>
                                        <p:tgtEl>
                                          <p:spTgt spid="3">
                                            <p:txEl>
                                              <p:pRg st="5" end="5"/>
                                            </p:txEl>
                                          </p:spTgt>
                                        </p:tgtEl>
                                      </p:cBhvr>
                                      <p:to x="100000" y="80000"/>
                                    </p:animScale>
                                    <p:animScale>
                                      <p:cBhvr>
                                        <p:cTn id="102" dur="166" decel="50000">
                                          <p:stCondLst>
                                            <p:cond delay="1338"/>
                                          </p:stCondLst>
                                        </p:cTn>
                                        <p:tgtEl>
                                          <p:spTgt spid="3">
                                            <p:txEl>
                                              <p:pRg st="5" end="5"/>
                                            </p:txEl>
                                          </p:spTgt>
                                        </p:tgtEl>
                                      </p:cBhvr>
                                      <p:to x="100000" y="100000"/>
                                    </p:animScale>
                                    <p:animScale>
                                      <p:cBhvr>
                                        <p:cTn id="103" dur="26">
                                          <p:stCondLst>
                                            <p:cond delay="1642"/>
                                          </p:stCondLst>
                                        </p:cTn>
                                        <p:tgtEl>
                                          <p:spTgt spid="3">
                                            <p:txEl>
                                              <p:pRg st="5" end="5"/>
                                            </p:txEl>
                                          </p:spTgt>
                                        </p:tgtEl>
                                      </p:cBhvr>
                                      <p:to x="100000" y="90000"/>
                                    </p:animScale>
                                    <p:animScale>
                                      <p:cBhvr>
                                        <p:cTn id="104" dur="166" decel="50000">
                                          <p:stCondLst>
                                            <p:cond delay="1668"/>
                                          </p:stCondLst>
                                        </p:cTn>
                                        <p:tgtEl>
                                          <p:spTgt spid="3">
                                            <p:txEl>
                                              <p:pRg st="5" end="5"/>
                                            </p:txEl>
                                          </p:spTgt>
                                        </p:tgtEl>
                                      </p:cBhvr>
                                      <p:to x="100000" y="100000"/>
                                    </p:animScale>
                                    <p:animScale>
                                      <p:cBhvr>
                                        <p:cTn id="105" dur="26">
                                          <p:stCondLst>
                                            <p:cond delay="1808"/>
                                          </p:stCondLst>
                                        </p:cTn>
                                        <p:tgtEl>
                                          <p:spTgt spid="3">
                                            <p:txEl>
                                              <p:pRg st="5" end="5"/>
                                            </p:txEl>
                                          </p:spTgt>
                                        </p:tgtEl>
                                      </p:cBhvr>
                                      <p:to x="100000" y="95000"/>
                                    </p:animScale>
                                    <p:animScale>
                                      <p:cBhvr>
                                        <p:cTn id="106"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651</TotalTime>
  <Words>545</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Garamond</vt:lpstr>
      <vt:lpstr>Symbol</vt:lpstr>
      <vt:lpstr>Times New Roman</vt:lpstr>
      <vt:lpstr>Wingdings</vt:lpstr>
      <vt:lpstr>Organic</vt:lpstr>
      <vt:lpstr>Android College Connect Chat App </vt:lpstr>
      <vt:lpstr>Team Members</vt:lpstr>
      <vt:lpstr>Overview</vt:lpstr>
      <vt:lpstr>Working of the Project </vt:lpstr>
      <vt:lpstr>System Requirements</vt:lpstr>
      <vt:lpstr>Features</vt:lpstr>
      <vt:lpstr>Advantages </vt:lpstr>
      <vt:lpstr>Disadvantages</vt:lpstr>
      <vt:lpstr>DELIVERABLES</vt:lpstr>
      <vt:lpstr>PowerPoint Presentation</vt:lpstr>
      <vt:lpstr>Thank You</vt:lpstr>
    </vt:vector>
  </TitlesOfParts>
  <Compan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Store Management System</dc:title>
  <dc:creator>a</dc:creator>
  <cp:lastModifiedBy>YASH</cp:lastModifiedBy>
  <cp:revision>67</cp:revision>
  <dcterms:created xsi:type="dcterms:W3CDTF">2021-10-25T19:12:06Z</dcterms:created>
  <dcterms:modified xsi:type="dcterms:W3CDTF">2022-05-31T19:10:32Z</dcterms:modified>
</cp:coreProperties>
</file>