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71" r:id="rId2"/>
    <p:sldId id="258" r:id="rId3"/>
    <p:sldId id="259" r:id="rId4"/>
    <p:sldId id="260" r:id="rId5"/>
    <p:sldId id="262" r:id="rId6"/>
    <p:sldId id="263" r:id="rId7"/>
    <p:sldId id="265" r:id="rId8"/>
    <p:sldId id="269" r:id="rId9"/>
    <p:sldId id="26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5/31/2022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5/31/2022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5/31/2022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Agile-Model_fig1_305244786"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D90C4-2B4D-4B80-B2B5-040D62C6C964}"/>
              </a:ext>
            </a:extLst>
          </p:cNvPr>
          <p:cNvSpPr txBox="1"/>
          <p:nvPr/>
        </p:nvSpPr>
        <p:spPr>
          <a:xfrm>
            <a:off x="909386" y="1772561"/>
            <a:ext cx="8515772" cy="830997"/>
          </a:xfrm>
          <a:prstGeom prst="rect">
            <a:avLst/>
          </a:prstGeom>
          <a:noFill/>
        </p:spPr>
        <p:txBody>
          <a:bodyPr wrap="square">
            <a:spAutoFit/>
          </a:bodyPr>
          <a:lstStyle/>
          <a:p>
            <a:pPr algn="ctr"/>
            <a:r>
              <a:rPr lang="en-US" sz="4800" dirty="0">
                <a:solidFill>
                  <a:schemeClr val="accent6">
                    <a:lumMod val="50000"/>
                  </a:schemeClr>
                </a:solidFill>
                <a:latin typeface="Cooper Black" panose="0208090404030B020404" pitchFamily="18" charset="0"/>
              </a:rPr>
              <a:t>M</a:t>
            </a:r>
            <a:r>
              <a:rPr lang="en-IN" sz="4800" dirty="0">
                <a:solidFill>
                  <a:schemeClr val="accent6">
                    <a:lumMod val="50000"/>
                  </a:schemeClr>
                </a:solidFill>
                <a:latin typeface="Cooper Black" panose="0208090404030B020404" pitchFamily="18" charset="0"/>
              </a:rPr>
              <a:t>AJOR PROJECT </a:t>
            </a:r>
          </a:p>
        </p:txBody>
      </p:sp>
      <p:pic>
        <p:nvPicPr>
          <p:cNvPr id="3" name="Picture 2">
            <a:extLst>
              <a:ext uri="{FF2B5EF4-FFF2-40B4-BE49-F238E27FC236}">
                <a16:creationId xmlns:a16="http://schemas.microsoft.com/office/drawing/2014/main" id="{3900B788-37CD-4360-AAA9-898460CBF576}"/>
              </a:ext>
            </a:extLst>
          </p:cNvPr>
          <p:cNvPicPr>
            <a:picLocks noChangeAspect="1"/>
          </p:cNvPicPr>
          <p:nvPr/>
        </p:nvPicPr>
        <p:blipFill rotWithShape="1">
          <a:blip r:embed="rId2"/>
          <a:srcRect t="8869" r="4191" b="2969"/>
          <a:stretch/>
        </p:blipFill>
        <p:spPr>
          <a:xfrm>
            <a:off x="601591" y="2852979"/>
            <a:ext cx="7217635" cy="3615140"/>
          </a:xfrm>
          <a:prstGeom prst="rect">
            <a:avLst/>
          </a:prstGeom>
        </p:spPr>
      </p:pic>
      <p:pic>
        <p:nvPicPr>
          <p:cNvPr id="4" name="Picture 3">
            <a:extLst>
              <a:ext uri="{FF2B5EF4-FFF2-40B4-BE49-F238E27FC236}">
                <a16:creationId xmlns:a16="http://schemas.microsoft.com/office/drawing/2014/main" id="{BE222ED1-3695-427D-BB10-11AEC81D217A}"/>
              </a:ext>
            </a:extLst>
          </p:cNvPr>
          <p:cNvPicPr>
            <a:picLocks noChangeAspect="1"/>
          </p:cNvPicPr>
          <p:nvPr/>
        </p:nvPicPr>
        <p:blipFill rotWithShape="1">
          <a:blip r:embed="rId3"/>
          <a:srcRect l="4966" t="7122" r="7872" b="6023"/>
          <a:stretch/>
        </p:blipFill>
        <p:spPr>
          <a:xfrm>
            <a:off x="8092532" y="2262557"/>
            <a:ext cx="3682768" cy="3341192"/>
          </a:xfrm>
          <a:prstGeom prst="rect">
            <a:avLst/>
          </a:prstGeom>
        </p:spPr>
      </p:pic>
      <p:pic>
        <p:nvPicPr>
          <p:cNvPr id="5" name="Picture 4">
            <a:extLst>
              <a:ext uri="{FF2B5EF4-FFF2-40B4-BE49-F238E27FC236}">
                <a16:creationId xmlns:a16="http://schemas.microsoft.com/office/drawing/2014/main" id="{4F026EDA-2C54-4519-9BA1-1CEA3CD31B67}"/>
              </a:ext>
            </a:extLst>
          </p:cNvPr>
          <p:cNvPicPr>
            <a:picLocks noChangeAspect="1"/>
          </p:cNvPicPr>
          <p:nvPr/>
        </p:nvPicPr>
        <p:blipFill rotWithShape="1">
          <a:blip r:embed="rId4"/>
          <a:srcRect l="28171" t="14971"/>
          <a:stretch/>
        </p:blipFill>
        <p:spPr>
          <a:xfrm>
            <a:off x="10932677" y="5326047"/>
            <a:ext cx="1259323" cy="1531953"/>
          </a:xfrm>
          <a:prstGeom prst="rect">
            <a:avLst/>
          </a:prstGeom>
        </p:spPr>
      </p:pic>
      <p:sp>
        <p:nvSpPr>
          <p:cNvPr id="6" name="TextBox 5">
            <a:extLst>
              <a:ext uri="{FF2B5EF4-FFF2-40B4-BE49-F238E27FC236}">
                <a16:creationId xmlns:a16="http://schemas.microsoft.com/office/drawing/2014/main" id="{E52FDDAA-D784-4F2C-B6E2-3159EF542A0C}"/>
              </a:ext>
            </a:extLst>
          </p:cNvPr>
          <p:cNvSpPr txBox="1"/>
          <p:nvPr/>
        </p:nvSpPr>
        <p:spPr>
          <a:xfrm flipH="1">
            <a:off x="6130979" y="6052596"/>
            <a:ext cx="4689420" cy="369332"/>
          </a:xfrm>
          <a:prstGeom prst="rect">
            <a:avLst/>
          </a:prstGeom>
          <a:noFill/>
        </p:spPr>
        <p:txBody>
          <a:bodyPr wrap="square" rtlCol="0">
            <a:spAutoFit/>
          </a:bodyPr>
          <a:lstStyle/>
          <a:p>
            <a:r>
              <a:rPr lang="en-US" dirty="0">
                <a:solidFill>
                  <a:schemeClr val="dk1"/>
                </a:solidFill>
              </a:rPr>
              <a:t>Project Supervisor:  Asst. Prof. S.D.Mishra </a:t>
            </a:r>
            <a:endParaRPr lang="en-IN" dirty="0"/>
          </a:p>
        </p:txBody>
      </p:sp>
      <p:sp>
        <p:nvSpPr>
          <p:cNvPr id="7" name="TextBox 6">
            <a:extLst>
              <a:ext uri="{FF2B5EF4-FFF2-40B4-BE49-F238E27FC236}">
                <a16:creationId xmlns:a16="http://schemas.microsoft.com/office/drawing/2014/main" id="{330EFF3B-2D09-4EE5-947E-4D4043792CCF}"/>
              </a:ext>
            </a:extLst>
          </p:cNvPr>
          <p:cNvSpPr txBox="1"/>
          <p:nvPr/>
        </p:nvSpPr>
        <p:spPr>
          <a:xfrm>
            <a:off x="2601422" y="328934"/>
            <a:ext cx="7493383" cy="584775"/>
          </a:xfrm>
          <a:prstGeom prst="rect">
            <a:avLst/>
          </a:prstGeom>
          <a:noFill/>
        </p:spPr>
        <p:txBody>
          <a:bodyPr wrap="square">
            <a:spAutoFit/>
          </a:bodyPr>
          <a:lstStyle/>
          <a:p>
            <a:r>
              <a:rPr lang="en-US" sz="3200" dirty="0">
                <a:solidFill>
                  <a:srgbClr val="1B4E9B"/>
                </a:solidFill>
                <a:latin typeface="Arial Black" panose="020B0A04020102020204" pitchFamily="34" charset="0"/>
              </a:rPr>
              <a:t>KIET GROUP OF INSTITUTIONS </a:t>
            </a:r>
            <a:endParaRPr lang="en-IN" sz="3200" dirty="0">
              <a:solidFill>
                <a:srgbClr val="1B4E9B"/>
              </a:solidFill>
              <a:latin typeface="Arial Black" panose="020B0A04020102020204" pitchFamily="34" charset="0"/>
            </a:endParaRPr>
          </a:p>
        </p:txBody>
      </p:sp>
      <p:pic>
        <p:nvPicPr>
          <p:cNvPr id="8" name="Picture 7">
            <a:extLst>
              <a:ext uri="{FF2B5EF4-FFF2-40B4-BE49-F238E27FC236}">
                <a16:creationId xmlns:a16="http://schemas.microsoft.com/office/drawing/2014/main" id="{9E2EB4E3-C7C3-40DF-8380-18FF782D24A2}"/>
              </a:ext>
            </a:extLst>
          </p:cNvPr>
          <p:cNvPicPr>
            <a:picLocks noChangeAspect="1"/>
          </p:cNvPicPr>
          <p:nvPr/>
        </p:nvPicPr>
        <p:blipFill rotWithShape="1">
          <a:blip r:embed="rId5"/>
          <a:srcRect l="-2646" t="4293" r="73738" b="6215"/>
          <a:stretch/>
        </p:blipFill>
        <p:spPr>
          <a:xfrm>
            <a:off x="1099886" y="201575"/>
            <a:ext cx="1628356" cy="1712561"/>
          </a:xfrm>
          <a:prstGeom prst="rect">
            <a:avLst/>
          </a:prstGeom>
        </p:spPr>
      </p:pic>
      <p:sp>
        <p:nvSpPr>
          <p:cNvPr id="9" name="TextBox 8">
            <a:extLst>
              <a:ext uri="{FF2B5EF4-FFF2-40B4-BE49-F238E27FC236}">
                <a16:creationId xmlns:a16="http://schemas.microsoft.com/office/drawing/2014/main" id="{C40A3FCA-9A90-4EA7-9A8A-46BC1D4A0B88}"/>
              </a:ext>
            </a:extLst>
          </p:cNvPr>
          <p:cNvSpPr txBox="1"/>
          <p:nvPr/>
        </p:nvSpPr>
        <p:spPr>
          <a:xfrm>
            <a:off x="4210409" y="862049"/>
            <a:ext cx="6161102" cy="461665"/>
          </a:xfrm>
          <a:prstGeom prst="rect">
            <a:avLst/>
          </a:prstGeom>
          <a:noFill/>
        </p:spPr>
        <p:txBody>
          <a:bodyPr wrap="square">
            <a:spAutoFit/>
          </a:bodyPr>
          <a:lstStyle/>
          <a:p>
            <a:r>
              <a:rPr lang="en-US" sz="2400" b="1" dirty="0">
                <a:solidFill>
                  <a:schemeClr val="tx1">
                    <a:lumMod val="50000"/>
                    <a:lumOff val="50000"/>
                  </a:schemeClr>
                </a:solidFill>
              </a:rPr>
              <a:t>“ Shaping Your Mind ”</a:t>
            </a:r>
            <a:endParaRPr lang="en-IN" sz="2400" b="1" dirty="0">
              <a:solidFill>
                <a:schemeClr val="tx1">
                  <a:lumMod val="50000"/>
                  <a:lumOff val="50000"/>
                </a:schemeClr>
              </a:solidFill>
            </a:endParaRPr>
          </a:p>
        </p:txBody>
      </p:sp>
    </p:spTree>
    <p:extLst>
      <p:ext uri="{BB962C8B-B14F-4D97-AF65-F5344CB8AC3E}">
        <p14:creationId xmlns:p14="http://schemas.microsoft.com/office/powerpoint/2010/main" val="407895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8429-D173-453B-8058-1A238829B6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449A5F-8073-488D-9415-4F3994FD613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65D1942-71AE-41B6-A670-66B6D3A161BF}"/>
              </a:ext>
            </a:extLst>
          </p:cNvPr>
          <p:cNvPicPr>
            <a:picLocks noChangeAspect="1"/>
          </p:cNvPicPr>
          <p:nvPr/>
        </p:nvPicPr>
        <p:blipFill>
          <a:blip r:embed="rId2"/>
          <a:srcRect/>
          <a:stretch/>
        </p:blipFill>
        <p:spPr>
          <a:xfrm>
            <a:off x="0" y="27581"/>
            <a:ext cx="12238055" cy="6828548"/>
          </a:xfrm>
          <a:prstGeom prst="rect">
            <a:avLst/>
          </a:prstGeom>
        </p:spPr>
      </p:pic>
    </p:spTree>
    <p:extLst>
      <p:ext uri="{BB962C8B-B14F-4D97-AF65-F5344CB8AC3E}">
        <p14:creationId xmlns:p14="http://schemas.microsoft.com/office/powerpoint/2010/main" val="274906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BFDBCF-9B9F-4219-8DC7-C46071414A57}"/>
              </a:ext>
            </a:extLst>
          </p:cNvPr>
          <p:cNvPicPr>
            <a:picLocks noChangeAspect="1"/>
          </p:cNvPicPr>
          <p:nvPr/>
        </p:nvPicPr>
        <p:blipFill>
          <a:blip r:embed="rId2"/>
          <a:stretch>
            <a:fillRect/>
          </a:stretch>
        </p:blipFill>
        <p:spPr>
          <a:xfrm>
            <a:off x="0" y="17477"/>
            <a:ext cx="12192000" cy="6823046"/>
          </a:xfrm>
          <a:prstGeom prst="rect">
            <a:avLst/>
          </a:prstGeom>
        </p:spPr>
      </p:pic>
    </p:spTree>
    <p:extLst>
      <p:ext uri="{BB962C8B-B14F-4D97-AF65-F5344CB8AC3E}">
        <p14:creationId xmlns:p14="http://schemas.microsoft.com/office/powerpoint/2010/main" val="371390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DB2D25-BCC3-4427-8D0F-86FFE8D26866}"/>
              </a:ext>
            </a:extLst>
          </p:cNvPr>
          <p:cNvPicPr>
            <a:picLocks noChangeAspect="1"/>
          </p:cNvPicPr>
          <p:nvPr/>
        </p:nvPicPr>
        <p:blipFill>
          <a:blip r:embed="rId2"/>
          <a:stretch>
            <a:fillRect/>
          </a:stretch>
        </p:blipFill>
        <p:spPr>
          <a:xfrm>
            <a:off x="0" y="-11423"/>
            <a:ext cx="12171759" cy="6869423"/>
          </a:xfrm>
          <a:prstGeom prst="rect">
            <a:avLst/>
          </a:prstGeom>
        </p:spPr>
      </p:pic>
    </p:spTree>
    <p:extLst>
      <p:ext uri="{BB962C8B-B14F-4D97-AF65-F5344CB8AC3E}">
        <p14:creationId xmlns:p14="http://schemas.microsoft.com/office/powerpoint/2010/main" val="320091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E19D1-5382-4A83-8797-4095F05F38B9}"/>
              </a:ext>
            </a:extLst>
          </p:cNvPr>
          <p:cNvPicPr>
            <a:picLocks noChangeAspect="1"/>
          </p:cNvPicPr>
          <p:nvPr/>
        </p:nvPicPr>
        <p:blipFill>
          <a:blip r:embed="rId2"/>
          <a:stretch>
            <a:fillRect/>
          </a:stretch>
        </p:blipFill>
        <p:spPr>
          <a:xfrm>
            <a:off x="-96915" y="0"/>
            <a:ext cx="12385830" cy="6857999"/>
          </a:xfrm>
          <a:prstGeom prst="rect">
            <a:avLst/>
          </a:prstGeom>
        </p:spPr>
      </p:pic>
      <p:sp>
        <p:nvSpPr>
          <p:cNvPr id="9" name="TextBox 8">
            <a:extLst>
              <a:ext uri="{FF2B5EF4-FFF2-40B4-BE49-F238E27FC236}">
                <a16:creationId xmlns:a16="http://schemas.microsoft.com/office/drawing/2014/main" id="{CF3CE03E-B9B9-4179-B851-0A5A9BA7EBF4}"/>
              </a:ext>
            </a:extLst>
          </p:cNvPr>
          <p:cNvSpPr txBox="1"/>
          <p:nvPr/>
        </p:nvSpPr>
        <p:spPr>
          <a:xfrm>
            <a:off x="5076242" y="2407785"/>
            <a:ext cx="5644632" cy="3139321"/>
          </a:xfrm>
          <a:prstGeom prst="rect">
            <a:avLst/>
          </a:prstGeom>
          <a:noFill/>
        </p:spPr>
        <p:txBody>
          <a:bodyPr wrap="square" rtlCol="0">
            <a:spAutoFit/>
          </a:bodyPr>
          <a:lstStyle/>
          <a:p>
            <a:pPr algn="ctr"/>
            <a:r>
              <a:rPr lang="en-US" b="0" i="0" dirty="0">
                <a:solidFill>
                  <a:srgbClr val="333333"/>
                </a:solidFill>
                <a:effectLst/>
                <a:latin typeface="Roboto" panose="02000000000000000000" pitchFamily="2" charset="0"/>
              </a:rPr>
              <a:t>This project is aimed at developing a website for gaming. The Game Hub provides an easy interface that would let the users to the pool of gaming. It provides the users more pleasure and gladdening his mind by playing these traditional games such as Tic Tac Toe, Fruit Ninja, Flappy Bird. It also provides users to interact with other players who are login to the website, even while gaming. Players can compete with other players </a:t>
            </a:r>
            <a:r>
              <a:rPr lang="en-US" dirty="0">
                <a:solidFill>
                  <a:srgbClr val="333333"/>
                </a:solidFill>
                <a:latin typeface="Roboto" panose="02000000000000000000" pitchFamily="2" charset="0"/>
              </a:rPr>
              <a:t>based on the scores they achieve.</a:t>
            </a:r>
            <a:r>
              <a:rPr lang="en-US" b="0" i="0" dirty="0">
                <a:solidFill>
                  <a:srgbClr val="333333"/>
                </a:solidFill>
                <a:effectLst/>
                <a:latin typeface="Roboto" panose="02000000000000000000" pitchFamily="2" charset="0"/>
              </a:rPr>
              <a:t> </a:t>
            </a:r>
          </a:p>
          <a:p>
            <a:pPr algn="ctr"/>
            <a:br>
              <a:rPr lang="en-US" b="0" i="0" u="none" strike="noStrike" dirty="0">
                <a:solidFill>
                  <a:srgbClr val="111111"/>
                </a:solidFill>
                <a:effectLst/>
                <a:latin typeface="Roboto" panose="02000000000000000000" pitchFamily="2" charset="0"/>
                <a:hlinkClick r:id="rId3" tooltip="Figure 1.1: Agile Model  "/>
              </a:rPr>
            </a:br>
            <a:endParaRPr lang="en-IN" dirty="0"/>
          </a:p>
        </p:txBody>
      </p:sp>
    </p:spTree>
    <p:extLst>
      <p:ext uri="{BB962C8B-B14F-4D97-AF65-F5344CB8AC3E}">
        <p14:creationId xmlns:p14="http://schemas.microsoft.com/office/powerpoint/2010/main" val="427968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C196-7800-4321-8F3D-35160F0DFA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E37BAA4-4871-4C51-A597-D7709B0724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A3F73E7-D00F-453C-8B3A-601D54458B35}"/>
              </a:ext>
            </a:extLst>
          </p:cNvPr>
          <p:cNvPicPr>
            <a:picLocks noChangeAspect="1"/>
          </p:cNvPicPr>
          <p:nvPr/>
        </p:nvPicPr>
        <p:blipFill>
          <a:blip r:embed="rId2"/>
          <a:stretch>
            <a:fillRect/>
          </a:stretch>
        </p:blipFill>
        <p:spPr>
          <a:xfrm>
            <a:off x="-46055" y="1"/>
            <a:ext cx="12284110" cy="6858000"/>
          </a:xfrm>
          <a:prstGeom prst="rect">
            <a:avLst/>
          </a:prstGeom>
        </p:spPr>
      </p:pic>
    </p:spTree>
    <p:extLst>
      <p:ext uri="{BB962C8B-B14F-4D97-AF65-F5344CB8AC3E}">
        <p14:creationId xmlns:p14="http://schemas.microsoft.com/office/powerpoint/2010/main" val="417109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F900-FC5C-4591-B9FC-F770D3F2C7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A59DA6-3532-45C6-A9AE-FE9BA5E23F7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C48DA68-4B4D-4856-9F5F-05D6DF7CE974}"/>
              </a:ext>
            </a:extLst>
          </p:cNvPr>
          <p:cNvPicPr>
            <a:picLocks noChangeAspect="1"/>
          </p:cNvPicPr>
          <p:nvPr/>
        </p:nvPicPr>
        <p:blipFill>
          <a:blip r:embed="rId2"/>
          <a:stretch>
            <a:fillRect/>
          </a:stretch>
        </p:blipFill>
        <p:spPr>
          <a:xfrm>
            <a:off x="0" y="8106"/>
            <a:ext cx="12192000" cy="6841787"/>
          </a:xfrm>
          <a:prstGeom prst="rect">
            <a:avLst/>
          </a:prstGeom>
        </p:spPr>
      </p:pic>
      <p:sp>
        <p:nvSpPr>
          <p:cNvPr id="10" name="TextBox 9">
            <a:extLst>
              <a:ext uri="{FF2B5EF4-FFF2-40B4-BE49-F238E27FC236}">
                <a16:creationId xmlns:a16="http://schemas.microsoft.com/office/drawing/2014/main" id="{34E31D4E-D8C2-49DD-88BB-57810F69C160}"/>
              </a:ext>
            </a:extLst>
          </p:cNvPr>
          <p:cNvSpPr txBox="1"/>
          <p:nvPr/>
        </p:nvSpPr>
        <p:spPr>
          <a:xfrm>
            <a:off x="466725" y="2138186"/>
            <a:ext cx="6076950" cy="3170099"/>
          </a:xfrm>
          <a:prstGeom prst="rect">
            <a:avLst/>
          </a:prstGeom>
          <a:noFill/>
        </p:spPr>
        <p:txBody>
          <a:bodyPr wrap="square" rtlCol="0">
            <a:spAutoFit/>
          </a:bodyPr>
          <a:lstStyle/>
          <a:p>
            <a:pPr algn="ctr"/>
            <a:r>
              <a:rPr lang="en-US" sz="2000" b="1" dirty="0">
                <a:solidFill>
                  <a:srgbClr val="202124"/>
                </a:solidFill>
                <a:latin typeface="arial" panose="020B0604020202020204" pitchFamily="34" charset="0"/>
              </a:rPr>
              <a:t>P</a:t>
            </a:r>
            <a:r>
              <a:rPr lang="en-US" sz="2000" b="1" i="0" dirty="0">
                <a:solidFill>
                  <a:srgbClr val="202124"/>
                </a:solidFill>
                <a:effectLst/>
                <a:latin typeface="arial" panose="020B0604020202020204" pitchFamily="34" charset="0"/>
              </a:rPr>
              <a:t>latform that provides quick and easy access to your favorite game apps and consoles</a:t>
            </a:r>
            <a:r>
              <a:rPr lang="en-US" sz="2000" b="0" i="0" dirty="0">
                <a:solidFill>
                  <a:srgbClr val="202124"/>
                </a:solidFill>
                <a:effectLst/>
                <a:latin typeface="arial" panose="020B0604020202020204" pitchFamily="34" charset="0"/>
              </a:rPr>
              <a:t>. </a:t>
            </a:r>
            <a:br>
              <a:rPr lang="en-US" sz="2000" b="0" i="0" dirty="0">
                <a:solidFill>
                  <a:srgbClr val="202124"/>
                </a:solidFill>
                <a:effectLst/>
                <a:latin typeface="arial" panose="020B0604020202020204" pitchFamily="34" charset="0"/>
              </a:rPr>
            </a:br>
            <a:r>
              <a:rPr lang="en-US" sz="2000" b="0" i="0" u="none" strike="noStrike" dirty="0">
                <a:solidFill>
                  <a:srgbClr val="000000"/>
                </a:solidFill>
                <a:effectLst/>
                <a:latin typeface="YAEe2QG9Lj0 0"/>
              </a:rPr>
              <a:t>Gaming gives relaxation and enjoyment to every user.</a:t>
            </a:r>
          </a:p>
          <a:p>
            <a:pPr algn="ctr"/>
            <a:r>
              <a:rPr lang="en-US" sz="2000" b="0" i="0" u="none" strike="noStrike" dirty="0">
                <a:solidFill>
                  <a:srgbClr val="000000"/>
                </a:solidFill>
                <a:effectLst/>
                <a:latin typeface="YAEe2QG9Lj0 0"/>
              </a:rPr>
              <a:t>In this busy world, </a:t>
            </a:r>
          </a:p>
          <a:p>
            <a:pPr algn="ctr"/>
            <a:r>
              <a:rPr lang="en-US" sz="2000" b="0" i="0" u="none" strike="noStrike" dirty="0">
                <a:solidFill>
                  <a:srgbClr val="000000"/>
                </a:solidFill>
                <a:effectLst/>
                <a:latin typeface="YAEe2QG9Lj0 0"/>
              </a:rPr>
              <a:t>gaming</a:t>
            </a:r>
            <a:r>
              <a:rPr lang="en-US" sz="2000" dirty="0">
                <a:solidFill>
                  <a:srgbClr val="000000"/>
                </a:solidFill>
                <a:latin typeface="YAEe2QG9Lj0 0"/>
              </a:rPr>
              <a:t> </a:t>
            </a:r>
            <a:r>
              <a:rPr lang="en-US" sz="2000" b="0" i="0" u="none" strike="noStrike" dirty="0">
                <a:solidFill>
                  <a:srgbClr val="000000"/>
                </a:solidFill>
                <a:effectLst/>
                <a:latin typeface="YAEe2QG9Lj0 0"/>
              </a:rPr>
              <a:t>is the solution to release the depression and tension. Social networking with gaming is</a:t>
            </a:r>
            <a:endParaRPr lang="en-US" sz="2000" dirty="0">
              <a:solidFill>
                <a:srgbClr val="000000"/>
              </a:solidFill>
              <a:effectLst/>
              <a:latin typeface="YAEe2QG9Lj0 0"/>
            </a:endParaRPr>
          </a:p>
          <a:p>
            <a:pPr algn="ctr"/>
            <a:r>
              <a:rPr lang="en-US" sz="2000" b="0" i="0" u="none" strike="noStrike" dirty="0">
                <a:solidFill>
                  <a:srgbClr val="000000"/>
                </a:solidFill>
                <a:effectLst/>
                <a:latin typeface="YAEe2QG9Lj0 0"/>
              </a:rPr>
              <a:t>a nice combo for any user who was addicted to the world of gaming. The requirements speciﬁed in this document will be used for designing all the aspects and components</a:t>
            </a:r>
            <a:endParaRPr lang="en-US" sz="2000" dirty="0">
              <a:solidFill>
                <a:srgbClr val="000000"/>
              </a:solidFill>
              <a:effectLst/>
              <a:latin typeface="YAEe2QG9Lj0 0"/>
            </a:endParaRPr>
          </a:p>
        </p:txBody>
      </p:sp>
    </p:spTree>
    <p:extLst>
      <p:ext uri="{BB962C8B-B14F-4D97-AF65-F5344CB8AC3E}">
        <p14:creationId xmlns:p14="http://schemas.microsoft.com/office/powerpoint/2010/main" val="59446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7C54B5-CC2E-4D4D-A0BF-33798791D43C}"/>
              </a:ext>
            </a:extLst>
          </p:cNvPr>
          <p:cNvPicPr>
            <a:picLocks noChangeAspect="1"/>
          </p:cNvPicPr>
          <p:nvPr/>
        </p:nvPicPr>
        <p:blipFill>
          <a:blip r:embed="rId2"/>
          <a:stretch>
            <a:fillRect/>
          </a:stretch>
        </p:blipFill>
        <p:spPr>
          <a:xfrm>
            <a:off x="-113269" y="0"/>
            <a:ext cx="12361906" cy="6858000"/>
          </a:xfrm>
          <a:prstGeom prst="rect">
            <a:avLst/>
          </a:prstGeom>
        </p:spPr>
      </p:pic>
      <p:sp>
        <p:nvSpPr>
          <p:cNvPr id="10" name="TextBox 9">
            <a:extLst>
              <a:ext uri="{FF2B5EF4-FFF2-40B4-BE49-F238E27FC236}">
                <a16:creationId xmlns:a16="http://schemas.microsoft.com/office/drawing/2014/main" id="{670E28FE-99AA-46A2-AE4E-F5781A5747A9}"/>
              </a:ext>
            </a:extLst>
          </p:cNvPr>
          <p:cNvSpPr txBox="1"/>
          <p:nvPr/>
        </p:nvSpPr>
        <p:spPr>
          <a:xfrm>
            <a:off x="3181349" y="2285999"/>
            <a:ext cx="6619876" cy="3785652"/>
          </a:xfrm>
          <a:prstGeom prst="rect">
            <a:avLst/>
          </a:prstGeom>
          <a:noFill/>
        </p:spPr>
        <p:txBody>
          <a:bodyPr wrap="square" rtlCol="0">
            <a:spAutoFit/>
          </a:bodyPr>
          <a:lstStyle/>
          <a:p>
            <a:pPr marL="285750" indent="-285750">
              <a:buClr>
                <a:schemeClr val="tx1">
                  <a:lumMod val="95000"/>
                  <a:lumOff val="5000"/>
                </a:schemeClr>
              </a:buClr>
              <a:buSzPct val="102000"/>
              <a:buFont typeface="Wingdings" panose="05000000000000000000" pitchFamily="2" charset="2"/>
              <a:buChar char="v"/>
            </a:pPr>
            <a:r>
              <a:rPr lang="en-IN" sz="2000" dirty="0"/>
              <a:t>Central Processing Unit (CPU) –</a:t>
            </a:r>
          </a:p>
          <a:p>
            <a:r>
              <a:rPr lang="en-IN" sz="2000" dirty="0"/>
              <a:t>	 Intel Core i5 6th gen or AMD processor equivalent</a:t>
            </a:r>
          </a:p>
          <a:p>
            <a:endParaRPr lang="en-IN" sz="2000" dirty="0"/>
          </a:p>
          <a:p>
            <a:pPr marL="285750" indent="-285750">
              <a:buClr>
                <a:schemeClr val="tx1">
                  <a:lumMod val="95000"/>
                  <a:lumOff val="5000"/>
                </a:schemeClr>
              </a:buClr>
              <a:buSzPct val="102000"/>
              <a:buFont typeface="Wingdings" panose="05000000000000000000" pitchFamily="2" charset="2"/>
              <a:buChar char="v"/>
            </a:pPr>
            <a:r>
              <a:rPr lang="en-IN" sz="2000" dirty="0"/>
              <a:t>RAM –</a:t>
            </a:r>
          </a:p>
          <a:p>
            <a:r>
              <a:rPr lang="en-IN" sz="2000" dirty="0"/>
              <a:t>	 2 GB minimum, 8 GB or higher is recommended.</a:t>
            </a:r>
          </a:p>
          <a:p>
            <a:endParaRPr lang="en-IN" sz="2000" dirty="0"/>
          </a:p>
          <a:p>
            <a:pPr marL="285750" indent="-285750">
              <a:buClr>
                <a:schemeClr val="tx1">
                  <a:lumMod val="95000"/>
                  <a:lumOff val="5000"/>
                </a:schemeClr>
              </a:buClr>
              <a:buSzPct val="102000"/>
              <a:buFont typeface="Wingdings" panose="05000000000000000000" pitchFamily="2" charset="2"/>
              <a:buChar char="v"/>
            </a:pPr>
            <a:r>
              <a:rPr lang="en-IN" sz="2000" dirty="0"/>
              <a:t>Graphics Processing Unit (GPU) – </a:t>
            </a:r>
          </a:p>
          <a:p>
            <a:r>
              <a:rPr lang="en-IN" sz="2000" dirty="0"/>
              <a:t>	NVIDIA GeForce GTX 960 or higher</a:t>
            </a:r>
          </a:p>
          <a:p>
            <a:r>
              <a:rPr lang="en-IN" sz="2000" dirty="0"/>
              <a:t>	</a:t>
            </a:r>
          </a:p>
          <a:p>
            <a:pPr marL="285750" indent="-285750">
              <a:buClr>
                <a:schemeClr val="tx1">
                  <a:lumMod val="95000"/>
                  <a:lumOff val="5000"/>
                </a:schemeClr>
              </a:buClr>
              <a:buSzPct val="102000"/>
              <a:buFont typeface="Wingdings" panose="05000000000000000000" pitchFamily="2" charset="2"/>
              <a:buChar char="v"/>
            </a:pPr>
            <a:r>
              <a:rPr lang="en-IN" sz="2000" dirty="0"/>
              <a:t>Operating System (OS) –</a:t>
            </a:r>
          </a:p>
          <a:p>
            <a:r>
              <a:rPr lang="en-IN" sz="2000" dirty="0"/>
              <a:t>	Ubuntu or Microsoft Windows</a:t>
            </a:r>
          </a:p>
          <a:p>
            <a:endParaRPr lang="en-IN" sz="2000" dirty="0"/>
          </a:p>
        </p:txBody>
      </p:sp>
    </p:spTree>
    <p:extLst>
      <p:ext uri="{BB962C8B-B14F-4D97-AF65-F5344CB8AC3E}">
        <p14:creationId xmlns:p14="http://schemas.microsoft.com/office/powerpoint/2010/main" val="362055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8D4A-150D-48FE-8531-DC0B1AD76F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E00F66-F2FE-473C-91B5-E3F7497FF93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0DD48374-9FAE-45DF-A59B-95EA8BA16033}"/>
              </a:ext>
            </a:extLst>
          </p:cNvPr>
          <p:cNvPicPr>
            <a:picLocks noChangeAspect="1"/>
          </p:cNvPicPr>
          <p:nvPr/>
        </p:nvPicPr>
        <p:blipFill>
          <a:blip r:embed="rId2"/>
          <a:stretch>
            <a:fillRect/>
          </a:stretch>
        </p:blipFill>
        <p:spPr>
          <a:xfrm>
            <a:off x="0" y="0"/>
            <a:ext cx="12254107" cy="6858000"/>
          </a:xfrm>
          <a:prstGeom prst="rect">
            <a:avLst/>
          </a:prstGeom>
        </p:spPr>
      </p:pic>
      <p:sp>
        <p:nvSpPr>
          <p:cNvPr id="8" name="TextBox 7">
            <a:extLst>
              <a:ext uri="{FF2B5EF4-FFF2-40B4-BE49-F238E27FC236}">
                <a16:creationId xmlns:a16="http://schemas.microsoft.com/office/drawing/2014/main" id="{0FDEF462-4ACA-4540-B220-7B633D84B1E6}"/>
              </a:ext>
            </a:extLst>
          </p:cNvPr>
          <p:cNvSpPr txBox="1"/>
          <p:nvPr/>
        </p:nvSpPr>
        <p:spPr>
          <a:xfrm>
            <a:off x="3900486" y="2733673"/>
            <a:ext cx="6862764" cy="1384995"/>
          </a:xfrm>
          <a:prstGeom prst="rect">
            <a:avLst/>
          </a:prstGeom>
          <a:noFill/>
        </p:spPr>
        <p:txBody>
          <a:bodyPr wrap="square" rtlCol="0">
            <a:spAutoFit/>
          </a:bodyPr>
          <a:lstStyle/>
          <a:p>
            <a:pPr marL="457200" lvl="0" indent="-457200">
              <a:buFont typeface="Arial" panose="020B0604020202020204" pitchFamily="34" charset="0"/>
              <a:buChar char="•"/>
            </a:pPr>
            <a:r>
              <a:rPr lang="en-IN" sz="2800" b="1" dirty="0">
                <a:latin typeface="Mongolian Baiti" panose="03000500000000000000" pitchFamily="66" charset="0"/>
                <a:cs typeface="Mongolian Baiti" panose="03000500000000000000" pitchFamily="66" charset="0"/>
              </a:rPr>
              <a:t>IDE</a:t>
            </a:r>
            <a:r>
              <a:rPr lang="en-IN" sz="2800" dirty="0">
                <a:latin typeface="Mongolian Baiti" panose="03000500000000000000" pitchFamily="66" charset="0"/>
                <a:cs typeface="Mongolian Baiti" panose="03000500000000000000" pitchFamily="66" charset="0"/>
              </a:rPr>
              <a:t>: VS code.</a:t>
            </a:r>
          </a:p>
          <a:p>
            <a:pPr marL="457200" lvl="0" indent="-457200">
              <a:buFont typeface="Arial" panose="020B0604020202020204" pitchFamily="34" charset="0"/>
              <a:buChar char="•"/>
            </a:pPr>
            <a:r>
              <a:rPr lang="en-IN" sz="2800" b="1" dirty="0">
                <a:latin typeface="Mongolian Baiti" panose="03000500000000000000" pitchFamily="66" charset="0"/>
                <a:cs typeface="Mongolian Baiti" panose="03000500000000000000" pitchFamily="66" charset="0"/>
              </a:rPr>
              <a:t>Programming Language</a:t>
            </a:r>
            <a:r>
              <a:rPr lang="en-IN" sz="2800" dirty="0">
                <a:latin typeface="Mongolian Baiti" panose="03000500000000000000" pitchFamily="66" charset="0"/>
                <a:cs typeface="Mongolian Baiti" panose="03000500000000000000" pitchFamily="66" charset="0"/>
              </a:rPr>
              <a:t>: Python</a:t>
            </a:r>
          </a:p>
          <a:p>
            <a:pPr marL="457200" lvl="0" indent="-457200">
              <a:buFont typeface="Arial" panose="020B0604020202020204" pitchFamily="34" charset="0"/>
              <a:buChar char="•"/>
            </a:pPr>
            <a:endParaRPr lang="en-IN" sz="28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403463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F617-AA6D-4901-8A4E-18AD234CA8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693403-915B-4BB2-89FE-901C66DAA9C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1431ADE-FE6D-4DF1-B48A-FD354D445CD0}"/>
              </a:ext>
            </a:extLst>
          </p:cNvPr>
          <p:cNvPicPr>
            <a:picLocks noChangeAspect="1"/>
          </p:cNvPicPr>
          <p:nvPr/>
        </p:nvPicPr>
        <p:blipFill>
          <a:blip r:embed="rId2"/>
          <a:stretch>
            <a:fillRect/>
          </a:stretch>
        </p:blipFill>
        <p:spPr>
          <a:xfrm>
            <a:off x="0" y="28584"/>
            <a:ext cx="12191999" cy="6800832"/>
          </a:xfrm>
          <a:prstGeom prst="rect">
            <a:avLst/>
          </a:prstGeom>
        </p:spPr>
      </p:pic>
      <p:pic>
        <p:nvPicPr>
          <p:cNvPr id="7" name="Picture 6">
            <a:extLst>
              <a:ext uri="{FF2B5EF4-FFF2-40B4-BE49-F238E27FC236}">
                <a16:creationId xmlns:a16="http://schemas.microsoft.com/office/drawing/2014/main" id="{216ED2BA-77F7-414C-BD63-AA58A96DAE45}"/>
              </a:ext>
            </a:extLst>
          </p:cNvPr>
          <p:cNvPicPr>
            <a:picLocks noChangeAspect="1"/>
          </p:cNvPicPr>
          <p:nvPr/>
        </p:nvPicPr>
        <p:blipFill>
          <a:blip r:embed="rId3"/>
          <a:stretch>
            <a:fillRect/>
          </a:stretch>
        </p:blipFill>
        <p:spPr>
          <a:xfrm>
            <a:off x="2136276" y="2021681"/>
            <a:ext cx="7919446" cy="4250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8705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1199</TotalTime>
  <Words>259</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vt:lpstr>
      <vt:lpstr>Arial Black</vt:lpstr>
      <vt:lpstr>Cooper Black</vt:lpstr>
      <vt:lpstr>Mongolian Baiti</vt:lpstr>
      <vt:lpstr>Roboto</vt:lpstr>
      <vt:lpstr>Rockwell</vt:lpstr>
      <vt:lpstr>Rockwell Condensed</vt:lpstr>
      <vt:lpstr>Wingdings</vt:lpstr>
      <vt:lpstr>YAEe2QG9Lj0 0</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tarunima sharam</dc:creator>
  <cp:lastModifiedBy>divyansh.2023mca1113</cp:lastModifiedBy>
  <cp:revision>4</cp:revision>
  <dcterms:created xsi:type="dcterms:W3CDTF">2022-03-08T12:32:12Z</dcterms:created>
  <dcterms:modified xsi:type="dcterms:W3CDTF">2022-05-31T15:13:21Z</dcterms:modified>
</cp:coreProperties>
</file>