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319" r:id="rId2"/>
    <p:sldId id="304" r:id="rId3"/>
    <p:sldId id="285" r:id="rId4"/>
    <p:sldId id="320" r:id="rId5"/>
    <p:sldId id="322" r:id="rId6"/>
    <p:sldId id="288" r:id="rId7"/>
    <p:sldId id="321" r:id="rId8"/>
    <p:sldId id="323" r:id="rId9"/>
    <p:sldId id="324" r:id="rId10"/>
    <p:sldId id="30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D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71" autoAdjust="0"/>
  </p:normalViewPr>
  <p:slideViewPr>
    <p:cSldViewPr>
      <p:cViewPr>
        <p:scale>
          <a:sx n="79" d="100"/>
          <a:sy n="79" d="100"/>
        </p:scale>
        <p:origin x="156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31477-E00B-4D3F-A06A-0A57A51A896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14C7E-B802-4ED1-B73E-C07B90DA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1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14C7E-B802-4ED1-B73E-C07B90DA72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8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DED4-F319-4DB9-BF5D-66778D9E6638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3/9/2022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3C2D-B884-44D4-80FD-145F38885B7E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DED4-F319-4DB9-BF5D-66778D9E6638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3/9/2022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3C2D-B884-44D4-80FD-145F38885B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DED4-F319-4DB9-BF5D-66778D9E6638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3/9/2022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3C2D-B884-44D4-80FD-145F38885B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DED4-F319-4DB9-BF5D-66778D9E6638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3/9/2022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3C2D-B884-44D4-80FD-145F38885B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DED4-F319-4DB9-BF5D-66778D9E6638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3/9/2022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3C2D-B884-44D4-80FD-145F38885B7E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DED4-F319-4DB9-BF5D-66778D9E6638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3/9/2022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3C2D-B884-44D4-80FD-145F38885B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DED4-F319-4DB9-BF5D-66778D9E6638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3/9/2022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3C2D-B884-44D4-80FD-145F38885B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DED4-F319-4DB9-BF5D-66778D9E6638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3/9/2022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9D3C2D-B884-44D4-80FD-145F38885B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DED4-F319-4DB9-BF5D-66778D9E6638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3/9/2022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3C2D-B884-44D4-80FD-145F38885B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DED4-F319-4DB9-BF5D-66778D9E6638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3/9/2022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A9D3C2D-B884-44D4-80FD-145F38885B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363DED4-F319-4DB9-BF5D-66778D9E6638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3/9/2022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3C2D-B884-44D4-80FD-145F38885B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363DED4-F319-4DB9-BF5D-66778D9E6638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3/9/2022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A9D3C2D-B884-44D4-80FD-145F38885B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31837"/>
            <a:ext cx="6480048" cy="2301240"/>
          </a:xfrm>
        </p:spPr>
        <p:txBody>
          <a:bodyPr>
            <a:normAutofit/>
          </a:bodyPr>
          <a:lstStyle/>
          <a:p>
            <a:pPr algn="ctr"/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Secure Remote Health Monitoring System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-381000" y="2398414"/>
            <a:ext cx="6480048" cy="1752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rgbClr val="92D05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92D050"/>
                </a:solidFill>
              </a:rPr>
              <a:t>Project Coordinator :-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92D050"/>
                </a:solidFill>
              </a:rPr>
              <a:t>Mr. Ankit Verma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876800" y="2209800"/>
            <a:ext cx="3657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u="sng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400" b="1" u="sng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Group 17</a:t>
            </a:r>
            <a:r>
              <a:rPr lang="en-US" sz="2400" b="1" dirty="0">
                <a:solidFill>
                  <a:srgbClr val="002060"/>
                </a:solidFill>
              </a:rPr>
              <a:t>			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Vishwadev</a:t>
            </a:r>
            <a:r>
              <a:rPr lang="en-US" sz="2400" b="1" dirty="0">
                <a:solidFill>
                  <a:srgbClr val="002060"/>
                </a:solidFill>
              </a:rPr>
              <a:t> Gupta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</a:rPr>
              <a:t>Asif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</a:rPr>
              <a:t>Priyanka Raghuvanshi</a:t>
            </a:r>
          </a:p>
          <a:p>
            <a:pPr marL="0" indent="0">
              <a:buNone/>
            </a:pPr>
            <a:endParaRPr lang="en-US" sz="2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9171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24200"/>
            <a:ext cx="82296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solidFill>
                  <a:schemeClr val="tx2">
                    <a:lumMod val="50000"/>
                  </a:schemeClr>
                </a:solidFill>
              </a:rPr>
              <a:t>THANK YOU</a:t>
            </a:r>
            <a:br>
              <a:rPr lang="en-US" sz="8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8000" dirty="0">
                <a:solidFill>
                  <a:schemeClr val="tx2">
                    <a:lumMod val="50000"/>
                  </a:schemeClr>
                </a:solidFill>
                <a:sym typeface="Wingdings" pitchFamily="2" charset="2"/>
              </a:rPr>
              <a:t>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81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0888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08432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Introduction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Objective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Why Health Monitoring?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Methodology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Technology Used</a:t>
            </a:r>
          </a:p>
          <a:p>
            <a:pPr marL="36576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endParaRPr lang="en-US" sz="2400" dirty="0">
              <a:solidFill>
                <a:schemeClr val="bg1"/>
              </a:solidFill>
              <a:latin typeface="+mj-lt"/>
            </a:endParaRPr>
          </a:p>
          <a:p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3035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648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real-time medical data collected using wearable medical sensors are transmitted to a diagnostic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centre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data generated from the sensors are aggregated at this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centre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transmitted further to the doctor's personal digital assistant for diagnosis. 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algn="just"/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unauthorised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access of one's health data may lead to misuse and legal complications while unreliable data transmission or storage may lead to life threatening risk to patients.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459393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75587A6-B7FF-486D-99BF-4544D8C2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SENSORS</a:t>
            </a:r>
          </a:p>
        </p:txBody>
      </p:sp>
      <p:pic>
        <p:nvPicPr>
          <p:cNvPr id="1026" name="Picture 2" descr="Types of medical sensors | Functions of medical sensors">
            <a:extLst>
              <a:ext uri="{FF2B5EF4-FFF2-40B4-BE49-F238E27FC236}">
                <a16:creationId xmlns:a16="http://schemas.microsoft.com/office/drawing/2014/main" id="{473A3BDF-7B48-4888-B2A8-49664F67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1676400"/>
            <a:ext cx="3810000" cy="480361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17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183E-D282-4998-ADBF-AEBBF299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91BD-C84D-4B99-9E34-B64F7029B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Internet of Things (IoT) is the emerging technology, which contains huge amount of smart object and smart devices connected to the internet for communicating with each other. 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These smart devices are used to collect temperature, blood pressure, sugar level, heartbeat, lung and respiration information etc., which are used to evaluate the health condition of the patient. 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The final results are displayed on the android device, on web server and also the results are sent to the user through SMS. 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This project may play vital role in saving the patient life at emergency time since “Time is life” 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Why Health Monitoring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en-US" sz="2800" b="0" i="0" dirty="0">
                <a:solidFill>
                  <a:srgbClr val="3A3A3A"/>
                </a:solidFill>
                <a:effectLst/>
                <a:latin typeface="Antenna"/>
              </a:rPr>
              <a:t>You become an </a:t>
            </a:r>
            <a:r>
              <a:rPr lang="en-US" sz="2800" b="0" i="1" dirty="0">
                <a:solidFill>
                  <a:srgbClr val="3A3A3A"/>
                </a:solidFill>
                <a:effectLst/>
                <a:latin typeface="Antenna"/>
              </a:rPr>
              <a:t>observer</a:t>
            </a:r>
            <a:r>
              <a:rPr lang="en-US" sz="2800" b="0" i="0" dirty="0">
                <a:solidFill>
                  <a:srgbClr val="3A3A3A"/>
                </a:solidFill>
                <a:effectLst/>
                <a:latin typeface="Antenna"/>
              </a:rPr>
              <a:t> of your behavior</a:t>
            </a:r>
          </a:p>
          <a:p>
            <a:pPr marL="36576" indent="0" algn="just">
              <a:spcBef>
                <a:spcPts val="1200"/>
              </a:spcBef>
              <a:buNone/>
            </a:pPr>
            <a:endParaRPr lang="en-US" sz="2800" b="0" i="0" dirty="0">
              <a:solidFill>
                <a:srgbClr val="3A3A3A"/>
              </a:solidFill>
              <a:effectLst/>
              <a:latin typeface="Antenna"/>
            </a:endParaRPr>
          </a:p>
          <a:p>
            <a:pPr algn="just">
              <a:spcBef>
                <a:spcPts val="1200"/>
              </a:spcBef>
            </a:pPr>
            <a:r>
              <a:rPr lang="en-US" sz="2800" b="0" i="0" dirty="0">
                <a:solidFill>
                  <a:srgbClr val="3A3A3A"/>
                </a:solidFill>
                <a:effectLst/>
                <a:latin typeface="Antenna"/>
              </a:rPr>
              <a:t>You can detect changes </a:t>
            </a:r>
            <a:r>
              <a:rPr lang="en-US" sz="2800" b="0" i="1" dirty="0">
                <a:solidFill>
                  <a:srgbClr val="3A3A3A"/>
                </a:solidFill>
                <a:effectLst/>
                <a:latin typeface="Antenna"/>
              </a:rPr>
              <a:t>when</a:t>
            </a:r>
            <a:r>
              <a:rPr lang="en-US" sz="2800" b="0" i="0" dirty="0">
                <a:solidFill>
                  <a:srgbClr val="3A3A3A"/>
                </a:solidFill>
                <a:effectLst/>
                <a:latin typeface="Antenna"/>
              </a:rPr>
              <a:t> they occur</a:t>
            </a:r>
          </a:p>
          <a:p>
            <a:pPr algn="just">
              <a:spcBef>
                <a:spcPts val="1200"/>
              </a:spcBef>
            </a:pPr>
            <a:endParaRPr lang="en-US" sz="2800" dirty="0">
              <a:solidFill>
                <a:srgbClr val="3A3A3A"/>
              </a:solidFill>
              <a:latin typeface="Antenna"/>
            </a:endParaRPr>
          </a:p>
          <a:p>
            <a:pPr algn="just">
              <a:spcBef>
                <a:spcPts val="1200"/>
              </a:spcBef>
            </a:pPr>
            <a:r>
              <a:rPr lang="en-US" sz="2800" b="0" i="0" dirty="0">
                <a:solidFill>
                  <a:srgbClr val="3A3A3A"/>
                </a:solidFill>
                <a:effectLst/>
                <a:latin typeface="Antenna"/>
              </a:rPr>
              <a:t> You can detect </a:t>
            </a:r>
            <a:r>
              <a:rPr lang="en-US" sz="2800" b="0" i="1" dirty="0">
                <a:solidFill>
                  <a:srgbClr val="3A3A3A"/>
                </a:solidFill>
                <a:effectLst/>
                <a:latin typeface="Antenna"/>
              </a:rPr>
              <a:t>how much</a:t>
            </a:r>
            <a:r>
              <a:rPr lang="en-US" sz="2800" b="0" i="0" dirty="0">
                <a:solidFill>
                  <a:srgbClr val="3A3A3A"/>
                </a:solidFill>
                <a:effectLst/>
                <a:latin typeface="Antenna"/>
              </a:rPr>
              <a:t> of change</a:t>
            </a:r>
          </a:p>
          <a:p>
            <a:pPr algn="just">
              <a:spcBef>
                <a:spcPts val="1200"/>
              </a:spcBef>
            </a:pPr>
            <a:endParaRPr lang="en-US" sz="2800" dirty="0">
              <a:solidFill>
                <a:srgbClr val="3A3A3A"/>
              </a:solidFill>
              <a:latin typeface="Antenna"/>
            </a:endParaRPr>
          </a:p>
          <a:p>
            <a:pPr algn="just">
              <a:spcBef>
                <a:spcPts val="1200"/>
              </a:spcBef>
            </a:pPr>
            <a:r>
              <a:rPr lang="en-US" sz="2800" b="0" i="0" dirty="0">
                <a:solidFill>
                  <a:srgbClr val="3A3A3A"/>
                </a:solidFill>
                <a:effectLst/>
                <a:latin typeface="Antenna"/>
              </a:rPr>
              <a:t>You are more likely to identify which environmental events are related to your health and fitness success</a:t>
            </a:r>
          </a:p>
          <a:p>
            <a:pPr algn="just">
              <a:spcBef>
                <a:spcPts val="1200"/>
              </a:spcBef>
            </a:pPr>
            <a:endParaRPr lang="en-US" sz="2800" b="0" i="0" dirty="0">
              <a:solidFill>
                <a:srgbClr val="3A3A3A"/>
              </a:solidFill>
              <a:effectLst/>
              <a:latin typeface="Antenna"/>
            </a:endParaRPr>
          </a:p>
          <a:p>
            <a:pPr algn="just">
              <a:spcBef>
                <a:spcPts val="1200"/>
              </a:spcBef>
            </a:pPr>
            <a:endParaRPr lang="en-US" sz="2800" b="0" i="0" dirty="0">
              <a:solidFill>
                <a:srgbClr val="3A3A3A"/>
              </a:solidFill>
              <a:effectLst/>
              <a:latin typeface="Antenna"/>
            </a:endParaRPr>
          </a:p>
          <a:p>
            <a:pPr algn="just">
              <a:spcBef>
                <a:spcPts val="1200"/>
              </a:spcBef>
            </a:pPr>
            <a:endParaRPr lang="en-US" sz="2800" b="0" i="0" dirty="0">
              <a:solidFill>
                <a:srgbClr val="3A3A3A"/>
              </a:solidFill>
              <a:effectLst/>
              <a:latin typeface="Antenna"/>
            </a:endParaRPr>
          </a:p>
          <a:p>
            <a:pPr algn="just">
              <a:spcBef>
                <a:spcPts val="1200"/>
              </a:spcBef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algn="just">
              <a:spcBef>
                <a:spcPts val="1200"/>
              </a:spcBef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55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5430-4460-4F77-952A-6F0D7D76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METHODOLOGY</a:t>
            </a:r>
          </a:p>
        </p:txBody>
      </p:sp>
      <p:pic>
        <p:nvPicPr>
          <p:cNvPr id="2050" name="Picture 2" descr="IoT project - health monitoring system">
            <a:extLst>
              <a:ext uri="{FF2B5EF4-FFF2-40B4-BE49-F238E27FC236}">
                <a16:creationId xmlns:a16="http://schemas.microsoft.com/office/drawing/2014/main" id="{8884D91A-2F36-45B0-A470-877CB2603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82944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71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CD6B-ACF5-453F-8F30-3BD38E97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4452-3444-4861-B66B-96371B5CE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7244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IN" u="sng" dirty="0">
                <a:solidFill>
                  <a:srgbClr val="0070C0"/>
                </a:solidFill>
              </a:rPr>
              <a:t>IOT (Internet Of Things) :</a:t>
            </a:r>
          </a:p>
          <a:p>
            <a:pPr marL="36576" indent="0">
              <a:buNone/>
            </a:pPr>
            <a:endParaRPr lang="en-IN" u="sng" dirty="0">
              <a:solidFill>
                <a:srgbClr val="0070C0"/>
              </a:solidFill>
            </a:endParaRPr>
          </a:p>
          <a:p>
            <a:pPr algn="just"/>
            <a:r>
              <a:rPr lang="en-IN" sz="24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Internet of Things (IoT) is usually referred to as the physical one, which is connected to the world of the Internet and has limited storage and processing capabilities.</a:t>
            </a:r>
          </a:p>
          <a:p>
            <a:pPr algn="just"/>
            <a:endParaRPr lang="en-IN" sz="240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IN" sz="24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IoT has also proven to be the benchmark for medical systems in which smart objects are used to continuously monitor patients for specific diseases. </a:t>
            </a: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41474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0BAE-58B8-4CD8-93A0-6DD0882C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       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72775-A9C0-4358-98F1-F0B7993B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Cloud computing has almost unlimited processing power and storage capacity. While this is a more advanced technology for solving technical problems in the IoT, data mining is an intelligent technology used to inspect huge volumes of records and extract new information. </a:t>
            </a:r>
          </a:p>
          <a:p>
            <a:endParaRPr lang="en-IN" sz="260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26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can be used to make specific decisions, estimates, and predictions using a variety of machine learning algorithms.</a:t>
            </a:r>
            <a:endParaRPr lang="en-US" sz="2600" dirty="0">
              <a:solidFill>
                <a:srgbClr val="00B0F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71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661</TotalTime>
  <Words>402</Words>
  <Application>Microsoft Office PowerPoint</Application>
  <PresentationFormat>On-screen Show (4:3)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Antenna</vt:lpstr>
      <vt:lpstr>Arial</vt:lpstr>
      <vt:lpstr>Calibri</vt:lpstr>
      <vt:lpstr>Franklin Gothic Book</vt:lpstr>
      <vt:lpstr>Times New Roman</vt:lpstr>
      <vt:lpstr>Wingdings 2</vt:lpstr>
      <vt:lpstr>Technic</vt:lpstr>
      <vt:lpstr> Secure Remote Health Monitoring System</vt:lpstr>
      <vt:lpstr>CONTENTS</vt:lpstr>
      <vt:lpstr>INTRODUCTION</vt:lpstr>
      <vt:lpstr>SENSORS</vt:lpstr>
      <vt:lpstr>OBJECTIVE</vt:lpstr>
      <vt:lpstr>Why Health Monitoring ?</vt:lpstr>
      <vt:lpstr>METHODOLOGY</vt:lpstr>
      <vt:lpstr>TECHNOLOGY USED</vt:lpstr>
      <vt:lpstr>        CLOUD COMPUTING</vt:lpstr>
      <vt:lpstr>THANK YOU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Abbu-Ma</dc:creator>
  <cp:lastModifiedBy>asif.2023mca1015</cp:lastModifiedBy>
  <cp:revision>201</cp:revision>
  <dcterms:created xsi:type="dcterms:W3CDTF">2013-03-10T21:34:19Z</dcterms:created>
  <dcterms:modified xsi:type="dcterms:W3CDTF">2022-03-09T08:09:26Z</dcterms:modified>
</cp:coreProperties>
</file>