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67" r:id="rId9"/>
    <p:sldId id="27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3/8/2022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3/8/2022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3/8/2022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3/8/2022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966" y="826409"/>
            <a:ext cx="8825658" cy="660559"/>
          </a:xfrm>
        </p:spPr>
        <p:txBody>
          <a:bodyPr/>
          <a:lstStyle/>
          <a:p>
            <a:pPr algn="ctr"/>
            <a:r>
              <a:rPr lang="en-US" sz="3600" dirty="0" smtClean="0">
                <a:latin typeface="Times New Roman" panose="02020603050405020304" pitchFamily="18" charset="0"/>
                <a:cs typeface="Times New Roman" panose="02020603050405020304" pitchFamily="18" charset="0"/>
              </a:rPr>
              <a:t>HOME LOAN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82338" y="2811567"/>
            <a:ext cx="3905429" cy="1922803"/>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Submitted by </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Kshitiz</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pandey</a:t>
            </a:r>
            <a:r>
              <a:rPr lang="en-US" dirty="0" smtClean="0">
                <a:latin typeface="Times New Roman" panose="02020603050405020304" pitchFamily="18" charset="0"/>
                <a:cs typeface="Times New Roman" panose="02020603050405020304" pitchFamily="18" charset="0"/>
              </a:rPr>
              <a:t>  - 2000290140060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44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4151" y="1151151"/>
            <a:ext cx="4570728" cy="2677648"/>
          </a:xfrm>
        </p:spPr>
        <p:txBody>
          <a:bodyPr/>
          <a:lstStyle/>
          <a:p>
            <a:r>
              <a:rPr lang="en-US" dirty="0" smtClean="0"/>
              <a:t>Thank You</a:t>
            </a:r>
            <a:endParaRPr lang="en-US" dirty="0"/>
          </a:p>
        </p:txBody>
      </p:sp>
    </p:spTree>
    <p:extLst>
      <p:ext uri="{BB962C8B-B14F-4D97-AF65-F5344CB8AC3E}">
        <p14:creationId xmlns:p14="http://schemas.microsoft.com/office/powerpoint/2010/main" val="1396121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Profile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210000"/>
              </a:lnSpc>
              <a:spcBef>
                <a:spcPct val="50000"/>
              </a:spcBef>
              <a:buNone/>
              <a:defRPr/>
            </a:pPr>
            <a:r>
              <a:rPr lang="en-US" b="1" dirty="0">
                <a:latin typeface="Times New Roman" panose="02020603050405020304" pitchFamily="18" charset="0"/>
                <a:cs typeface="Times New Roman" pitchFamily="18" charset="0"/>
              </a:rPr>
              <a:t>Title of Project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Home Loan</a:t>
            </a:r>
          </a:p>
          <a:p>
            <a:pPr marL="0" indent="0" algn="just">
              <a:lnSpc>
                <a:spcPct val="110000"/>
              </a:lnSpc>
              <a:spcBef>
                <a:spcPct val="50000"/>
              </a:spcBef>
              <a:buNone/>
              <a:defRPr/>
            </a:pPr>
            <a:r>
              <a:rPr lang="en-US" b="1" dirty="0" smtClean="0">
                <a:latin typeface="Times New Roman" pitchFamily="18" charset="0"/>
                <a:cs typeface="Times New Roman" pitchFamily="18" charset="0"/>
              </a:rPr>
              <a:t>Aim Of  Project         :  It is developed for customers who want Housing </a:t>
            </a:r>
            <a:r>
              <a:rPr lang="en-US" b="1" dirty="0">
                <a:latin typeface="Times New Roman" pitchFamily="18" charset="0"/>
                <a:cs typeface="Times New Roman" pitchFamily="18" charset="0"/>
              </a:rPr>
              <a:t>L</a:t>
            </a:r>
            <a:r>
              <a:rPr lang="en-US" b="1" dirty="0" smtClean="0">
                <a:latin typeface="Times New Roman" pitchFamily="18" charset="0"/>
                <a:cs typeface="Times New Roman" pitchFamily="18" charset="0"/>
              </a:rPr>
              <a:t>oan. </a:t>
            </a:r>
            <a:endParaRPr lang="en-US" b="1" dirty="0">
              <a:latin typeface="Times New Roman" pitchFamily="18" charset="0"/>
              <a:cs typeface="Times New Roman" pitchFamily="18" charset="0"/>
            </a:endParaRPr>
          </a:p>
          <a:p>
            <a:pPr marL="0" indent="0">
              <a:spcBef>
                <a:spcPts val="0"/>
              </a:spcBef>
              <a:buNone/>
              <a:tabLst>
                <a:tab pos="1651000" algn="l"/>
              </a:tabLst>
              <a:defRPr/>
            </a:pPr>
            <a:r>
              <a:rPr lang="en-US" b="1" dirty="0">
                <a:latin typeface="Times New Roman" pitchFamily="18" charset="0"/>
                <a:cs typeface="Times New Roman" pitchFamily="18" charset="0"/>
              </a:rPr>
              <a:t>                              </a:t>
            </a:r>
          </a:p>
          <a:p>
            <a:pPr marL="0" indent="0" algn="just">
              <a:spcBef>
                <a:spcPts val="0"/>
              </a:spcBef>
              <a:buNone/>
              <a:tabLst>
                <a:tab pos="1651000" algn="l"/>
              </a:tabLst>
              <a:defRPr/>
            </a:pPr>
            <a:r>
              <a:rPr lang="en-US" b="1" dirty="0" smtClean="0">
                <a:latin typeface="Times New Roman" pitchFamily="18" charset="0"/>
                <a:cs typeface="Times New Roman" pitchFamily="18" charset="0"/>
              </a:rPr>
              <a:t>Technology                 :  </a:t>
            </a:r>
            <a:r>
              <a:rPr lang="en-US" b="1" dirty="0" err="1" smtClean="0">
                <a:latin typeface="Times New Roman" pitchFamily="18" charset="0"/>
                <a:cs typeface="Times New Roman" pitchFamily="18" charset="0"/>
              </a:rPr>
              <a:t>Flowable</a:t>
            </a:r>
            <a:r>
              <a:rPr lang="en-US" b="1" dirty="0" smtClean="0">
                <a:latin typeface="Times New Roman" pitchFamily="18" charset="0"/>
                <a:cs typeface="Times New Roman" pitchFamily="18" charset="0"/>
              </a:rPr>
              <a:t>, Java, </a:t>
            </a:r>
            <a:r>
              <a:rPr lang="en-US" b="1" dirty="0" err="1" smtClean="0">
                <a:latin typeface="Times New Roman" pitchFamily="18" charset="0"/>
                <a:cs typeface="Times New Roman" pitchFamily="18" charset="0"/>
              </a:rPr>
              <a:t>Springboot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MySql</a:t>
            </a:r>
            <a:endParaRPr lang="en-US" b="1" dirty="0">
              <a:latin typeface="Times New Roman" pitchFamily="18" charset="0"/>
              <a:cs typeface="Times New Roman" pitchFamily="18" charset="0"/>
            </a:endParaRPr>
          </a:p>
          <a:p>
            <a:pPr marL="1774825" indent="-1774825">
              <a:spcBef>
                <a:spcPts val="0"/>
              </a:spcBef>
              <a:tabLst>
                <a:tab pos="1651000" algn="l"/>
              </a:tabLst>
              <a:defRPr/>
            </a:pPr>
            <a:endParaRPr lang="en-US" b="1" dirty="0">
              <a:latin typeface="Times New Roman" pitchFamily="18" charset="0"/>
              <a:cs typeface="Times New Roman" pitchFamily="18" charset="0"/>
            </a:endParaRPr>
          </a:p>
          <a:p>
            <a:pPr marL="0" indent="0">
              <a:spcBef>
                <a:spcPts val="0"/>
              </a:spcBef>
              <a:buNone/>
              <a:tabLst>
                <a:tab pos="1651000" algn="l"/>
              </a:tabLst>
              <a:defRPr/>
            </a:pPr>
            <a:r>
              <a:rPr lang="en-US" b="1" dirty="0">
                <a:latin typeface="Times New Roman" pitchFamily="18" charset="0"/>
                <a:cs typeface="Times New Roman" pitchFamily="18" charset="0"/>
              </a:rPr>
              <a:t>Operating </a:t>
            </a:r>
            <a:r>
              <a:rPr lang="en-US" b="1" dirty="0" smtClean="0">
                <a:latin typeface="Times New Roman" pitchFamily="18" charset="0"/>
                <a:cs typeface="Times New Roman" pitchFamily="18" charset="0"/>
              </a:rPr>
              <a:t>System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Linux</a:t>
            </a:r>
            <a:endParaRPr lang="en-US" b="1" dirty="0">
              <a:latin typeface="Times New Roman" pitchFamily="18" charset="0"/>
              <a:cs typeface="Times New Roman" pitchFamily="18" charset="0"/>
            </a:endParaRPr>
          </a:p>
          <a:p>
            <a:pPr marL="0" indent="0" algn="just">
              <a:spcBef>
                <a:spcPts val="0"/>
              </a:spcBef>
              <a:buNone/>
              <a:tabLst>
                <a:tab pos="1651000" algn="l"/>
              </a:tabLst>
              <a:defRPr/>
            </a:pPr>
            <a:endParaRPr lang="en-US" b="1" dirty="0">
              <a:latin typeface="Times New Roman" pitchFamily="18" charset="0"/>
              <a:cs typeface="Times New Roman" pitchFamily="18" charset="0"/>
            </a:endParaRPr>
          </a:p>
          <a:p>
            <a:pPr marL="0" indent="0" algn="just">
              <a:spcBef>
                <a:spcPts val="0"/>
              </a:spcBef>
              <a:buNone/>
              <a:tabLst>
                <a:tab pos="1651000" algn="l"/>
              </a:tabLst>
              <a:defRPr/>
            </a:pPr>
            <a:r>
              <a:rPr lang="en-US" b="1" dirty="0">
                <a:latin typeface="Times New Roman" pitchFamily="18" charset="0"/>
                <a:cs typeface="Times New Roman" pitchFamily="18" charset="0"/>
              </a:rPr>
              <a:t>Project Guide         </a:t>
            </a:r>
            <a:r>
              <a:rPr lang="en-US" b="1" dirty="0" smtClean="0">
                <a:latin typeface="Times New Roman" pitchFamily="18" charset="0"/>
                <a:cs typeface="Times New Roman" pitchFamily="18" charset="0"/>
              </a:rPr>
              <a:t>   : </a:t>
            </a:r>
            <a:r>
              <a:rPr lang="en-IN" b="1" dirty="0" err="1" smtClean="0">
                <a:latin typeface="Times New Roman" panose="02020603050405020304" pitchFamily="18" charset="0"/>
                <a:ea typeface="Arial Unicode MS" panose="020B0604020202020204" pitchFamily="34" charset="-128"/>
                <a:cs typeface="Times New Roman" panose="02020603050405020304" pitchFamily="18" charset="0"/>
              </a:rPr>
              <a:t>Mr</a:t>
            </a:r>
            <a:r>
              <a:rPr lang="en-IN" b="1" dirty="0" err="1">
                <a:latin typeface="Times New Roman" panose="02020603050405020304" pitchFamily="18" charset="0"/>
                <a:ea typeface="Arial Unicode MS" panose="020B0604020202020204" pitchFamily="34" charset="-128"/>
                <a:cs typeface="Times New Roman" panose="02020603050405020304" pitchFamily="18" charset="0"/>
              </a:rPr>
              <a:t>.</a:t>
            </a:r>
            <a:r>
              <a:rPr lang="en-IN" b="1" dirty="0">
                <a:latin typeface="Times New Roman" panose="02020603050405020304" pitchFamily="18" charset="0"/>
                <a:ea typeface="Arial Unicode MS" panose="020B0604020202020204" pitchFamily="34" charset="-128"/>
                <a:cs typeface="Times New Roman" panose="02020603050405020304" pitchFamily="18" charset="0"/>
              </a:rPr>
              <a:t> </a:t>
            </a:r>
            <a:r>
              <a:rPr lang="en-IN" b="1" dirty="0" err="1">
                <a:latin typeface="Times New Roman" panose="02020603050405020304" pitchFamily="18" charset="0"/>
                <a:ea typeface="Arial Unicode MS" panose="020B0604020202020204" pitchFamily="34" charset="-128"/>
                <a:cs typeface="Times New Roman" panose="02020603050405020304" pitchFamily="18" charset="0"/>
              </a:rPr>
              <a:t>Ankit</a:t>
            </a:r>
            <a:r>
              <a:rPr lang="en-IN" b="1" dirty="0">
                <a:latin typeface="Times New Roman" panose="02020603050405020304" pitchFamily="18" charset="0"/>
                <a:ea typeface="Arial Unicode MS" panose="020B0604020202020204" pitchFamily="34" charset="-128"/>
                <a:cs typeface="Times New Roman" panose="02020603050405020304" pitchFamily="18" charset="0"/>
              </a:rPr>
              <a:t> </a:t>
            </a:r>
            <a:r>
              <a:rPr lang="en-IN" b="1" dirty="0" err="1" smtClean="0">
                <a:latin typeface="Times New Roman" panose="02020603050405020304" pitchFamily="18" charset="0"/>
                <a:ea typeface="Arial Unicode MS" panose="020B0604020202020204" pitchFamily="34" charset="-128"/>
                <a:cs typeface="Times New Roman" panose="02020603050405020304" pitchFamily="18" charset="0"/>
              </a:rPr>
              <a:t>Verma</a:t>
            </a:r>
            <a:r>
              <a:rPr lang="en-IN" b="1" dirty="0" smtClean="0">
                <a:latin typeface="Times New Roman" panose="02020603050405020304" pitchFamily="18" charset="0"/>
                <a:ea typeface="Arial Unicode MS" panose="020B0604020202020204" pitchFamily="34" charset="-128"/>
                <a:cs typeface="Times New Roman" panose="02020603050405020304" pitchFamily="18" charset="0"/>
              </a:rPr>
              <a:t> (Associate Professor)</a:t>
            </a:r>
            <a:endParaRPr lang="en-US" b="1" dirty="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147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3857121"/>
          </a:xfrm>
        </p:spPr>
        <p:txBody>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in our company are developing the Home </a:t>
            </a:r>
            <a:r>
              <a:rPr lang="en-US" dirty="0" smtClean="0">
                <a:latin typeface="Times New Roman" panose="02020603050405020304" pitchFamily="18" charset="0"/>
                <a:cs typeface="Times New Roman" panose="02020603050405020304" pitchFamily="18" charset="0"/>
              </a:rPr>
              <a:t>Loan </a:t>
            </a:r>
            <a:r>
              <a:rPr lang="en-IN" dirty="0" smtClean="0">
                <a:latin typeface="Times New Roman" panose="02020603050405020304" pitchFamily="18" charset="0"/>
                <a:cs typeface="Times New Roman" panose="02020603050405020304" pitchFamily="18" charset="0"/>
              </a:rPr>
              <a:t>System </a:t>
            </a:r>
            <a:r>
              <a:rPr lang="en-IN" dirty="0">
                <a:latin typeface="Times New Roman" panose="02020603050405020304" pitchFamily="18" charset="0"/>
                <a:cs typeface="Times New Roman" panose="02020603050405020304" pitchFamily="18" charset="0"/>
              </a:rPr>
              <a:t>which could </a:t>
            </a:r>
            <a:r>
              <a:rPr lang="en-IN" dirty="0" smtClean="0">
                <a:latin typeface="Times New Roman" panose="02020603050405020304" pitchFamily="18" charset="0"/>
                <a:cs typeface="Times New Roman" panose="02020603050405020304" pitchFamily="18" charset="0"/>
              </a:rPr>
              <a:t>provide requirement for taking housing loans. </a:t>
            </a:r>
            <a:r>
              <a:rPr lang="en-IN" dirty="0">
                <a:latin typeface="Times New Roman" panose="02020603050405020304" pitchFamily="18" charset="0"/>
                <a:cs typeface="Times New Roman" panose="02020603050405020304" pitchFamily="18" charset="0"/>
              </a:rPr>
              <a:t>This application is design and develop to support Multi-User. It has a single login for every role. Admin here has the responsibility of approving and rejecting customers, field officers, loan requests, assigning Background verification, and so on. Another user is the customer whose responsibility is to request a loan, apply for a loan, and </a:t>
            </a:r>
            <a:r>
              <a:rPr lang="en-IN" dirty="0" smtClean="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471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Purpose of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200000"/>
              </a:lnSpc>
              <a:defRPr/>
            </a:pPr>
            <a:r>
              <a:rPr lang="en-US" dirty="0" smtClean="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A</a:t>
            </a:r>
            <a:r>
              <a:rPr lang="en-US" dirty="0" smtClean="0">
                <a:latin typeface="Times New Roman" panose="02020603050405020304" pitchFamily="18" charset="0"/>
                <a:cs typeface="Times New Roman" pitchFamily="18" charset="0"/>
              </a:rPr>
              <a:t>pplicant will submit his personal details through an app.</a:t>
            </a:r>
          </a:p>
          <a:p>
            <a:pPr algn="just">
              <a:lnSpc>
                <a:spcPct val="200000"/>
              </a:lnSpc>
              <a:defRPr/>
            </a:pPr>
            <a:r>
              <a:rPr lang="en-US" dirty="0" smtClean="0">
                <a:latin typeface="Times New Roman" panose="02020603050405020304" pitchFamily="18" charset="0"/>
                <a:cs typeface="Times New Roman" pitchFamily="18" charset="0"/>
              </a:rPr>
              <a:t>Generating Loan Application Number (LAN) for each applicants which is unique.</a:t>
            </a:r>
          </a:p>
          <a:p>
            <a:pPr algn="just">
              <a:lnSpc>
                <a:spcPct val="200000"/>
              </a:lnSpc>
              <a:defRPr/>
            </a:pPr>
            <a:r>
              <a:rPr lang="en-US" dirty="0" smtClean="0">
                <a:latin typeface="Times New Roman" panose="02020603050405020304" pitchFamily="18" charset="0"/>
                <a:cs typeface="Times New Roman" pitchFamily="18" charset="0"/>
              </a:rPr>
              <a:t>Checking CIBIL Score of applicant and co-applicants.</a:t>
            </a:r>
          </a:p>
          <a:p>
            <a:pPr algn="just">
              <a:lnSpc>
                <a:spcPct val="200000"/>
              </a:lnSpc>
              <a:defRPr/>
            </a:pPr>
            <a:r>
              <a:rPr lang="en-US" dirty="0">
                <a:latin typeface="Times New Roman" pitchFamily="18" charset="0"/>
                <a:cs typeface="Times New Roman" pitchFamily="18" charset="0"/>
              </a:rPr>
              <a:t>Making only </a:t>
            </a:r>
            <a:r>
              <a:rPr lang="en-US" dirty="0" smtClean="0">
                <a:latin typeface="Times New Roman" pitchFamily="18" charset="0"/>
                <a:cs typeface="Times New Roman" pitchFamily="18" charset="0"/>
              </a:rPr>
              <a:t>eligible applicants to move further.</a:t>
            </a:r>
            <a:endParaRPr lang="en-US" dirty="0">
              <a:latin typeface="Times New Roman" pitchFamily="18" charset="0"/>
              <a:cs typeface="Times New Roman" pitchFamily="18" charset="0"/>
            </a:endParaRPr>
          </a:p>
          <a:p>
            <a:pPr algn="just">
              <a:lnSpc>
                <a:spcPct val="200000"/>
              </a:lnSpc>
              <a:defRPr/>
            </a:pPr>
            <a:r>
              <a:rPr lang="en-US" dirty="0" smtClean="0">
                <a:latin typeface="Times New Roman" pitchFamily="18" charset="0"/>
                <a:cs typeface="Times New Roman" pitchFamily="18" charset="0"/>
              </a:rPr>
              <a:t>Applicants will submit their Personal/ Business KYC, Income documents, etc.</a:t>
            </a:r>
          </a:p>
          <a:p>
            <a:pPr algn="just">
              <a:buFont typeface="Wingdings" pitchFamily="2" charset="2"/>
              <a:buChar char="Ø"/>
              <a:defRPr/>
            </a:pPr>
            <a:endParaRPr lang="en-US" b="1" dirty="0">
              <a:ln w="50800"/>
              <a:solidFill>
                <a:schemeClr val="bg1">
                  <a:shade val="50000"/>
                </a:schemeClr>
              </a:solidFill>
              <a:latin typeface="Times New Roman" panose="02020603050405020304" pitchFamily="18" charset="0"/>
              <a:cs typeface="Times New Roman" panose="02020603050405020304" pitchFamily="18" charset="0"/>
            </a:endParaRPr>
          </a:p>
          <a:p>
            <a:pPr marL="0" indent="0">
              <a:buNone/>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3828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200000"/>
              </a:lnSpc>
              <a:defRPr/>
            </a:pPr>
            <a:r>
              <a:rPr lang="en-US" dirty="0" smtClean="0">
                <a:latin typeface="Times New Roman" pitchFamily="18" charset="0"/>
                <a:cs typeface="Times New Roman" pitchFamily="18" charset="0"/>
              </a:rPr>
              <a:t>Loan Origination.</a:t>
            </a:r>
          </a:p>
          <a:p>
            <a:pPr>
              <a:lnSpc>
                <a:spcPct val="200000"/>
              </a:lnSpc>
            </a:pPr>
            <a:r>
              <a:rPr lang="en-US" dirty="0" smtClean="0">
                <a:latin typeface="Times New Roman" pitchFamily="18" charset="0"/>
                <a:cs typeface="Times New Roman" pitchFamily="18" charset="0"/>
              </a:rPr>
              <a:t>Define process and workflows.</a:t>
            </a:r>
          </a:p>
          <a:p>
            <a:pPr>
              <a:lnSpc>
                <a:spcPct val="200000"/>
              </a:lnSpc>
            </a:pPr>
            <a:r>
              <a:rPr lang="en-US" dirty="0" smtClean="0">
                <a:latin typeface="Times New Roman" pitchFamily="18" charset="0"/>
                <a:cs typeface="Times New Roman" pitchFamily="18" charset="0"/>
              </a:rPr>
              <a:t>Case flow, management and tracking.</a:t>
            </a:r>
          </a:p>
          <a:p>
            <a:pPr>
              <a:lnSpc>
                <a:spcPct val="200000"/>
              </a:lnSpc>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11660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Main 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4254500"/>
          </a:xfrm>
        </p:spPr>
        <p:txBody>
          <a:bodyPr>
            <a:normAutofit/>
          </a:bodyPr>
          <a:lstStyle/>
          <a:p>
            <a:pPr>
              <a:lnSpc>
                <a:spcPct val="200000"/>
              </a:lnSpc>
            </a:pPr>
            <a:r>
              <a:rPr lang="en-US" sz="1900" b="1" dirty="0" smtClean="0">
                <a:latin typeface="Times New Roman" panose="02020603050405020304" pitchFamily="18" charset="0"/>
                <a:cs typeface="Times New Roman" panose="02020603050405020304" pitchFamily="18" charset="0"/>
              </a:rPr>
              <a:t>Studio</a:t>
            </a:r>
          </a:p>
          <a:p>
            <a:pPr>
              <a:lnSpc>
                <a:spcPct val="200000"/>
              </a:lnSpc>
            </a:pPr>
            <a:r>
              <a:rPr lang="en-US" sz="1900" b="1" dirty="0" smtClean="0">
                <a:latin typeface="Times New Roman" panose="02020603050405020304" pitchFamily="18" charset="0"/>
                <a:cs typeface="Times New Roman" panose="02020603050405020304" pitchFamily="18" charset="0"/>
              </a:rPr>
              <a:t>Rendering Engine</a:t>
            </a:r>
          </a:p>
          <a:p>
            <a:pPr>
              <a:lnSpc>
                <a:spcPct val="200000"/>
              </a:lnSpc>
            </a:pPr>
            <a:r>
              <a:rPr lang="en-US" sz="1900" b="1" dirty="0" smtClean="0">
                <a:latin typeface="Times New Roman" panose="02020603050405020304" pitchFamily="18" charset="0"/>
                <a:cs typeface="Times New Roman" panose="02020603050405020304" pitchFamily="18" charset="0"/>
              </a:rPr>
              <a:t>Portal</a:t>
            </a:r>
          </a:p>
          <a:p>
            <a:pPr>
              <a:lnSpc>
                <a:spcPct val="200000"/>
              </a:lnSpc>
            </a:pPr>
            <a:r>
              <a:rPr lang="en-US" sz="1900" b="1" dirty="0" smtClean="0">
                <a:latin typeface="Times New Roman" panose="02020603050405020304" pitchFamily="18" charset="0"/>
                <a:cs typeface="Times New Roman" panose="02020603050405020304" pitchFamily="18" charset="0"/>
              </a:rPr>
              <a:t>Integration Broker</a:t>
            </a:r>
          </a:p>
          <a:p>
            <a:pPr>
              <a:lnSpc>
                <a:spcPct val="200000"/>
              </a:lnSpc>
            </a:pPr>
            <a:r>
              <a:rPr lang="en-US" sz="1900" b="1" dirty="0" smtClean="0">
                <a:latin typeface="Times New Roman" panose="02020603050405020304" pitchFamily="18" charset="0"/>
                <a:cs typeface="Times New Roman" panose="02020603050405020304" pitchFamily="18" charset="0"/>
              </a:rPr>
              <a:t>Identity Access Management</a:t>
            </a:r>
          </a:p>
          <a:p>
            <a:pPr>
              <a:lnSpc>
                <a:spcPct val="200000"/>
              </a:lnSpc>
            </a:pPr>
            <a:r>
              <a:rPr lang="en-US" sz="1900" b="1" dirty="0" smtClean="0">
                <a:latin typeface="Times New Roman" panose="02020603050405020304" pitchFamily="18" charset="0"/>
                <a:cs typeface="Times New Roman" panose="02020603050405020304" pitchFamily="18" charset="0"/>
              </a:rPr>
              <a:t>Backend</a:t>
            </a:r>
          </a:p>
        </p:txBody>
      </p:sp>
    </p:spTree>
    <p:extLst>
      <p:ext uri="{BB962C8B-B14F-4D97-AF65-F5344CB8AC3E}">
        <p14:creationId xmlns:p14="http://schemas.microsoft.com/office/powerpoint/2010/main" val="3306013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Main Roles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4122040"/>
          </a:xfrm>
        </p:spPr>
        <p:txBody>
          <a:bodyPr>
            <a:normAutofit/>
          </a:bodyPr>
          <a:lstStyle/>
          <a:p>
            <a:pPr>
              <a:lnSpc>
                <a:spcPct val="200000"/>
              </a:lnSpc>
            </a:pPr>
            <a:r>
              <a:rPr lang="en-US" dirty="0" smtClean="0">
                <a:latin typeface="Times New Roman" panose="02020603050405020304" pitchFamily="18" charset="0"/>
                <a:cs typeface="Times New Roman" panose="02020603050405020304" pitchFamily="18" charset="0"/>
              </a:rPr>
              <a:t>Admin</a:t>
            </a:r>
          </a:p>
          <a:p>
            <a:pPr>
              <a:lnSpc>
                <a:spcPct val="200000"/>
              </a:lnSpc>
            </a:pPr>
            <a:r>
              <a:rPr lang="en-US" dirty="0" smtClean="0">
                <a:latin typeface="Times New Roman" panose="02020603050405020304" pitchFamily="18" charset="0"/>
                <a:cs typeface="Times New Roman" panose="02020603050405020304" pitchFamily="18" charset="0"/>
              </a:rPr>
              <a:t>Data entry role</a:t>
            </a:r>
          </a:p>
          <a:p>
            <a:pPr>
              <a:lnSpc>
                <a:spcPct val="200000"/>
              </a:lnSpc>
            </a:pPr>
            <a:r>
              <a:rPr lang="en-US" dirty="0" smtClean="0">
                <a:latin typeface="Times New Roman" panose="02020603050405020304" pitchFamily="18" charset="0"/>
                <a:cs typeface="Times New Roman" panose="02020603050405020304" pitchFamily="18" charset="0"/>
              </a:rPr>
              <a:t>Credit Manager</a:t>
            </a:r>
          </a:p>
          <a:p>
            <a:pPr>
              <a:lnSpc>
                <a:spcPct val="200000"/>
              </a:lnSpc>
            </a:pPr>
            <a:r>
              <a:rPr lang="en-US" dirty="0" smtClean="0">
                <a:latin typeface="Times New Roman" panose="02020603050405020304" pitchFamily="18" charset="0"/>
                <a:cs typeface="Times New Roman" panose="02020603050405020304" pitchFamily="18" charset="0"/>
              </a:rPr>
              <a:t>Technical Vendor</a:t>
            </a:r>
          </a:p>
          <a:p>
            <a:pPr>
              <a:lnSpc>
                <a:spcPct val="200000"/>
              </a:lnSpc>
            </a:pPr>
            <a:r>
              <a:rPr lang="en-US" dirty="0" smtClean="0">
                <a:latin typeface="Times New Roman" panose="02020603050405020304" pitchFamily="18" charset="0"/>
                <a:cs typeface="Times New Roman" panose="02020603050405020304" pitchFamily="18" charset="0"/>
              </a:rPr>
              <a:t>Legal Manager</a:t>
            </a:r>
          </a:p>
          <a:p>
            <a:pPr>
              <a:lnSpc>
                <a:spcPct val="200000"/>
              </a:lnSpc>
            </a:pPr>
            <a:r>
              <a:rPr lang="en-US" dirty="0" smtClean="0">
                <a:latin typeface="Times New Roman" panose="02020603050405020304" pitchFamily="18" charset="0"/>
                <a:cs typeface="Times New Roman" panose="02020603050405020304" pitchFamily="18" charset="0"/>
              </a:rPr>
              <a:t>Legal Head</a:t>
            </a:r>
          </a:p>
          <a:p>
            <a:pPr>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94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Main Processes of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4164769"/>
          </a:xfrm>
        </p:spPr>
        <p:txBody>
          <a:bodyPr/>
          <a:lstStyle/>
          <a:p>
            <a:pPr algn="just">
              <a:lnSpc>
                <a:spcPct val="200000"/>
              </a:lnSpc>
            </a:pPr>
            <a:r>
              <a:rPr lang="en-US" b="1" dirty="0" smtClean="0">
                <a:latin typeface="Times New Roman" panose="02020603050405020304" pitchFamily="18" charset="0"/>
                <a:cs typeface="Times New Roman" panose="02020603050405020304" pitchFamily="18" charset="0"/>
              </a:rPr>
              <a:t>Loan Origination System (LOS)</a:t>
            </a:r>
          </a:p>
          <a:p>
            <a:pPr algn="just">
              <a:lnSpc>
                <a:spcPct val="200000"/>
              </a:lnSpc>
            </a:pPr>
            <a:r>
              <a:rPr lang="en-US" b="1" dirty="0" smtClean="0">
                <a:latin typeface="Times New Roman" panose="02020603050405020304" pitchFamily="18" charset="0"/>
                <a:cs typeface="Times New Roman" panose="02020603050405020304" pitchFamily="18" charset="0"/>
              </a:rPr>
              <a:t>Loan Management System (LMS)</a:t>
            </a:r>
          </a:p>
        </p:txBody>
      </p:sp>
    </p:spTree>
    <p:extLst>
      <p:ext uri="{BB962C8B-B14F-4D97-AF65-F5344CB8AC3E}">
        <p14:creationId xmlns:p14="http://schemas.microsoft.com/office/powerpoint/2010/main" val="1853006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Expected Outcome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200000"/>
              </a:lnSpc>
              <a:buNone/>
            </a:pPr>
            <a:r>
              <a:rPr lang="en-US" dirty="0">
                <a:latin typeface="Times New Roman" panose="02020603050405020304" pitchFamily="18" charset="0"/>
                <a:cs typeface="Times New Roman" panose="02020603050405020304" pitchFamily="18" charset="0"/>
              </a:rPr>
              <a:t>Providing a loan should be a simple process. One should check the client’s eligibility to get the loan and then approve or deny the loan. Once approved, the customer should receive the funds. </a:t>
            </a:r>
          </a:p>
          <a:p>
            <a:pPr marL="0" indent="0">
              <a:lnSpc>
                <a:spcPct val="200000"/>
              </a:lnSpc>
              <a:buNone/>
            </a:pPr>
            <a:r>
              <a:rPr lang="en-US" dirty="0">
                <a:latin typeface="Times New Roman" panose="02020603050405020304" pitchFamily="18" charset="0"/>
                <a:cs typeface="Times New Roman" panose="02020603050405020304" pitchFamily="18" charset="0"/>
              </a:rPr>
              <a:t>However, in traditional lending systems, particularly in larger organizations, this process is often chaotic. That is why </a:t>
            </a:r>
            <a:r>
              <a:rPr lang="en-US" dirty="0" smtClean="0">
                <a:latin typeface="Times New Roman" panose="02020603050405020304" pitchFamily="18" charset="0"/>
                <a:cs typeface="Times New Roman" panose="02020603050405020304" pitchFamily="18" charset="0"/>
              </a:rPr>
              <a:t>we use home loan software </a:t>
            </a:r>
            <a:r>
              <a:rPr lang="en-US" dirty="0">
                <a:latin typeface="Times New Roman" panose="02020603050405020304" pitchFamily="18" charset="0"/>
                <a:cs typeface="Times New Roman" panose="02020603050405020304" pitchFamily="18" charset="0"/>
              </a:rPr>
              <a:t>to streamline their process.</a:t>
            </a:r>
            <a:r>
              <a:rPr lang="en-US" dirty="0"/>
              <a:t> </a:t>
            </a:r>
          </a:p>
          <a:p>
            <a:pPr marL="0" indent="0">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061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172</TotalTime>
  <Words>223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Unicode MS</vt:lpstr>
      <vt:lpstr>Arial</vt:lpstr>
      <vt:lpstr>Century Gothic</vt:lpstr>
      <vt:lpstr>Times New Roman</vt:lpstr>
      <vt:lpstr>Wingdings</vt:lpstr>
      <vt:lpstr>Wingdings 3</vt:lpstr>
      <vt:lpstr>Ion Boardroom</vt:lpstr>
      <vt:lpstr>HOME LOAN</vt:lpstr>
      <vt:lpstr>Project Profile</vt:lpstr>
      <vt:lpstr>Introduction</vt:lpstr>
      <vt:lpstr>Purpose of System</vt:lpstr>
      <vt:lpstr>Continue…</vt:lpstr>
      <vt:lpstr>Main Modules</vt:lpstr>
      <vt:lpstr>Main Roles</vt:lpstr>
      <vt:lpstr>Main Processes of System</vt:lpstr>
      <vt:lpstr>Expected Outcome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CAMPUS SELECTION SYSTEM</dc:title>
  <dc:creator>Windows User</dc:creator>
  <cp:lastModifiedBy>Windows User</cp:lastModifiedBy>
  <cp:revision>21</cp:revision>
  <dcterms:created xsi:type="dcterms:W3CDTF">2020-10-10T07:11:16Z</dcterms:created>
  <dcterms:modified xsi:type="dcterms:W3CDTF">2022-03-08T15:16:04Z</dcterms:modified>
</cp:coreProperties>
</file>