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64" r:id="rId5"/>
    <p:sldId id="333" r:id="rId6"/>
    <p:sldId id="320" r:id="rId7"/>
    <p:sldId id="322" r:id="rId8"/>
    <p:sldId id="323" r:id="rId9"/>
    <p:sldId id="324" r:id="rId10"/>
    <p:sldId id="335" r:id="rId11"/>
    <p:sldId id="336" r:id="rId12"/>
    <p:sldId id="337" r:id="rId13"/>
    <p:sldId id="325" r:id="rId14"/>
    <p:sldId id="327" r:id="rId15"/>
    <p:sldId id="328" r:id="rId16"/>
    <p:sldId id="329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C52"/>
    <a:srgbClr val="3E43A4"/>
    <a:srgbClr val="9CA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26328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2086327"/>
            <a:ext cx="8649738" cy="2590800"/>
          </a:xfrm>
        </p:spPr>
        <p:txBody>
          <a:bodyPr>
            <a:normAutofit fontScale="90000"/>
          </a:bodyPr>
          <a:lstStyle/>
          <a:p>
            <a:br>
              <a:rPr lang="en-IN" sz="2400" b="1" cap="small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400" b="1" cap="small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SWASTHYA MITRA: SMART CONTRACT ENABLED PATIENT’S ELECTRONIC HEALTH RECORDS SHARING SYSTEM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supervisor: Dr. </a:t>
            </a:r>
            <a:r>
              <a:rPr lang="en-US" sz="27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arun</a:t>
            </a:r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kumar</a:t>
            </a:r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Tripathi</a:t>
            </a:r>
            <a:b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75954"/>
            <a:ext cx="8652788" cy="4572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-By Kajal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Punia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Niharika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Baliyan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31139" y="235935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4306951" y="900552"/>
            <a:ext cx="3755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TO SOCIETY: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1F6D8-7528-49FD-AFF4-A6A9FE5C800C}"/>
              </a:ext>
            </a:extLst>
          </p:cNvPr>
          <p:cNvSpPr txBox="1"/>
          <p:nvPr/>
        </p:nvSpPr>
        <p:spPr>
          <a:xfrm>
            <a:off x="3489958" y="2321004"/>
            <a:ext cx="521208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patient’s data private &amp; secure</a:t>
            </a:r>
            <a:r>
              <a:rPr lang="en-US" dirty="0">
                <a:solidFill>
                  <a:srgbClr val="282828"/>
                </a:solidFill>
                <a:latin typeface="nunito sans" panose="020B0604020202020204" pitchFamily="2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282828"/>
              </a:solidFill>
              <a:latin typeface="nunito sans" panose="020B06040202020202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environment friendly than other systems that use Proof of work consensus algorithm.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8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28599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4816859" y="1594714"/>
            <a:ext cx="255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09015-5B05-4B5D-AA37-DDCC0D734F10}"/>
              </a:ext>
            </a:extLst>
          </p:cNvPr>
          <p:cNvSpPr txBox="1"/>
          <p:nvPr/>
        </p:nvSpPr>
        <p:spPr>
          <a:xfrm>
            <a:off x="1917752" y="2612134"/>
            <a:ext cx="8351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paper has been presented in the ICICS2022: International Scopus Conference on Intelligent Systems and Computation</a:t>
            </a:r>
          </a:p>
          <a:p>
            <a:pPr algn="just"/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paper will be published in Scopus Indexed proceedings.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6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28599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4914290" y="602087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09015-5B05-4B5D-AA37-DDCC0D734F10}"/>
              </a:ext>
            </a:extLst>
          </p:cNvPr>
          <p:cNvSpPr txBox="1"/>
          <p:nvPr/>
        </p:nvSpPr>
        <p:spPr>
          <a:xfrm>
            <a:off x="321308" y="1428095"/>
            <a:ext cx="11544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Maher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Alharby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Amjad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Aldweesh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Moorsel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(2017) "Blockchain-based Smart Contracts: A systematic mapping study of academic research", AIRCC's International Journal of Computer Science and Information Technology, Vol 9, No 5 (2017) 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Pages: 151-164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link: http://ischolar.info/index.php/IJCSIT/article/view/162401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Zheng,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Zibin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Shaoan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Dai, Hong-Ning &amp; Chen,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Xiangping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Wang,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Huaimin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“An Overview of Blockchain Technology: Architecture,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Consensus, and Future Trends”, 6th IEEE International Congress on Big Data, June 2017.</a:t>
            </a:r>
          </a:p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Simanta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Shekhar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Sarmah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Understanding Blockchain Technology, Computer Science and Engineering, Vol. 8 No. 2, 2018, pp. 23-29.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10.5923/j.computer.20180802.02.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http://article.sapub.org/10.5923.j.computer.20180802.02.html</a:t>
            </a:r>
          </a:p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Zibin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Zheng and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Shaoan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Hong-Ning Dai,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Xiangping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Huaimin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 (2018),"Blockchain challenges and opportunities: a survey", Int. J. Web and Grid Services, Vol. 14, No. 4, pp.352–375.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https://www.henrylab.net/wp-content/uploads/2017/10/blockchain.pdf</a:t>
            </a:r>
          </a:p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3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31139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320288" y="784967"/>
            <a:ext cx="116405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N. Chaudhry and M. M. Yousaf, "Consensus Algorithms in Blockchain: Comparative Analysis, Challenges and Opportunities," 2018 12th International Conference on Open Source Systems and Technologies (ICOSST), 2018, pp. 54-63,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10.1109/ICOSST.2018.8632190.</a:t>
            </a:r>
          </a:p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Zarour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Alenezi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Sarkar AK, Agrawal A, Kumar R, Khan RA. "Healthcare Data Breaches: Insights and Implications. Healthcare (Basel)", 2020 May 13;8(2):133.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10.3390/healthcare8020133.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https://pubmed.ncbi.nlm.nih.gov/32414183/</a:t>
            </a:r>
          </a:p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Vinodhini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Mani, Prakash Manickam,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Youseef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Alotaibi, Saleh Alghamdi,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Osamah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Ibrahim Khalaf (2021) "Hyperledger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Healthchain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Patient-Centric IPFS-Based Storage of Health Records",  Electronics,  Volume 10,  Issue 23, page 3003.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https://www.mdpi.com/2079-9292/10/23/3003</a:t>
            </a:r>
          </a:p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Tomilayo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Fatokun,Avishek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Nag, Sachin Sharma, "Towards a Blockchain Assisted Patient Owned System for Electronic Health Records", 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Electronics, 10(5), 580,  2 March 2021.</a:t>
            </a:r>
          </a:p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https://www.mdpi.com/2079-9292/10/5/580</a:t>
            </a:r>
          </a:p>
          <a:p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31139" y="237744"/>
            <a:ext cx="11729721" cy="638251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009015-5B05-4B5D-AA37-DDCC0D734F10}"/>
              </a:ext>
            </a:extLst>
          </p:cNvPr>
          <p:cNvSpPr txBox="1"/>
          <p:nvPr/>
        </p:nvSpPr>
        <p:spPr>
          <a:xfrm>
            <a:off x="4049394" y="2767280"/>
            <a:ext cx="409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i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IN" sz="4000" i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149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31139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3719689" y="1274880"/>
            <a:ext cx="4381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IN EHR: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09015-5B05-4B5D-AA37-DDCC0D734F10}"/>
              </a:ext>
            </a:extLst>
          </p:cNvPr>
          <p:cNvSpPr txBox="1"/>
          <p:nvPr/>
        </p:nvSpPr>
        <p:spPr>
          <a:xfrm>
            <a:off x="737867" y="2443800"/>
            <a:ext cx="4484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IN EHR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TO SOCIETY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6809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28599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1737360" y="774813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526490-EDBC-408F-B078-AB637390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27"/>
          <a:stretch/>
        </p:blipFill>
        <p:spPr>
          <a:xfrm>
            <a:off x="6167120" y="774813"/>
            <a:ext cx="5791200" cy="5308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009015-5B05-4B5D-AA37-DDCC0D734F10}"/>
              </a:ext>
            </a:extLst>
          </p:cNvPr>
          <p:cNvSpPr txBox="1"/>
          <p:nvPr/>
        </p:nvSpPr>
        <p:spPr>
          <a:xfrm>
            <a:off x="485139" y="1889760"/>
            <a:ext cx="54254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 is a shared, secure, and immutable ledger.</a:t>
            </a:r>
          </a:p>
          <a:p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 distributed ledger technology that enables users to interact, store and retrieve data with ensured data authenticity. 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eliminates the need for a centralized system.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2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28599" y="246057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934720" y="904040"/>
            <a:ext cx="3200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09015-5B05-4B5D-AA37-DDCC0D734F10}"/>
              </a:ext>
            </a:extLst>
          </p:cNvPr>
          <p:cNvSpPr txBox="1"/>
          <p:nvPr/>
        </p:nvSpPr>
        <p:spPr>
          <a:xfrm>
            <a:off x="485139" y="2032000"/>
            <a:ext cx="4432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are computer programs stored on a blockchain that run when predetermined conditions are met.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used to automate the execution of an agreement.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D3496-1B50-4A25-BFF2-B2BD2E0FA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95" b="11449"/>
          <a:stretch/>
        </p:blipFill>
        <p:spPr>
          <a:xfrm>
            <a:off x="4744721" y="1741625"/>
            <a:ext cx="6789419" cy="41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9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31139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3719689" y="1274880"/>
            <a:ext cx="4381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IN EHR: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09015-5B05-4B5D-AA37-DDCC0D734F10}"/>
              </a:ext>
            </a:extLst>
          </p:cNvPr>
          <p:cNvSpPr txBox="1"/>
          <p:nvPr/>
        </p:nvSpPr>
        <p:spPr>
          <a:xfrm>
            <a:off x="1398268" y="2773680"/>
            <a:ext cx="9024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1D22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patients’ health information, records, and data has become a large task for many practitioners. Additionally, there have been many cases of fraud due to the vulnerability of outdated systems. This is where smart contracts come in. 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31138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4443141" y="1262487"/>
            <a:ext cx="33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09015-5B05-4B5D-AA37-DDCC0D734F10}"/>
              </a:ext>
            </a:extLst>
          </p:cNvPr>
          <p:cNvSpPr txBox="1"/>
          <p:nvPr/>
        </p:nvSpPr>
        <p:spPr>
          <a:xfrm>
            <a:off x="793056" y="1724152"/>
            <a:ext cx="10420352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system focuses on how health records could be shared among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doctors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still taking into consideration of patient privacy and data integrity by using blockchain technology.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06905-A8E5-41D3-9405-B2C456605677}"/>
              </a:ext>
            </a:extLst>
          </p:cNvPr>
          <p:cNvSpPr txBox="1"/>
          <p:nvPr/>
        </p:nvSpPr>
        <p:spPr>
          <a:xfrm>
            <a:off x="3522408" y="2983407"/>
            <a:ext cx="514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SMART CONTRACTS: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A45EE-F9A4-46CC-9D59-EFDCECFCB43F}"/>
              </a:ext>
            </a:extLst>
          </p:cNvPr>
          <p:cNvSpPr txBox="1"/>
          <p:nvPr/>
        </p:nvSpPr>
        <p:spPr>
          <a:xfrm>
            <a:off x="4443140" y="3774242"/>
            <a:ext cx="6770267" cy="246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to doctor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to patient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to lab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to Patient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to doctor</a:t>
            </a:r>
          </a:p>
        </p:txBody>
      </p:sp>
    </p:spTree>
    <p:extLst>
      <p:ext uri="{BB962C8B-B14F-4D97-AF65-F5344CB8AC3E}">
        <p14:creationId xmlns:p14="http://schemas.microsoft.com/office/powerpoint/2010/main" val="99043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31139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3844806" y="750116"/>
            <a:ext cx="4502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Patient to doctor smart contract: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94842-7A56-4E7B-BD8D-51CE78601512}"/>
              </a:ext>
            </a:extLst>
          </p:cNvPr>
          <p:cNvSpPr txBox="1"/>
          <p:nvPr/>
        </p:nvSpPr>
        <p:spPr>
          <a:xfrm>
            <a:off x="793056" y="1724152"/>
            <a:ext cx="10420352" cy="415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contract,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information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issues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doctor.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smart contract will include the fields: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DoctorName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name of a doctor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problemDescription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describing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issues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16-bit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 of the doctor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Patient_Name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name of the patient 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Medicine_Data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suggested medicines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Date_of_Prescription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date of prescription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Consult_Fee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</a:t>
            </a:r>
            <a:r>
              <a:rPr lang="en-US" sz="22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consultation charges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3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31139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3844806" y="750116"/>
            <a:ext cx="453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Doctor to patient smart contract: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94842-7A56-4E7B-BD8D-51CE78601512}"/>
              </a:ext>
            </a:extLst>
          </p:cNvPr>
          <p:cNvSpPr txBox="1"/>
          <p:nvPr/>
        </p:nvSpPr>
        <p:spPr>
          <a:xfrm>
            <a:off x="793056" y="1724152"/>
            <a:ext cx="10420352" cy="3924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marR="16256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contract, the doctor will share the prescription with the patient. </a:t>
            </a:r>
          </a:p>
          <a:p>
            <a:pPr marL="349250" marR="16256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smart contract will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  <a:r>
              <a:rPr lang="en-US" sz="2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DoctorName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16-bit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 of the patient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Patient_Name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name of a patient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numberOfTestsToPerform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number of medical tests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testNames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name of the test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Problem_disease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name of the disease</a:t>
            </a:r>
          </a:p>
        </p:txBody>
      </p:sp>
    </p:spTree>
    <p:extLst>
      <p:ext uri="{BB962C8B-B14F-4D97-AF65-F5344CB8AC3E}">
        <p14:creationId xmlns:p14="http://schemas.microsoft.com/office/powerpoint/2010/main" val="12386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AACA8-5AC8-4520-9BF7-AC528A1BA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>
          <a:xfrm>
            <a:off x="231139" y="237744"/>
            <a:ext cx="11729721" cy="63825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C13C7-AE38-4F64-BD2D-E2B06657B29F}"/>
              </a:ext>
            </a:extLst>
          </p:cNvPr>
          <p:cNvSpPr txBox="1"/>
          <p:nvPr/>
        </p:nvSpPr>
        <p:spPr>
          <a:xfrm>
            <a:off x="3844806" y="750116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Patient to lab smart contract: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94842-7A56-4E7B-BD8D-51CE78601512}"/>
              </a:ext>
            </a:extLst>
          </p:cNvPr>
          <p:cNvSpPr txBox="1"/>
          <p:nvPr/>
        </p:nvSpPr>
        <p:spPr>
          <a:xfrm>
            <a:off x="793056" y="1505855"/>
            <a:ext cx="10420352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marR="16256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contract, the patient will share the medical test data with the lab. </a:t>
            </a:r>
          </a:p>
          <a:p>
            <a:pPr marL="349250" marR="16256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smart contract will include the fields: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DoctorName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name of a doctor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 for the 16-bit address of the lab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Lab_Name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name of the lab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Patient_Name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name of a patient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numberOfTestsToPerform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</a:t>
            </a: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testNames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63650" marR="16256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Problem_disease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name of the disease</a:t>
            </a:r>
          </a:p>
        </p:txBody>
      </p:sp>
    </p:spTree>
    <p:extLst>
      <p:ext uri="{BB962C8B-B14F-4D97-AF65-F5344CB8AC3E}">
        <p14:creationId xmlns:p14="http://schemas.microsoft.com/office/powerpoint/2010/main" val="3565132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1003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Avenir Next LT Pro</vt:lpstr>
      <vt:lpstr>Avenir Next LT Pro Light</vt:lpstr>
      <vt:lpstr>Calibri</vt:lpstr>
      <vt:lpstr>Courier New</vt:lpstr>
      <vt:lpstr>Garamond</vt:lpstr>
      <vt:lpstr>nunito sans</vt:lpstr>
      <vt:lpstr>Times New Roman</vt:lpstr>
      <vt:lpstr>Wingdings</vt:lpstr>
      <vt:lpstr>SavonVTI</vt:lpstr>
      <vt:lpstr> SWASTHYA MITRA: SMART CONTRACT ENABLED PATIENT’S ELECTRONIC HEALTH RECORDS SHARING SYSTEM   supervisor: Dr. arun kumar Tripathi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payment systems vs blockchain based payment systems   supervisor: Dr. arun kumar Tripathi co-supervisor: mr. apoorva jain</dc:title>
  <dc:creator>Astha Chauhan</dc:creator>
  <cp:lastModifiedBy>Aakash Punia</cp:lastModifiedBy>
  <cp:revision>7</cp:revision>
  <dcterms:created xsi:type="dcterms:W3CDTF">2022-03-08T15:29:48Z</dcterms:created>
  <dcterms:modified xsi:type="dcterms:W3CDTF">2022-05-13T19:17:38Z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