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209411"/>
            <a:ext cx="4775075" cy="1219590"/>
          </a:xfrm>
        </p:spPr>
        <p:txBody>
          <a:bodyPr>
            <a:normAutofit fontScale="90000"/>
          </a:bodyPr>
          <a:lstStyle/>
          <a:p>
            <a:r>
              <a:rPr lang="en-IN" sz="3200" dirty="0"/>
              <a:t>Presentation On </a:t>
            </a:r>
            <a:r>
              <a:rPr lang="en-US" sz="3200" dirty="0"/>
              <a:t>Cartooning an Image Using Open CV and Python </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861011" y="3829878"/>
            <a:ext cx="5120640" cy="1219590"/>
          </a:xfrm>
        </p:spPr>
        <p:txBody>
          <a:bodyPr>
            <a:normAutofit fontScale="55000" lnSpcReduction="20000"/>
          </a:bodyPr>
          <a:lstStyle/>
          <a:p>
            <a:pPr algn="just"/>
            <a:r>
              <a:rPr lang="en-IN" sz="3000" dirty="0">
                <a:latin typeface="Times New Roman" panose="02020603050405020304" pitchFamily="18" charset="0"/>
                <a:cs typeface="Times New Roman" panose="02020603050405020304" pitchFamily="18" charset="0"/>
              </a:rPr>
              <a:t>Group No. 23                                      </a:t>
            </a:r>
          </a:p>
          <a:p>
            <a:pPr algn="just"/>
            <a:r>
              <a:rPr lang="en-IN" sz="2500" dirty="0">
                <a:latin typeface="Times New Roman" panose="02020603050405020304" pitchFamily="18" charset="0"/>
                <a:cs typeface="Times New Roman" panose="02020603050405020304" pitchFamily="18" charset="0"/>
              </a:rPr>
              <a:t>                                       Submitted By: Rahul Kumar</a:t>
            </a:r>
          </a:p>
          <a:p>
            <a:pPr algn="just"/>
            <a:r>
              <a:rPr lang="en-IN" sz="2500" dirty="0">
                <a:latin typeface="Times New Roman" panose="02020603050405020304" pitchFamily="18" charset="0"/>
                <a:cs typeface="Times New Roman" panose="02020603050405020304" pitchFamily="18" charset="0"/>
              </a:rPr>
              <a:t>                                                             Rekha Rani</a:t>
            </a:r>
          </a:p>
          <a:p>
            <a:pPr algn="just"/>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Shubhranshu</a:t>
            </a:r>
            <a:r>
              <a:rPr lang="en-IN" sz="2500" dirty="0">
                <a:latin typeface="Times New Roman" panose="02020603050405020304" pitchFamily="18" charset="0"/>
                <a:cs typeface="Times New Roman" panose="02020603050405020304" pitchFamily="18" charset="0"/>
              </a:rPr>
              <a:t> Yadav</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30443-8682-9A60-79CB-32A7028D7A46}"/>
              </a:ext>
            </a:extLst>
          </p:cNvPr>
          <p:cNvSpPr>
            <a:spLocks noGrp="1"/>
          </p:cNvSpPr>
          <p:nvPr>
            <p:ph type="title"/>
          </p:nvPr>
        </p:nvSpPr>
        <p:spPr>
          <a:xfrm>
            <a:off x="1066800" y="642594"/>
            <a:ext cx="10058400" cy="907910"/>
          </a:xfrm>
        </p:spPr>
        <p:txBody>
          <a:bodyPr/>
          <a:lstStyle/>
          <a:p>
            <a:r>
              <a:rPr lang="en-IN" b="1" dirty="0"/>
              <a:t>              Open The Image Button</a:t>
            </a:r>
          </a:p>
        </p:txBody>
      </p:sp>
      <p:pic>
        <p:nvPicPr>
          <p:cNvPr id="3" name="Content Placeholder 3">
            <a:extLst>
              <a:ext uri="{FF2B5EF4-FFF2-40B4-BE49-F238E27FC236}">
                <a16:creationId xmlns:a16="http://schemas.microsoft.com/office/drawing/2014/main" id="{E62F7748-8A53-F946-3D82-90E3B58C5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826" y="1954389"/>
            <a:ext cx="5808347" cy="3950031"/>
          </a:xfrm>
          <a:prstGeom prst="rect">
            <a:avLst/>
          </a:prstGeom>
        </p:spPr>
      </p:pic>
    </p:spTree>
    <p:extLst>
      <p:ext uri="{BB962C8B-B14F-4D97-AF65-F5344CB8AC3E}">
        <p14:creationId xmlns:p14="http://schemas.microsoft.com/office/powerpoint/2010/main" val="445292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B15F6-6A74-25FD-BA89-D2D5A57DD09C}"/>
              </a:ext>
            </a:extLst>
          </p:cNvPr>
          <p:cNvSpPr>
            <a:spLocks noGrp="1"/>
          </p:cNvSpPr>
          <p:nvPr>
            <p:ph type="title"/>
          </p:nvPr>
        </p:nvSpPr>
        <p:spPr>
          <a:xfrm>
            <a:off x="1066800" y="642594"/>
            <a:ext cx="10058400" cy="868154"/>
          </a:xfrm>
        </p:spPr>
        <p:txBody>
          <a:bodyPr/>
          <a:lstStyle/>
          <a:p>
            <a:r>
              <a:rPr lang="en-IN" b="1" dirty="0"/>
              <a:t>                      Output Image</a:t>
            </a:r>
          </a:p>
        </p:txBody>
      </p:sp>
      <p:pic>
        <p:nvPicPr>
          <p:cNvPr id="3" name="Content Placeholder 3">
            <a:extLst>
              <a:ext uri="{FF2B5EF4-FFF2-40B4-BE49-F238E27FC236}">
                <a16:creationId xmlns:a16="http://schemas.microsoft.com/office/drawing/2014/main" id="{E214096E-5DA4-EFBC-BC1B-74C8C2061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125" y="2064752"/>
            <a:ext cx="6787460" cy="3881437"/>
          </a:xfrm>
          <a:prstGeom prst="rect">
            <a:avLst/>
          </a:prstGeom>
        </p:spPr>
      </p:pic>
    </p:spTree>
    <p:extLst>
      <p:ext uri="{BB962C8B-B14F-4D97-AF65-F5344CB8AC3E}">
        <p14:creationId xmlns:p14="http://schemas.microsoft.com/office/powerpoint/2010/main" val="103978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D8D3-227F-8EDB-D9F5-F63A0A5899A2}"/>
              </a:ext>
            </a:extLst>
          </p:cNvPr>
          <p:cNvSpPr>
            <a:spLocks noGrp="1"/>
          </p:cNvSpPr>
          <p:nvPr>
            <p:ph type="ctrTitle"/>
          </p:nvPr>
        </p:nvSpPr>
        <p:spPr>
          <a:xfrm>
            <a:off x="1629103" y="2060712"/>
            <a:ext cx="8933796" cy="457201"/>
          </a:xfrm>
        </p:spPr>
        <p:txBody>
          <a:bodyPr>
            <a:noAutofit/>
          </a:bodyPr>
          <a:lstStyle/>
          <a:p>
            <a:r>
              <a:rPr lang="en-IN" sz="4000" b="1" dirty="0"/>
              <a:t>CONCLUSION</a:t>
            </a:r>
          </a:p>
        </p:txBody>
      </p:sp>
      <p:sp>
        <p:nvSpPr>
          <p:cNvPr id="3" name="Subtitle 2">
            <a:extLst>
              <a:ext uri="{FF2B5EF4-FFF2-40B4-BE49-F238E27FC236}">
                <a16:creationId xmlns:a16="http://schemas.microsoft.com/office/drawing/2014/main" id="{27AAD8C2-0E8E-3310-CDFE-C5D4495C2A22}"/>
              </a:ext>
            </a:extLst>
          </p:cNvPr>
          <p:cNvSpPr>
            <a:spLocks noGrp="1"/>
          </p:cNvSpPr>
          <p:nvPr>
            <p:ph type="subTitle" idx="1"/>
          </p:nvPr>
        </p:nvSpPr>
        <p:spPr>
          <a:xfrm>
            <a:off x="1629101" y="2517913"/>
            <a:ext cx="8936846" cy="2915477"/>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First of all, the basic tools to handle the titled problems of the thesis are incorporated. It includes origin and history of image processing, different types of uncertain environment, existing methods for cartoon imaging. Amid the previous three decades, the topic of image processing has gained vital name and recognition among researchers because of their frequent look in varied and widespread applications within the field of various branches of science and engineering.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As an example, image processing is helpful to issues in signature recognition, digital video processing, Remote Sensing and finance. Conclusion and Future Directions Firstly, we use high-resolution camera to take picture of the internal structure of the wire. Secondly, we use Open-CV image processing functions to implement image preprocessing. Thirdly we use morphological opening and closing operations to segment image because of their blur image edges. The main attraction of the paper is to solve different types of images having one object, two object and three object which can’t be solved by any of the exiting methods but can be solved by our proposed method.</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21513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8FB2-4785-507C-FBDE-3EC71ACE72E6}"/>
              </a:ext>
            </a:extLst>
          </p:cNvPr>
          <p:cNvSpPr>
            <a:spLocks noGrp="1"/>
          </p:cNvSpPr>
          <p:nvPr>
            <p:ph type="title"/>
          </p:nvPr>
        </p:nvSpPr>
        <p:spPr>
          <a:xfrm>
            <a:off x="1066800" y="642594"/>
            <a:ext cx="10058400" cy="788641"/>
          </a:xfrm>
        </p:spPr>
        <p:txBody>
          <a:bodyPr/>
          <a:lstStyle/>
          <a:p>
            <a:r>
              <a:rPr lang="en-IN" b="1" dirty="0"/>
              <a:t>                        REFERENCES</a:t>
            </a:r>
          </a:p>
        </p:txBody>
      </p:sp>
      <p:sp>
        <p:nvSpPr>
          <p:cNvPr id="3" name="Content Placeholder 2">
            <a:extLst>
              <a:ext uri="{FF2B5EF4-FFF2-40B4-BE49-F238E27FC236}">
                <a16:creationId xmlns:a16="http://schemas.microsoft.com/office/drawing/2014/main" id="{0DD1AA1C-1B3A-AB8F-0720-FCDF02190863}"/>
              </a:ext>
            </a:extLst>
          </p:cNvPr>
          <p:cNvSpPr>
            <a:spLocks noGrp="1"/>
          </p:cNvSpPr>
          <p:nvPr>
            <p:ph idx="1"/>
          </p:nvPr>
        </p:nvSpPr>
        <p:spPr>
          <a:xfrm>
            <a:off x="1066800" y="1603513"/>
            <a:ext cx="10058400" cy="4349231"/>
          </a:xfrm>
        </p:spPr>
        <p:txBody>
          <a:bodyPr>
            <a:normAutofit/>
          </a:bodyPr>
          <a:lstStyle/>
          <a:p>
            <a:r>
              <a:rPr lang="en-IN" dirty="0">
                <a:latin typeface="Times New Roman" panose="02020603050405020304" pitchFamily="18" charset="0"/>
                <a:cs typeface="Times New Roman" panose="02020603050405020304" pitchFamily="18" charset="0"/>
              </a:rPr>
              <a:t>[1] Yi Yang, </a:t>
            </a:r>
            <a:r>
              <a:rPr lang="en-IN" dirty="0" err="1">
                <a:latin typeface="Times New Roman" panose="02020603050405020304" pitchFamily="18" charset="0"/>
                <a:cs typeface="Times New Roman" panose="02020603050405020304" pitchFamily="18" charset="0"/>
              </a:rPr>
              <a:t>Yueting</a:t>
            </a:r>
            <a:r>
              <a:rPr lang="en-IN" dirty="0">
                <a:latin typeface="Times New Roman" panose="02020603050405020304" pitchFamily="18" charset="0"/>
                <a:cs typeface="Times New Roman" panose="02020603050405020304" pitchFamily="18" charset="0"/>
              </a:rPr>
              <a:t> Zhuang, </a:t>
            </a:r>
            <a:r>
              <a:rPr lang="en-IN" dirty="0" err="1">
                <a:latin typeface="Times New Roman" panose="02020603050405020304" pitchFamily="18" charset="0"/>
                <a:cs typeface="Times New Roman" panose="02020603050405020304" pitchFamily="18" charset="0"/>
              </a:rPr>
              <a:t>Dacheng</a:t>
            </a:r>
            <a:r>
              <a:rPr lang="en-IN" dirty="0">
                <a:latin typeface="Times New Roman" panose="02020603050405020304" pitchFamily="18" charset="0"/>
                <a:cs typeface="Times New Roman" panose="02020603050405020304" pitchFamily="18" charset="0"/>
              </a:rPr>
              <a:t> Tao, Dong Xu, Jun Yu, and </a:t>
            </a:r>
            <a:r>
              <a:rPr lang="en-IN" dirty="0" err="1">
                <a:latin typeface="Times New Roman" panose="02020603050405020304" pitchFamily="18" charset="0"/>
                <a:cs typeface="Times New Roman" panose="02020603050405020304" pitchFamily="18" charset="0"/>
              </a:rPr>
              <a:t>Jiebo</a:t>
            </a:r>
            <a:r>
              <a:rPr lang="en-IN" dirty="0">
                <a:latin typeface="Times New Roman" panose="02020603050405020304" pitchFamily="18" charset="0"/>
                <a:cs typeface="Times New Roman" panose="02020603050405020304" pitchFamily="18" charset="0"/>
              </a:rPr>
              <a:t> Luo; "Recognizing Cartoon Image Gestures for Retrieval and Interactive Cartoon Clip Synthesis", IEEE Transactions On Circuits And Systems For Video Technology, Vol. 20, No. 12, Pp. 1745-1756, December 2010</a:t>
            </a:r>
          </a:p>
          <a:p>
            <a:r>
              <a:rPr lang="en-IN" dirty="0">
                <a:latin typeface="Times New Roman" panose="02020603050405020304" pitchFamily="18" charset="0"/>
                <a:cs typeface="Times New Roman" panose="02020603050405020304" pitchFamily="18" charset="0"/>
              </a:rPr>
              <a:t> [2] Zhang </a:t>
            </a:r>
            <a:r>
              <a:rPr lang="en-IN" dirty="0" err="1">
                <a:latin typeface="Times New Roman" panose="02020603050405020304" pitchFamily="18" charset="0"/>
                <a:cs typeface="Times New Roman" panose="02020603050405020304" pitchFamily="18" charset="0"/>
              </a:rPr>
              <a:t>Liang,Yueting</a:t>
            </a:r>
            <a:r>
              <a:rPr lang="en-IN" dirty="0">
                <a:latin typeface="Times New Roman" panose="02020603050405020304" pitchFamily="18" charset="0"/>
                <a:cs typeface="Times New Roman" panose="02020603050405020304" pitchFamily="18" charset="0"/>
              </a:rPr>
              <a:t> Zhuang , Yi Yang and Jun Xiao; "Retrieval-Based Cartoon Gesture Recognition and Applications Via Semi-Supervised Heterogeneous Classifiers Learning ", Pattern Recognition, 2013</a:t>
            </a:r>
          </a:p>
          <a:p>
            <a:r>
              <a:rPr lang="en-IN" dirty="0">
                <a:latin typeface="Times New Roman" panose="02020603050405020304" pitchFamily="18" charset="0"/>
                <a:cs typeface="Times New Roman" panose="02020603050405020304" pitchFamily="18" charset="0"/>
              </a:rPr>
              <a:t> [3] </a:t>
            </a:r>
            <a:r>
              <a:rPr lang="en-IN" dirty="0" err="1">
                <a:latin typeface="Times New Roman" panose="02020603050405020304" pitchFamily="18" charset="0"/>
                <a:cs typeface="Times New Roman" panose="02020603050405020304" pitchFamily="18" charset="0"/>
              </a:rPr>
              <a:t>Sungyoung</a:t>
            </a:r>
            <a:r>
              <a:rPr lang="en-IN" dirty="0">
                <a:latin typeface="Times New Roman" panose="02020603050405020304" pitchFamily="18" charset="0"/>
                <a:cs typeface="Times New Roman" panose="02020603050405020304" pitchFamily="18" charset="0"/>
              </a:rPr>
              <a:t> Kim, </a:t>
            </a:r>
            <a:r>
              <a:rPr lang="en-IN" dirty="0" err="1">
                <a:latin typeface="Times New Roman" panose="02020603050405020304" pitchFamily="18" charset="0"/>
                <a:cs typeface="Times New Roman" panose="02020603050405020304" pitchFamily="18" charset="0"/>
              </a:rPr>
              <a:t>Soyoun</a:t>
            </a:r>
            <a:r>
              <a:rPr lang="en-IN" dirty="0">
                <a:latin typeface="Times New Roman" panose="02020603050405020304" pitchFamily="18" charset="0"/>
                <a:cs typeface="Times New Roman" panose="02020603050405020304" pitchFamily="18" charset="0"/>
              </a:rPr>
              <a:t> Park, and </a:t>
            </a:r>
            <a:r>
              <a:rPr lang="en-IN" dirty="0" err="1">
                <a:latin typeface="Times New Roman" panose="02020603050405020304" pitchFamily="18" charset="0"/>
                <a:cs typeface="Times New Roman" panose="02020603050405020304" pitchFamily="18" charset="0"/>
              </a:rPr>
              <a:t>Minhwan</a:t>
            </a:r>
            <a:r>
              <a:rPr lang="en-IN" dirty="0">
                <a:latin typeface="Times New Roman" panose="02020603050405020304" pitchFamily="18" charset="0"/>
                <a:cs typeface="Times New Roman" panose="02020603050405020304" pitchFamily="18" charset="0"/>
              </a:rPr>
              <a:t> Kim; "Central Object Extraction for Object-Based Image Retrieval", E. M. Bakker et al. (Eds.): CIVR 2003, LNCS 2728, Pp. 39-49, 2003.</a:t>
            </a:r>
          </a:p>
          <a:p>
            <a:r>
              <a:rPr lang="en-IN" dirty="0">
                <a:latin typeface="Times New Roman" panose="02020603050405020304" pitchFamily="18" charset="0"/>
                <a:cs typeface="Times New Roman" panose="02020603050405020304" pitchFamily="18" charset="0"/>
              </a:rPr>
              <a:t> [4] Yi Yang, </a:t>
            </a:r>
            <a:r>
              <a:rPr lang="en-IN" dirty="0" err="1">
                <a:latin typeface="Times New Roman" panose="02020603050405020304" pitchFamily="18" charset="0"/>
                <a:cs typeface="Times New Roman" panose="02020603050405020304" pitchFamily="18" charset="0"/>
              </a:rPr>
              <a:t>Yueting</a:t>
            </a:r>
            <a:r>
              <a:rPr lang="en-IN" dirty="0">
                <a:latin typeface="Times New Roman" panose="02020603050405020304" pitchFamily="18" charset="0"/>
                <a:cs typeface="Times New Roman" panose="02020603050405020304" pitchFamily="18" charset="0"/>
              </a:rPr>
              <a:t> Zhuang, Dong Xu, </a:t>
            </a:r>
            <a:r>
              <a:rPr lang="en-IN" dirty="0" err="1">
                <a:latin typeface="Times New Roman" panose="02020603050405020304" pitchFamily="18" charset="0"/>
                <a:cs typeface="Times New Roman" panose="02020603050405020304" pitchFamily="18" charset="0"/>
              </a:rPr>
              <a:t>Yunhe</a:t>
            </a:r>
            <a:r>
              <a:rPr lang="en-IN" dirty="0">
                <a:latin typeface="Times New Roman" panose="02020603050405020304" pitchFamily="18" charset="0"/>
                <a:cs typeface="Times New Roman" panose="02020603050405020304" pitchFamily="18" charset="0"/>
              </a:rPr>
              <a:t> Pan, </a:t>
            </a:r>
            <a:r>
              <a:rPr lang="en-IN" dirty="0" err="1">
                <a:latin typeface="Times New Roman" panose="02020603050405020304" pitchFamily="18" charset="0"/>
                <a:cs typeface="Times New Roman" panose="02020603050405020304" pitchFamily="18" charset="0"/>
              </a:rPr>
              <a:t>Dacheng</a:t>
            </a:r>
            <a:r>
              <a:rPr lang="en-IN" dirty="0">
                <a:latin typeface="Times New Roman" panose="02020603050405020304" pitchFamily="18" charset="0"/>
                <a:cs typeface="Times New Roman" panose="02020603050405020304" pitchFamily="18" charset="0"/>
              </a:rPr>
              <a:t> Tao and Steve Maybank; " Retrieval Based Interactive Cartoon Synthesis via Unsupervised Bi-Distance Metric Learning", MM’09, Beijing, China, Pp. 311-320, 2009.</a:t>
            </a:r>
          </a:p>
          <a:p>
            <a:r>
              <a:rPr lang="en-IN" dirty="0">
                <a:latin typeface="Times New Roman" panose="02020603050405020304" pitchFamily="18" charset="0"/>
                <a:cs typeface="Times New Roman" panose="02020603050405020304" pitchFamily="18" charset="0"/>
              </a:rPr>
              <a:t> [5] Savitha Sivan and </a:t>
            </a:r>
            <a:r>
              <a:rPr lang="en-IN" dirty="0" err="1">
                <a:latin typeface="Times New Roman" panose="02020603050405020304" pitchFamily="18" charset="0"/>
                <a:cs typeface="Times New Roman" panose="02020603050405020304" pitchFamily="18" charset="0"/>
              </a:rPr>
              <a:t>Thusnavis</a:t>
            </a:r>
            <a:r>
              <a:rPr lang="en-IN" dirty="0">
                <a:latin typeface="Times New Roman" panose="02020603050405020304" pitchFamily="18" charset="0"/>
                <a:cs typeface="Times New Roman" panose="02020603050405020304" pitchFamily="18" charset="0"/>
              </a:rPr>
              <a:t> Bella Mary; "An Optimized Feature Extraction Technique for Content Based Image Retrieval", International Journal of Image Processing and Vision Sciences (IJIPVS), Pp. 35-40, 2013</a:t>
            </a:r>
          </a:p>
          <a:p>
            <a:r>
              <a:rPr lang="en-IN" dirty="0">
                <a:latin typeface="Times New Roman" panose="02020603050405020304" pitchFamily="18" charset="0"/>
                <a:cs typeface="Times New Roman" panose="02020603050405020304" pitchFamily="18" charset="0"/>
              </a:rPr>
              <a:t> [6] </a:t>
            </a:r>
            <a:r>
              <a:rPr lang="en-IN" dirty="0" err="1">
                <a:latin typeface="Times New Roman" panose="02020603050405020304" pitchFamily="18" charset="0"/>
                <a:cs typeface="Times New Roman" panose="02020603050405020304" pitchFamily="18" charset="0"/>
              </a:rPr>
              <a:t>Saikrishna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Yesubabu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Anandarao</a:t>
            </a:r>
            <a:r>
              <a:rPr lang="en-IN" dirty="0">
                <a:latin typeface="Times New Roman" panose="02020603050405020304" pitchFamily="18" charset="0"/>
                <a:cs typeface="Times New Roman" panose="02020603050405020304" pitchFamily="18" charset="0"/>
              </a:rPr>
              <a:t>, Sudha Rani; "A Novel Image Retrieval Method Using Segmentation and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Moments", Advanced Computing: An International Journal (ACIJ), Vol.3, No.1, Pp. 75-80, 2012. .</a:t>
            </a:r>
            <a:endParaRPr lang="en-IN" dirty="0"/>
          </a:p>
        </p:txBody>
      </p:sp>
    </p:spTree>
    <p:extLst>
      <p:ext uri="{BB962C8B-B14F-4D97-AF65-F5344CB8AC3E}">
        <p14:creationId xmlns:p14="http://schemas.microsoft.com/office/powerpoint/2010/main" val="335549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548B1-1200-C051-7CAE-C620E09C8B95}"/>
              </a:ext>
            </a:extLst>
          </p:cNvPr>
          <p:cNvSpPr>
            <a:spLocks noGrp="1"/>
          </p:cNvSpPr>
          <p:nvPr>
            <p:ph type="title"/>
          </p:nvPr>
        </p:nvSpPr>
        <p:spPr>
          <a:xfrm>
            <a:off x="1066800" y="642594"/>
            <a:ext cx="10058400" cy="695875"/>
          </a:xfrm>
        </p:spPr>
        <p:txBody>
          <a:bodyPr>
            <a:normAutofit/>
          </a:bodyPr>
          <a:lstStyle/>
          <a:p>
            <a:r>
              <a:rPr lang="en-IN" b="1" dirty="0"/>
              <a:t>                        REFERENCES</a:t>
            </a:r>
            <a:endParaRPr lang="en-IN" dirty="0"/>
          </a:p>
        </p:txBody>
      </p:sp>
      <p:sp>
        <p:nvSpPr>
          <p:cNvPr id="3" name="Content Placeholder 2">
            <a:extLst>
              <a:ext uri="{FF2B5EF4-FFF2-40B4-BE49-F238E27FC236}">
                <a16:creationId xmlns:a16="http://schemas.microsoft.com/office/drawing/2014/main" id="{B7D4D05F-D3FB-00F8-C22B-CE1FF6E92F61}"/>
              </a:ext>
            </a:extLst>
          </p:cNvPr>
          <p:cNvSpPr>
            <a:spLocks noGrp="1"/>
          </p:cNvSpPr>
          <p:nvPr>
            <p:ph idx="1"/>
          </p:nvPr>
        </p:nvSpPr>
        <p:spPr>
          <a:xfrm>
            <a:off x="1066800" y="1537252"/>
            <a:ext cx="10058400" cy="4415492"/>
          </a:xfrm>
        </p:spPr>
        <p:txBody>
          <a:bodyPr/>
          <a:lstStyle/>
          <a:p>
            <a:r>
              <a:rPr lang="en-IN" dirty="0">
                <a:latin typeface="Times New Roman" panose="02020603050405020304" pitchFamily="18" charset="0"/>
                <a:cs typeface="Times New Roman" panose="02020603050405020304" pitchFamily="18" charset="0"/>
              </a:rPr>
              <a:t>[7] Miki </a:t>
            </a:r>
            <a:r>
              <a:rPr lang="en-IN" dirty="0" err="1">
                <a:latin typeface="Times New Roman" panose="02020603050405020304" pitchFamily="18" charset="0"/>
                <a:cs typeface="Times New Roman" panose="02020603050405020304" pitchFamily="18" charset="0"/>
              </a:rPr>
              <a:t>Haseyama</a:t>
            </a:r>
            <a:r>
              <a:rPr lang="en-IN" dirty="0">
                <a:latin typeface="Times New Roman" panose="02020603050405020304" pitchFamily="18" charset="0"/>
                <a:cs typeface="Times New Roman" panose="02020603050405020304" pitchFamily="18" charset="0"/>
              </a:rPr>
              <a:t> and Atsushi Matsumura; "A Cartoon Character Retrieval System Including Trainable Scheme", in Proc. ICIP, Pp. 37–40, Sep. 2003</a:t>
            </a:r>
          </a:p>
          <a:p>
            <a:r>
              <a:rPr lang="en-IN" dirty="0">
                <a:latin typeface="Times New Roman" panose="02020603050405020304" pitchFamily="18" charset="0"/>
                <a:cs typeface="Times New Roman" panose="02020603050405020304" pitchFamily="18" charset="0"/>
              </a:rPr>
              <a:t>[8] Miki </a:t>
            </a:r>
            <a:r>
              <a:rPr lang="en-IN" dirty="0" err="1">
                <a:latin typeface="Times New Roman" panose="02020603050405020304" pitchFamily="18" charset="0"/>
                <a:cs typeface="Times New Roman" panose="02020603050405020304" pitchFamily="18" charset="0"/>
              </a:rPr>
              <a:t>Haseyama</a:t>
            </a:r>
            <a:r>
              <a:rPr lang="en-IN" dirty="0">
                <a:latin typeface="Times New Roman" panose="02020603050405020304" pitchFamily="18" charset="0"/>
                <a:cs typeface="Times New Roman" panose="02020603050405020304" pitchFamily="18" charset="0"/>
              </a:rPr>
              <a:t> and Atsushi Matsumura; "A Trainable Retrieval System For Cartoon Character Images", in Proc. ICME, Pp. 393–396, Jul. 2003.</a:t>
            </a:r>
          </a:p>
          <a:p>
            <a:r>
              <a:rPr lang="en-IN" dirty="0">
                <a:latin typeface="Times New Roman" panose="02020603050405020304" pitchFamily="18" charset="0"/>
                <a:cs typeface="Times New Roman" panose="02020603050405020304" pitchFamily="18" charset="0"/>
              </a:rPr>
              <a:t>. [9] Ahmed Talib, </a:t>
            </a:r>
            <a:r>
              <a:rPr lang="en-IN" dirty="0" err="1">
                <a:latin typeface="Times New Roman" panose="02020603050405020304" pitchFamily="18" charset="0"/>
                <a:cs typeface="Times New Roman" panose="02020603050405020304" pitchFamily="18" charset="0"/>
              </a:rPr>
              <a:t>Massudi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Mahmuddin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Husniza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Husni</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Loay</a:t>
            </a:r>
            <a:r>
              <a:rPr lang="en-IN" dirty="0">
                <a:latin typeface="Times New Roman" panose="02020603050405020304" pitchFamily="18" charset="0"/>
                <a:cs typeface="Times New Roman" panose="02020603050405020304" pitchFamily="18" charset="0"/>
              </a:rPr>
              <a:t> E. George; "A Weighted Dominant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Descriptor for Content-Based Image Retrieval", J. Vis. </a:t>
            </a:r>
            <a:r>
              <a:rPr lang="en-IN" dirty="0" err="1">
                <a:latin typeface="Times New Roman" panose="02020603050405020304" pitchFamily="18" charset="0"/>
                <a:cs typeface="Times New Roman" panose="02020603050405020304" pitchFamily="18" charset="0"/>
              </a:rPr>
              <a:t>Commun</a:t>
            </a:r>
            <a:r>
              <a:rPr lang="en-IN" dirty="0">
                <a:latin typeface="Times New Roman" panose="02020603050405020304" pitchFamily="18" charset="0"/>
                <a:cs typeface="Times New Roman" panose="02020603050405020304" pitchFamily="18" charset="0"/>
              </a:rPr>
              <a:t>. Image R., (Elsevier), Pp. 345-360, 2013. Mustafa M. Abd Zaid et al, International Journal of Computer Science and Mobile Computing, Vol.3 Issue.12, December- 2014, pg. 482-491 © 2014, IJCSMC All Rights Reserved 491</a:t>
            </a:r>
          </a:p>
          <a:p>
            <a:r>
              <a:rPr lang="en-IN" dirty="0">
                <a:latin typeface="Times New Roman" panose="02020603050405020304" pitchFamily="18" charset="0"/>
                <a:cs typeface="Times New Roman" panose="02020603050405020304" pitchFamily="18" charset="0"/>
              </a:rPr>
              <a:t> [10] </a:t>
            </a:r>
            <a:r>
              <a:rPr lang="en-IN" dirty="0" err="1">
                <a:latin typeface="Times New Roman" panose="02020603050405020304" pitchFamily="18" charset="0"/>
                <a:cs typeface="Times New Roman" panose="02020603050405020304" pitchFamily="18" charset="0"/>
              </a:rPr>
              <a:t>Ruggero</a:t>
            </a:r>
            <a:r>
              <a:rPr lang="en-IN" dirty="0">
                <a:latin typeface="Times New Roman" panose="02020603050405020304" pitchFamily="18" charset="0"/>
                <a:cs typeface="Times New Roman" panose="02020603050405020304" pitchFamily="18" charset="0"/>
              </a:rPr>
              <a:t> Milanese; "Detecting Salient Regions in an Image: from Biological Evidence to Computer Implementation", Ph.D. Thesis, University of Geneva, 1993.</a:t>
            </a:r>
          </a:p>
          <a:p>
            <a:r>
              <a:rPr lang="en-IN" dirty="0">
                <a:latin typeface="Times New Roman" panose="02020603050405020304" pitchFamily="18" charset="0"/>
                <a:cs typeface="Times New Roman" panose="02020603050405020304" pitchFamily="18" charset="0"/>
              </a:rPr>
              <a:t> [11] Jun Yu and </a:t>
            </a:r>
            <a:r>
              <a:rPr lang="en-IN" dirty="0" err="1">
                <a:latin typeface="Times New Roman" panose="02020603050405020304" pitchFamily="18" charset="0"/>
                <a:cs typeface="Times New Roman" panose="02020603050405020304" pitchFamily="18" charset="0"/>
              </a:rPr>
              <a:t>Seah</a:t>
            </a:r>
            <a:r>
              <a:rPr lang="en-IN" dirty="0">
                <a:latin typeface="Times New Roman" panose="02020603050405020304" pitchFamily="18" charset="0"/>
                <a:cs typeface="Times New Roman" panose="02020603050405020304" pitchFamily="18" charset="0"/>
              </a:rPr>
              <a:t>; "Fuzzy Diffusion Distance Learning for Cartoon Similarity Estimation", Journal of Computer Science and Technology, Vol. 26, No. 2, Pp. 203-216, 2011.</a:t>
            </a:r>
          </a:p>
          <a:p>
            <a:r>
              <a:rPr lang="en-IN" dirty="0">
                <a:latin typeface="Times New Roman" panose="02020603050405020304" pitchFamily="18" charset="0"/>
                <a:cs typeface="Times New Roman" panose="02020603050405020304" pitchFamily="18" charset="0"/>
              </a:rPr>
              <a:t> [ 12] Jun Yu, Jun Cheng and </a:t>
            </a:r>
            <a:r>
              <a:rPr lang="en-IN" dirty="0" err="1">
                <a:latin typeface="Times New Roman" panose="02020603050405020304" pitchFamily="18" charset="0"/>
                <a:cs typeface="Times New Roman" panose="02020603050405020304" pitchFamily="18" charset="0"/>
              </a:rPr>
              <a:t>Dacheng</a:t>
            </a:r>
            <a:r>
              <a:rPr lang="en-IN" dirty="0">
                <a:latin typeface="Times New Roman" panose="02020603050405020304" pitchFamily="18" charset="0"/>
                <a:cs typeface="Times New Roman" panose="02020603050405020304" pitchFamily="18" charset="0"/>
              </a:rPr>
              <a:t> Tao; "Interactive Cartoon Reusing by Transfer Learning", J. Signal Process, Vol. 92, Pp. 2147–2158, 2012.</a:t>
            </a:r>
          </a:p>
          <a:p>
            <a:endParaRPr lang="en-IN" dirty="0"/>
          </a:p>
        </p:txBody>
      </p:sp>
    </p:spTree>
    <p:extLst>
      <p:ext uri="{BB962C8B-B14F-4D97-AF65-F5344CB8AC3E}">
        <p14:creationId xmlns:p14="http://schemas.microsoft.com/office/powerpoint/2010/main" val="3856670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ED985-78DE-D44A-F142-C5875F259515}"/>
              </a:ext>
            </a:extLst>
          </p:cNvPr>
          <p:cNvSpPr>
            <a:spLocks noGrp="1"/>
          </p:cNvSpPr>
          <p:nvPr>
            <p:ph type="title"/>
          </p:nvPr>
        </p:nvSpPr>
        <p:spPr>
          <a:xfrm>
            <a:off x="1567790" y="2093703"/>
            <a:ext cx="8995054" cy="2412036"/>
          </a:xfrm>
        </p:spPr>
        <p:txBody>
          <a:bodyPr/>
          <a:lstStyle/>
          <a:p>
            <a:r>
              <a:rPr lang="en-IN" dirty="0"/>
              <a:t>       Thank you</a:t>
            </a:r>
          </a:p>
        </p:txBody>
      </p:sp>
      <p:sp>
        <p:nvSpPr>
          <p:cNvPr id="3" name="Text Placeholder 2">
            <a:extLst>
              <a:ext uri="{FF2B5EF4-FFF2-40B4-BE49-F238E27FC236}">
                <a16:creationId xmlns:a16="http://schemas.microsoft.com/office/drawing/2014/main" id="{1FD44F0F-7DC8-8F51-14A4-0145189E4E3B}"/>
              </a:ext>
            </a:extLst>
          </p:cNvPr>
          <p:cNvSpPr>
            <a:spLocks noGrp="1"/>
          </p:cNvSpPr>
          <p:nvPr>
            <p:ph type="body" idx="1"/>
          </p:nvPr>
        </p:nvSpPr>
        <p:spPr/>
        <p:txBody>
          <a:bodyPr/>
          <a:lstStyle/>
          <a:p>
            <a:endParaRPr lang="en-IN" dirty="0"/>
          </a:p>
        </p:txBody>
      </p:sp>
      <p:pic>
        <p:nvPicPr>
          <p:cNvPr id="1026" name="Picture 2" descr="2,000+ Free Smiley &amp; Emoji Images">
            <a:extLst>
              <a:ext uri="{FF2B5EF4-FFF2-40B4-BE49-F238E27FC236}">
                <a16:creationId xmlns:a16="http://schemas.microsoft.com/office/drawing/2014/main" id="{D564B739-36FC-4B84-A3F6-89D6859BF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3819" y="2568159"/>
            <a:ext cx="2005086" cy="1463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065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D269-760F-306B-972D-6C350717AA0A}"/>
              </a:ext>
            </a:extLst>
          </p:cNvPr>
          <p:cNvSpPr>
            <a:spLocks noGrp="1"/>
          </p:cNvSpPr>
          <p:nvPr>
            <p:ph type="title"/>
          </p:nvPr>
        </p:nvSpPr>
        <p:spPr>
          <a:xfrm>
            <a:off x="1066800" y="642594"/>
            <a:ext cx="10058400" cy="854902"/>
          </a:xfrm>
        </p:spPr>
        <p:txBody>
          <a:bodyPr>
            <a:normAutofit/>
          </a:bodyPr>
          <a:lstStyle/>
          <a:p>
            <a:r>
              <a:rPr lang="en-IN" b="1" dirty="0"/>
              <a:t>Table Of Contents </a:t>
            </a:r>
          </a:p>
        </p:txBody>
      </p:sp>
      <p:sp>
        <p:nvSpPr>
          <p:cNvPr id="3" name="Content Placeholder 2">
            <a:extLst>
              <a:ext uri="{FF2B5EF4-FFF2-40B4-BE49-F238E27FC236}">
                <a16:creationId xmlns:a16="http://schemas.microsoft.com/office/drawing/2014/main" id="{34C30ED0-0A15-599C-F269-90BDA93FB083}"/>
              </a:ext>
            </a:extLst>
          </p:cNvPr>
          <p:cNvSpPr>
            <a:spLocks noGrp="1"/>
          </p:cNvSpPr>
          <p:nvPr>
            <p:ph idx="1"/>
          </p:nvPr>
        </p:nvSpPr>
        <p:spPr>
          <a:xfrm>
            <a:off x="1066800" y="1868557"/>
            <a:ext cx="10058400" cy="4084187"/>
          </a:xfrm>
        </p:spPr>
        <p:txBody>
          <a:bodyPr>
            <a:normAutofit/>
          </a:bodyPr>
          <a:lstStyle/>
          <a:p>
            <a:r>
              <a:rPr lang="en-IN" sz="1800" dirty="0">
                <a:latin typeface="Times New Roman" panose="02020603050405020304" pitchFamily="18" charset="0"/>
                <a:cs typeface="Times New Roman" panose="02020603050405020304" pitchFamily="18" charset="0"/>
              </a:rPr>
              <a:t>Introduction</a:t>
            </a:r>
          </a:p>
          <a:p>
            <a:r>
              <a:rPr lang="en-IN" sz="1800" dirty="0">
                <a:latin typeface="Times New Roman" panose="02020603050405020304" pitchFamily="18" charset="0"/>
                <a:cs typeface="Times New Roman" panose="02020603050405020304" pitchFamily="18" charset="0"/>
              </a:rPr>
              <a:t>HARDWARE/ SOFTWARE REQUIREMENT</a:t>
            </a:r>
          </a:p>
          <a:p>
            <a:r>
              <a:rPr lang="en-IN" sz="1800" dirty="0">
                <a:latin typeface="Times New Roman" panose="02020603050405020304" pitchFamily="18" charset="0"/>
                <a:cs typeface="Times New Roman" panose="02020603050405020304" pitchFamily="18" charset="0"/>
              </a:rPr>
              <a:t>System Design</a:t>
            </a:r>
          </a:p>
          <a:p>
            <a:r>
              <a:rPr lang="en-IN" sz="1800" dirty="0">
                <a:latin typeface="Times New Roman" panose="02020603050405020304" pitchFamily="18" charset="0"/>
                <a:cs typeface="Times New Roman" panose="02020603050405020304" pitchFamily="18" charset="0"/>
              </a:rPr>
              <a:t>Flow-chart</a:t>
            </a:r>
          </a:p>
          <a:p>
            <a:r>
              <a:rPr lang="en-IN" sz="1800" dirty="0">
                <a:latin typeface="Times New Roman" panose="02020603050405020304" pitchFamily="18" charset="0"/>
                <a:cs typeface="Times New Roman" panose="02020603050405020304" pitchFamily="18" charset="0"/>
              </a:rPr>
              <a:t>Implementation</a:t>
            </a:r>
          </a:p>
          <a:p>
            <a:r>
              <a:rPr lang="en-IN" sz="1800" dirty="0">
                <a:latin typeface="Times New Roman" panose="02020603050405020304" pitchFamily="18" charset="0"/>
                <a:cs typeface="Times New Roman" panose="02020603050405020304" pitchFamily="18" charset="0"/>
              </a:rPr>
              <a:t>Conclusion</a:t>
            </a:r>
          </a:p>
          <a:p>
            <a:r>
              <a:rPr lang="en-IN" sz="1800" dirty="0">
                <a:latin typeface="Times New Roman" panose="02020603050405020304" pitchFamily="18" charset="0"/>
                <a:cs typeface="Times New Roman" panose="02020603050405020304" pitchFamily="18" charset="0"/>
              </a:rPr>
              <a:t>References</a:t>
            </a:r>
            <a:endParaRPr lang="en-IN" sz="1800" dirty="0"/>
          </a:p>
        </p:txBody>
      </p:sp>
    </p:spTree>
    <p:extLst>
      <p:ext uri="{BB962C8B-B14F-4D97-AF65-F5344CB8AC3E}">
        <p14:creationId xmlns:p14="http://schemas.microsoft.com/office/powerpoint/2010/main" val="233966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4487-120A-2693-1900-C2034E3F9090}"/>
              </a:ext>
            </a:extLst>
          </p:cNvPr>
          <p:cNvSpPr>
            <a:spLocks noGrp="1"/>
          </p:cNvSpPr>
          <p:nvPr>
            <p:ph type="ctrTitle"/>
          </p:nvPr>
        </p:nvSpPr>
        <p:spPr>
          <a:xfrm>
            <a:off x="1629103" y="1987827"/>
            <a:ext cx="8933796" cy="457202"/>
          </a:xfrm>
        </p:spPr>
        <p:txBody>
          <a:bodyPr>
            <a:normAutofit/>
          </a:bodyPr>
          <a:lstStyle/>
          <a:p>
            <a:r>
              <a:rPr lang="en-IN" sz="2400" dirty="0">
                <a:latin typeface="Times New Roman" panose="02020603050405020304" pitchFamily="18" charset="0"/>
                <a:cs typeface="Times New Roman" panose="02020603050405020304" pitchFamily="18" charset="0"/>
              </a:rPr>
              <a:t>Introduction</a:t>
            </a:r>
            <a:endParaRPr lang="en-IN" sz="2400" dirty="0"/>
          </a:p>
        </p:txBody>
      </p:sp>
      <p:sp>
        <p:nvSpPr>
          <p:cNvPr id="3" name="Subtitle 2">
            <a:extLst>
              <a:ext uri="{FF2B5EF4-FFF2-40B4-BE49-F238E27FC236}">
                <a16:creationId xmlns:a16="http://schemas.microsoft.com/office/drawing/2014/main" id="{09EE3948-C068-342B-612E-FD2F8C1040A5}"/>
              </a:ext>
            </a:extLst>
          </p:cNvPr>
          <p:cNvSpPr>
            <a:spLocks noGrp="1"/>
          </p:cNvSpPr>
          <p:nvPr>
            <p:ph type="subTitle" idx="1"/>
          </p:nvPr>
        </p:nvSpPr>
        <p:spPr>
          <a:xfrm>
            <a:off x="1629101" y="2445030"/>
            <a:ext cx="8936846" cy="2694234"/>
          </a:xfrm>
        </p:spPr>
        <p:txBody>
          <a:bodyPr/>
          <a:lstStyle/>
          <a:p>
            <a:pPr algn="just" fontAlgn="base"/>
            <a:r>
              <a:rPr lang="en-US" dirty="0">
                <a:latin typeface="Times New Roman" panose="02020603050405020304" pitchFamily="18" charset="0"/>
                <a:cs typeface="Times New Roman" panose="02020603050405020304" pitchFamily="18" charset="0"/>
              </a:rPr>
              <a:t>Currently, there are many applications available in the market that can cartoonify an image. But what if we can make our own? So today we’re going to make our own image cartoonizer using OpenCV &amp; Python.</a:t>
            </a:r>
          </a:p>
          <a:p>
            <a:pPr algn="just" fontAlgn="base"/>
            <a:endParaRPr lang="en-US" dirty="0">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Image cartoon frames don’t contain so many variants of color and those frames also contain dark edges of each object. There’re lots of ways to do that, but we’re going to use color quantization and the adaptive threshold technique. Using this technique we can achieve a very great result.</a:t>
            </a:r>
          </a:p>
          <a:p>
            <a:endParaRPr lang="en-IN" dirty="0"/>
          </a:p>
        </p:txBody>
      </p:sp>
    </p:spTree>
    <p:extLst>
      <p:ext uri="{BB962C8B-B14F-4D97-AF65-F5344CB8AC3E}">
        <p14:creationId xmlns:p14="http://schemas.microsoft.com/office/powerpoint/2010/main" val="940985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B7212-32E6-E80A-1ADB-441CE7323DD9}"/>
              </a:ext>
            </a:extLst>
          </p:cNvPr>
          <p:cNvSpPr>
            <a:spLocks noGrp="1"/>
          </p:cNvSpPr>
          <p:nvPr>
            <p:ph type="title"/>
          </p:nvPr>
        </p:nvSpPr>
        <p:spPr>
          <a:xfrm>
            <a:off x="1066800" y="642594"/>
            <a:ext cx="10058400" cy="894658"/>
          </a:xfrm>
        </p:spPr>
        <p:txBody>
          <a:bodyPr>
            <a:normAutofit/>
          </a:bodyPr>
          <a:lstStyle/>
          <a:p>
            <a:r>
              <a:rPr lang="en-IN" sz="3200" b="1" dirty="0">
                <a:latin typeface="Times New Roman" panose="02020603050405020304" pitchFamily="18" charset="0"/>
                <a:cs typeface="Times New Roman" panose="02020603050405020304" pitchFamily="18" charset="0"/>
              </a:rPr>
              <a:t>HARDWARE</a:t>
            </a:r>
            <a:r>
              <a:rPr lang="en-IN" sz="3200" b="1" dirty="0"/>
              <a:t>/ SOFTWARE REQUIREMENT</a:t>
            </a:r>
          </a:p>
        </p:txBody>
      </p:sp>
      <p:sp>
        <p:nvSpPr>
          <p:cNvPr id="3" name="Content Placeholder 2">
            <a:extLst>
              <a:ext uri="{FF2B5EF4-FFF2-40B4-BE49-F238E27FC236}">
                <a16:creationId xmlns:a16="http://schemas.microsoft.com/office/drawing/2014/main" id="{1B33A33E-0D8C-4D38-FA51-1B763A551882}"/>
              </a:ext>
            </a:extLst>
          </p:cNvPr>
          <p:cNvSpPr>
            <a:spLocks noGrp="1"/>
          </p:cNvSpPr>
          <p:nvPr>
            <p:ph idx="1"/>
          </p:nvPr>
        </p:nvSpPr>
        <p:spPr>
          <a:xfrm>
            <a:off x="1066800" y="1537251"/>
            <a:ext cx="10058400" cy="4903305"/>
          </a:xfrm>
        </p:spPr>
        <p:txBody>
          <a:bodyPr>
            <a:normAutofit fontScale="92500" lnSpcReduction="10000"/>
          </a:bodyPr>
          <a:lstStyle/>
          <a:p>
            <a:pPr marL="0" indent="0">
              <a:buNone/>
            </a:pPr>
            <a:r>
              <a:rPr lang="en-IN" sz="2000" b="1" u="sng" dirty="0">
                <a:latin typeface="Times New Roman" panose="02020603050405020304" pitchFamily="18" charset="0"/>
                <a:cs typeface="Times New Roman" panose="02020603050405020304" pitchFamily="18" charset="0"/>
              </a:rPr>
              <a:t>Hardware</a:t>
            </a:r>
            <a:r>
              <a:rPr lang="en-IN" u="sng"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On Smart Phone</a:t>
            </a:r>
          </a:p>
          <a:p>
            <a:r>
              <a:rPr lang="en-IN" dirty="0">
                <a:latin typeface="Times New Roman" panose="02020603050405020304" pitchFamily="18" charset="0"/>
                <a:cs typeface="Times New Roman" panose="02020603050405020304" pitchFamily="18" charset="0"/>
              </a:rPr>
              <a:t> Processor should be dual core.</a:t>
            </a:r>
          </a:p>
          <a:p>
            <a:r>
              <a:rPr lang="en-IN" dirty="0">
                <a:latin typeface="Times New Roman" panose="02020603050405020304" pitchFamily="18" charset="0"/>
                <a:cs typeface="Times New Roman" panose="02020603050405020304" pitchFamily="18" charset="0"/>
              </a:rPr>
              <a:t> Processor speed be 1.3 GHz. </a:t>
            </a:r>
          </a:p>
          <a:p>
            <a:r>
              <a:rPr lang="en-IN" dirty="0">
                <a:latin typeface="Times New Roman" panose="02020603050405020304" pitchFamily="18" charset="0"/>
                <a:cs typeface="Times New Roman" panose="02020603050405020304" pitchFamily="18" charset="0"/>
              </a:rPr>
              <a:t> ROM 1 GB.</a:t>
            </a:r>
          </a:p>
          <a:p>
            <a:r>
              <a:rPr lang="en-IN" dirty="0">
                <a:latin typeface="Times New Roman" panose="02020603050405020304" pitchFamily="18" charset="0"/>
                <a:cs typeface="Times New Roman" panose="02020603050405020304" pitchFamily="18" charset="0"/>
              </a:rPr>
              <a:t> RAM 512 MB.</a:t>
            </a:r>
          </a:p>
          <a:p>
            <a:pPr marL="0" indent="0">
              <a:buNone/>
            </a:pPr>
            <a:r>
              <a:rPr lang="en-IN" sz="2000" b="1" u="sng" dirty="0">
                <a:latin typeface="Times New Roman" panose="02020603050405020304" pitchFamily="18" charset="0"/>
                <a:cs typeface="Times New Roman" panose="02020603050405020304" pitchFamily="18" charset="0"/>
              </a:rPr>
              <a:t>On Personal Computer (PC)</a:t>
            </a:r>
          </a:p>
          <a:p>
            <a:r>
              <a:rPr lang="en-IN" dirty="0">
                <a:latin typeface="Times New Roman" panose="02020603050405020304" pitchFamily="18" charset="0"/>
                <a:cs typeface="Times New Roman" panose="02020603050405020304" pitchFamily="18" charset="0"/>
              </a:rPr>
              <a:t>Processor should be dual core. </a:t>
            </a:r>
          </a:p>
          <a:p>
            <a:r>
              <a:rPr lang="en-IN" dirty="0">
                <a:latin typeface="Times New Roman" panose="02020603050405020304" pitchFamily="18" charset="0"/>
                <a:cs typeface="Times New Roman" panose="02020603050405020304" pitchFamily="18" charset="0"/>
              </a:rPr>
              <a:t>Processor speed be 1.5 GHz. </a:t>
            </a:r>
          </a:p>
          <a:p>
            <a:r>
              <a:rPr lang="en-IN" dirty="0">
                <a:latin typeface="Times New Roman" panose="02020603050405020304" pitchFamily="18" charset="0"/>
                <a:cs typeface="Times New Roman" panose="02020603050405020304" pitchFamily="18" charset="0"/>
              </a:rPr>
              <a:t>RAM more than 4 GB. </a:t>
            </a:r>
          </a:p>
          <a:p>
            <a:r>
              <a:rPr lang="en-IN" dirty="0">
                <a:latin typeface="Times New Roman" panose="02020603050405020304" pitchFamily="18" charset="0"/>
                <a:cs typeface="Times New Roman" panose="02020603050405020304" pitchFamily="18" charset="0"/>
              </a:rPr>
              <a:t>ROM more than 30 GB.</a:t>
            </a:r>
          </a:p>
          <a:p>
            <a:pPr marL="0" indent="0">
              <a:buNone/>
            </a:pPr>
            <a:r>
              <a:rPr lang="en-IN" sz="2100" b="1" u="sng" dirty="0">
                <a:latin typeface="Times New Roman" panose="02020603050405020304" pitchFamily="18" charset="0"/>
                <a:cs typeface="Times New Roman" panose="02020603050405020304" pitchFamily="18" charset="0"/>
              </a:rPr>
              <a:t>Software</a:t>
            </a:r>
            <a:r>
              <a:rPr lang="en-IN" sz="2100" u="sng" dirty="0">
                <a:latin typeface="Times New Roman" panose="02020603050405020304" pitchFamily="18" charset="0"/>
                <a:cs typeface="Times New Roman" panose="02020603050405020304" pitchFamily="18" charset="0"/>
              </a:rPr>
              <a:t>–</a:t>
            </a:r>
            <a:endParaRPr lang="en-IN" sz="21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Visual Studio Code. </a:t>
            </a:r>
          </a:p>
          <a:p>
            <a:r>
              <a:rPr lang="en-IN" dirty="0">
                <a:latin typeface="Times New Roman" panose="02020603050405020304" pitchFamily="18" charset="0"/>
                <a:cs typeface="Times New Roman" panose="02020603050405020304" pitchFamily="18" charset="0"/>
              </a:rPr>
              <a:t>Python</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4537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402D1-2333-13D5-D556-6E3AC5C84F35}"/>
              </a:ext>
            </a:extLst>
          </p:cNvPr>
          <p:cNvSpPr>
            <a:spLocks noGrp="1"/>
          </p:cNvSpPr>
          <p:nvPr>
            <p:ph type="ctrTitle"/>
          </p:nvPr>
        </p:nvSpPr>
        <p:spPr>
          <a:xfrm>
            <a:off x="1629103" y="1987826"/>
            <a:ext cx="8933796" cy="662609"/>
          </a:xfrm>
        </p:spPr>
        <p:txBody>
          <a:bodyPr>
            <a:normAutofit/>
          </a:bodyPr>
          <a:lstStyle/>
          <a:p>
            <a:r>
              <a:rPr lang="en-IN" sz="4000" b="1" dirty="0">
                <a:latin typeface="Times New Roman" panose="02020603050405020304" pitchFamily="18" charset="0"/>
                <a:cs typeface="Times New Roman" panose="02020603050405020304" pitchFamily="18" charset="0"/>
              </a:rPr>
              <a:t>System Design</a:t>
            </a:r>
            <a:endParaRPr lang="en-IN" sz="4000" b="1" dirty="0"/>
          </a:p>
        </p:txBody>
      </p:sp>
      <p:sp>
        <p:nvSpPr>
          <p:cNvPr id="3" name="Subtitle 2">
            <a:extLst>
              <a:ext uri="{FF2B5EF4-FFF2-40B4-BE49-F238E27FC236}">
                <a16:creationId xmlns:a16="http://schemas.microsoft.com/office/drawing/2014/main" id="{C2BED366-DFA6-191C-D4D6-06E54EDE5964}"/>
              </a:ext>
            </a:extLst>
          </p:cNvPr>
          <p:cNvSpPr>
            <a:spLocks noGrp="1"/>
          </p:cNvSpPr>
          <p:nvPr>
            <p:ph type="subTitle" idx="1"/>
          </p:nvPr>
        </p:nvSpPr>
        <p:spPr>
          <a:xfrm>
            <a:off x="1629101" y="2650435"/>
            <a:ext cx="8936846" cy="2822713"/>
          </a:xfrm>
        </p:spPr>
        <p:txBody>
          <a:bodyPr>
            <a:normAutofit fontScale="85000" lnSpcReduction="10000"/>
          </a:bodyPr>
          <a:lstStyle/>
          <a:p>
            <a:pPr algn="just"/>
            <a:r>
              <a:rPr lang="en-US" sz="2400" b="1" dirty="0">
                <a:latin typeface="Times New Roman" panose="02020603050405020304" pitchFamily="18" charset="0"/>
                <a:cs typeface="Times New Roman" panose="02020603050405020304" pitchFamily="18" charset="0"/>
              </a:rPr>
              <a:t>System design </a:t>
            </a:r>
            <a:r>
              <a:rPr lang="en-US" dirty="0">
                <a:latin typeface="Times New Roman" panose="02020603050405020304" pitchFamily="18" charset="0"/>
                <a:cs typeface="Times New Roman" panose="02020603050405020304" pitchFamily="18" charset="0"/>
              </a:rPr>
              <a:t>is the solution of a “how to approach to the creation of the new system. It is composed of several steps. It facilitates the understanding and provides the procedural details necessary for implementation of the system recommended in the feasibility study. Emphasis is given on translating the performance requirements into design specification. Design goes through logical and physical stages of development.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Logical design reviews the present physical system; prepares input and output specification; make editing; security and control specification; details the implementation plan, and prepare logical design walk through. The physical design maps out the details of the physical system; plans the system implementation plan and specifies hardware and software. System design translates the system requirement into the ways of the system as recommended in the feasibility study</a:t>
            </a:r>
            <a:endParaRPr lang="en-IN" dirty="0"/>
          </a:p>
        </p:txBody>
      </p:sp>
    </p:spTree>
    <p:extLst>
      <p:ext uri="{BB962C8B-B14F-4D97-AF65-F5344CB8AC3E}">
        <p14:creationId xmlns:p14="http://schemas.microsoft.com/office/powerpoint/2010/main" val="1658433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AC14B-C2C1-6C11-B472-C28710FCD5E2}"/>
              </a:ext>
            </a:extLst>
          </p:cNvPr>
          <p:cNvSpPr>
            <a:spLocks noGrp="1"/>
          </p:cNvSpPr>
          <p:nvPr>
            <p:ph type="ctrTitle"/>
          </p:nvPr>
        </p:nvSpPr>
        <p:spPr>
          <a:xfrm>
            <a:off x="1629103" y="2014331"/>
            <a:ext cx="8933796" cy="556592"/>
          </a:xfrm>
        </p:spPr>
        <p:txBody>
          <a:bodyPr>
            <a:normAutofit fontScale="90000"/>
          </a:bodyPr>
          <a:lstStyle/>
          <a:p>
            <a:r>
              <a:rPr lang="en-IN" sz="4000" b="1" dirty="0"/>
              <a:t>Flow-Chart</a:t>
            </a:r>
          </a:p>
        </p:txBody>
      </p:sp>
      <p:sp>
        <p:nvSpPr>
          <p:cNvPr id="3" name="Subtitle 2">
            <a:extLst>
              <a:ext uri="{FF2B5EF4-FFF2-40B4-BE49-F238E27FC236}">
                <a16:creationId xmlns:a16="http://schemas.microsoft.com/office/drawing/2014/main" id="{C528B3A1-4E44-12B1-3B0C-38AD76F30DA9}"/>
              </a:ext>
            </a:extLst>
          </p:cNvPr>
          <p:cNvSpPr>
            <a:spLocks noGrp="1"/>
          </p:cNvSpPr>
          <p:nvPr>
            <p:ph type="subTitle" idx="1"/>
          </p:nvPr>
        </p:nvSpPr>
        <p:spPr>
          <a:xfrm>
            <a:off x="1629101" y="2769704"/>
            <a:ext cx="8936846" cy="2531166"/>
          </a:xfrm>
        </p:spPr>
        <p:txBody>
          <a:bodyPr/>
          <a:lstStyle/>
          <a:p>
            <a:pPr algn="just"/>
            <a:r>
              <a:rPr lang="en-US" dirty="0">
                <a:latin typeface="Times New Roman" panose="02020603050405020304" pitchFamily="18" charset="0"/>
                <a:cs typeface="Times New Roman" panose="02020603050405020304" pitchFamily="18" charset="0"/>
              </a:rPr>
              <a:t>Flowchart is a graphical representation of an algorithm. Programmers often use it as a program-planning tool to solve a problem. It makes use of symbols which are connected among them to indicate the flow of information and processing. The process of drawing a flowchart for an algorithm is known as “flow charting”.</a:t>
            </a:r>
          </a:p>
          <a:p>
            <a:endParaRPr lang="en-IN" dirty="0"/>
          </a:p>
        </p:txBody>
      </p:sp>
    </p:spTree>
    <p:extLst>
      <p:ext uri="{BB962C8B-B14F-4D97-AF65-F5344CB8AC3E}">
        <p14:creationId xmlns:p14="http://schemas.microsoft.com/office/powerpoint/2010/main" val="4252633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9CDC1-CE07-F667-B46D-C022B1B00B9B}"/>
              </a:ext>
            </a:extLst>
          </p:cNvPr>
          <p:cNvSpPr>
            <a:spLocks noGrp="1"/>
          </p:cNvSpPr>
          <p:nvPr>
            <p:ph type="title"/>
          </p:nvPr>
        </p:nvSpPr>
        <p:spPr>
          <a:xfrm>
            <a:off x="1066800" y="642594"/>
            <a:ext cx="10058400" cy="1040432"/>
          </a:xfrm>
        </p:spPr>
        <p:txBody>
          <a:bodyPr>
            <a:normAutofit/>
          </a:bodyPr>
          <a:lstStyle/>
          <a:p>
            <a:r>
              <a:rPr lang="en-US" sz="3600" b="1" dirty="0"/>
              <a:t>Basic Symbols used in Flowchart Designs</a:t>
            </a:r>
            <a:endParaRPr lang="en-IN" sz="3600" b="1" dirty="0"/>
          </a:p>
        </p:txBody>
      </p:sp>
      <p:sp>
        <p:nvSpPr>
          <p:cNvPr id="3" name="Content Placeholder 2">
            <a:extLst>
              <a:ext uri="{FF2B5EF4-FFF2-40B4-BE49-F238E27FC236}">
                <a16:creationId xmlns:a16="http://schemas.microsoft.com/office/drawing/2014/main" id="{09F0CDDB-8D58-987B-D411-16667C78B1C1}"/>
              </a:ext>
            </a:extLst>
          </p:cNvPr>
          <p:cNvSpPr>
            <a:spLocks noGrp="1"/>
          </p:cNvSpPr>
          <p:nvPr>
            <p:ph idx="1"/>
          </p:nvPr>
        </p:nvSpPr>
        <p:spPr>
          <a:xfrm>
            <a:off x="1066800" y="1683026"/>
            <a:ext cx="10058400" cy="4269718"/>
          </a:xfrm>
        </p:spPr>
        <p:txBody>
          <a:bodyPr/>
          <a:lstStyle/>
          <a:p>
            <a:r>
              <a:rPr lang="en-US" sz="1600" b="1" dirty="0">
                <a:latin typeface="Times New Roman" panose="02020603050405020304" pitchFamily="18" charset="0"/>
                <a:cs typeface="Times New Roman" panose="02020603050405020304" pitchFamily="18" charset="0"/>
              </a:rPr>
              <a:t>Terminal: </a:t>
            </a:r>
            <a:r>
              <a:rPr lang="en-US" sz="1600" dirty="0">
                <a:latin typeface="Times New Roman" panose="02020603050405020304" pitchFamily="18" charset="0"/>
                <a:cs typeface="Times New Roman" panose="02020603050405020304" pitchFamily="18" charset="0"/>
              </a:rPr>
              <a:t>The oval symbol indicates Start, Stop and Halt in a program’s logic flow. A pause/halt is generally used in a program logic under some error conditions. Terminal is the first and last symbols in the flowchart.</a:t>
            </a:r>
          </a:p>
          <a:p>
            <a:r>
              <a:rPr lang="en-IN" sz="1600" b="1" dirty="0">
                <a:latin typeface="Times New Roman" panose="02020603050405020304" pitchFamily="18" charset="0"/>
                <a:cs typeface="Times New Roman" panose="02020603050405020304" pitchFamily="18" charset="0"/>
              </a:rPr>
              <a:t>Input/Output:</a:t>
            </a:r>
            <a:r>
              <a:rPr lang="en-US" sz="1600" dirty="0">
                <a:latin typeface="Times New Roman" panose="02020603050405020304" pitchFamily="18" charset="0"/>
                <a:cs typeface="Times New Roman" panose="02020603050405020304" pitchFamily="18" charset="0"/>
              </a:rPr>
              <a:t>A parallelogram denotes any function of input/output type. Program instructions that take input from input devices and display output on output devices are indicated with parallelogram in a flowchart.</a:t>
            </a:r>
          </a:p>
          <a:p>
            <a:r>
              <a:rPr lang="en-US" sz="1600" b="1" dirty="0">
                <a:latin typeface="Times New Roman" panose="02020603050405020304" pitchFamily="18" charset="0"/>
                <a:cs typeface="Times New Roman" panose="02020603050405020304" pitchFamily="18" charset="0"/>
              </a:rPr>
              <a:t>Processing: </a:t>
            </a:r>
            <a:r>
              <a:rPr lang="en-US" sz="1600" dirty="0">
                <a:latin typeface="Times New Roman" panose="02020603050405020304" pitchFamily="18" charset="0"/>
                <a:cs typeface="Times New Roman" panose="02020603050405020304" pitchFamily="18" charset="0"/>
              </a:rPr>
              <a:t>A box represents arithmetic instructions. All arithmetic processes such as adding, subtracting, multiplication and division are indicated by action or process symbol.</a:t>
            </a:r>
            <a:endParaRPr lang="en-IN"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Decision: </a:t>
            </a:r>
            <a:r>
              <a:rPr lang="en-US" sz="1600" dirty="0">
                <a:latin typeface="Times New Roman" panose="02020603050405020304" pitchFamily="18" charset="0"/>
                <a:cs typeface="Times New Roman" panose="02020603050405020304" pitchFamily="18" charset="0"/>
              </a:rPr>
              <a:t>Diamond symbol represents a decision point. Decision based operations such as yes/no question or true/false are indicated by diamond in flowchart.</a:t>
            </a:r>
          </a:p>
          <a:p>
            <a:r>
              <a:rPr lang="en-US" sz="1600" b="1" dirty="0">
                <a:latin typeface="Times New Roman" panose="02020603050405020304" pitchFamily="18" charset="0"/>
                <a:cs typeface="Times New Roman" panose="02020603050405020304" pitchFamily="18" charset="0"/>
              </a:rPr>
              <a:t>Connectors: </a:t>
            </a:r>
            <a:r>
              <a:rPr lang="en-US" sz="1600" dirty="0">
                <a:latin typeface="Times New Roman" panose="02020603050405020304" pitchFamily="18" charset="0"/>
                <a:cs typeface="Times New Roman" panose="02020603050405020304" pitchFamily="18" charset="0"/>
              </a:rPr>
              <a:t>Whenever flowchart becomes complex or it spreads over more than one page, it is useful to use connectors to avoid any confusions. It is represented by a circle.</a:t>
            </a:r>
          </a:p>
          <a:p>
            <a:r>
              <a:rPr lang="en-IN" sz="1600" b="1" dirty="0">
                <a:latin typeface="Times New Roman" panose="02020603050405020304" pitchFamily="18" charset="0"/>
                <a:cs typeface="Times New Roman" panose="02020603050405020304" pitchFamily="18" charset="0"/>
              </a:rPr>
              <a:t>Flow lines</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Flow lines indicate the exact sequence in which instructions are executed. Arrows represent the direction of flow of control and relationship among different symbols of flowchart.</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0722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id="{1386FC78-5D4D-25C0-07CB-5DB28D1B5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526" y="926460"/>
            <a:ext cx="9383995" cy="4904497"/>
          </a:xfrm>
          <a:prstGeom prst="rect">
            <a:avLst/>
          </a:prstGeom>
        </p:spPr>
      </p:pic>
    </p:spTree>
    <p:extLst>
      <p:ext uri="{BB962C8B-B14F-4D97-AF65-F5344CB8AC3E}">
        <p14:creationId xmlns:p14="http://schemas.microsoft.com/office/powerpoint/2010/main" val="3946873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DB21-121F-8D49-2FF6-25E8D099E9D1}"/>
              </a:ext>
            </a:extLst>
          </p:cNvPr>
          <p:cNvSpPr>
            <a:spLocks noGrp="1"/>
          </p:cNvSpPr>
          <p:nvPr>
            <p:ph type="title"/>
          </p:nvPr>
        </p:nvSpPr>
        <p:spPr>
          <a:xfrm>
            <a:off x="1066800" y="642594"/>
            <a:ext cx="10058400" cy="921163"/>
          </a:xfrm>
        </p:spPr>
        <p:txBody>
          <a:bodyPr/>
          <a:lstStyle/>
          <a:p>
            <a:r>
              <a:rPr lang="en-IN" b="1" dirty="0"/>
              <a:t>                   IMPLEMENTATION</a:t>
            </a:r>
          </a:p>
        </p:txBody>
      </p:sp>
      <p:pic>
        <p:nvPicPr>
          <p:cNvPr id="3" name="Picture 2">
            <a:extLst>
              <a:ext uri="{FF2B5EF4-FFF2-40B4-BE49-F238E27FC236}">
                <a16:creationId xmlns:a16="http://schemas.microsoft.com/office/drawing/2014/main" id="{370C77CA-2B4D-2FEE-B750-6C49086D5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974" y="1780348"/>
            <a:ext cx="6347792" cy="4090366"/>
          </a:xfrm>
          <a:prstGeom prst="rect">
            <a:avLst/>
          </a:prstGeom>
        </p:spPr>
      </p:pic>
    </p:spTree>
    <p:extLst>
      <p:ext uri="{BB962C8B-B14F-4D97-AF65-F5344CB8AC3E}">
        <p14:creationId xmlns:p14="http://schemas.microsoft.com/office/powerpoint/2010/main" val="2308096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{D1B741B2-7570-48CA-8094-21997385868C}tf78438558_win32</Template>
  <TotalTime>48</TotalTime>
  <Words>1360</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Garamond</vt:lpstr>
      <vt:lpstr>Times New Roman</vt:lpstr>
      <vt:lpstr>SavonVTI</vt:lpstr>
      <vt:lpstr>Presentation On Cartooning an Image Using Open CV and Python </vt:lpstr>
      <vt:lpstr>Table Of Contents </vt:lpstr>
      <vt:lpstr>Introduction</vt:lpstr>
      <vt:lpstr>HARDWARE/ SOFTWARE REQUIREMENT</vt:lpstr>
      <vt:lpstr>System Design</vt:lpstr>
      <vt:lpstr>Flow-Chart</vt:lpstr>
      <vt:lpstr>Basic Symbols used in Flowchart Designs</vt:lpstr>
      <vt:lpstr>PowerPoint Presentation</vt:lpstr>
      <vt:lpstr>                   IMPLEMENTATION</vt:lpstr>
      <vt:lpstr>              Open The Image Button</vt:lpstr>
      <vt:lpstr>                      Output Image</vt:lpstr>
      <vt:lpstr>CONCLUSION</vt:lpstr>
      <vt:lpstr>                        REFERENCES</vt:lpstr>
      <vt:lpstr>                        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Cartooning an Image Using Open CV and Python </dc:title>
  <dc:creator>Rahul Kumar</dc:creator>
  <cp:lastModifiedBy>Rahul Kumar</cp:lastModifiedBy>
  <cp:revision>3</cp:revision>
  <dcterms:created xsi:type="dcterms:W3CDTF">2022-06-01T02:06:57Z</dcterms:created>
  <dcterms:modified xsi:type="dcterms:W3CDTF">2022-06-01T02:55:01Z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