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73" r:id="rId12"/>
    <p:sldId id="276" r:id="rId13"/>
    <p:sldId id="277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yadav168@gmail.com" userId="fecf7ffa33a6a31f" providerId="LiveId" clId="{9B7C62EF-EEFE-4710-80D4-D94B44F15676}"/>
    <pc:docChg chg="addSld modSld">
      <pc:chgData name="sahilyadav168@gmail.com" userId="fecf7ffa33a6a31f" providerId="LiveId" clId="{9B7C62EF-EEFE-4710-80D4-D94B44F15676}" dt="2022-03-09T08:30:43.209" v="34" actId="255"/>
      <pc:docMkLst>
        <pc:docMk/>
      </pc:docMkLst>
      <pc:sldChg chg="addSp modSp new mod">
        <pc:chgData name="sahilyadav168@gmail.com" userId="fecf7ffa33a6a31f" providerId="LiveId" clId="{9B7C62EF-EEFE-4710-80D4-D94B44F15676}" dt="2022-03-09T08:30:01.931" v="19" actId="255"/>
        <pc:sldMkLst>
          <pc:docMk/>
          <pc:sldMk cId="889999082" sldId="276"/>
        </pc:sldMkLst>
        <pc:spChg chg="add mod">
          <ac:chgData name="sahilyadav168@gmail.com" userId="fecf7ffa33a6a31f" providerId="LiveId" clId="{9B7C62EF-EEFE-4710-80D4-D94B44F15676}" dt="2022-03-09T08:30:01.931" v="19" actId="255"/>
          <ac:spMkLst>
            <pc:docMk/>
            <pc:sldMk cId="889999082" sldId="276"/>
            <ac:spMk id="2" creationId="{59376FFA-3A1C-48D5-8295-85671434BD8B}"/>
          </ac:spMkLst>
        </pc:spChg>
      </pc:sldChg>
      <pc:sldChg chg="addSp modSp new mod">
        <pc:chgData name="sahilyadav168@gmail.com" userId="fecf7ffa33a6a31f" providerId="LiveId" clId="{9B7C62EF-EEFE-4710-80D4-D94B44F15676}" dt="2022-03-09T08:30:43.209" v="34" actId="255"/>
        <pc:sldMkLst>
          <pc:docMk/>
          <pc:sldMk cId="1000573868" sldId="277"/>
        </pc:sldMkLst>
        <pc:spChg chg="add mod">
          <ac:chgData name="sahilyadav168@gmail.com" userId="fecf7ffa33a6a31f" providerId="LiveId" clId="{9B7C62EF-EEFE-4710-80D4-D94B44F15676}" dt="2022-03-09T08:30:43.209" v="34" actId="255"/>
          <ac:spMkLst>
            <pc:docMk/>
            <pc:sldMk cId="1000573868" sldId="277"/>
            <ac:spMk id="2" creationId="{BC2D18A1-E36D-4748-9692-6D7FC9AB69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429000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0" y="1714499"/>
                </a:moveTo>
                <a:lnTo>
                  <a:pt x="9143999" y="1714499"/>
                </a:lnTo>
                <a:lnTo>
                  <a:pt x="9143999" y="0"/>
                </a:lnTo>
                <a:lnTo>
                  <a:pt x="0" y="0"/>
                </a:lnTo>
                <a:lnTo>
                  <a:pt x="0" y="1714499"/>
                </a:lnTo>
                <a:close/>
              </a:path>
            </a:pathLst>
          </a:custGeom>
          <a:solidFill>
            <a:srgbClr val="00F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9" y="3428999"/>
                </a:moveTo>
                <a:lnTo>
                  <a:pt x="0" y="3428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704" y="1294237"/>
            <a:ext cx="799659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3704" y="1294237"/>
            <a:ext cx="799659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64735" y="3829992"/>
            <a:ext cx="441452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Machine Learning Project</a:t>
            </a:r>
            <a:endParaRPr sz="2400" dirty="0">
              <a:latin typeface="Courier New"/>
              <a:cs typeface="Courier New"/>
            </a:endParaRPr>
          </a:p>
          <a:p>
            <a:pPr marL="1034415" marR="1024890" indent="-635" algn="ctr">
              <a:lnSpc>
                <a:spcPct val="100000"/>
              </a:lnSpc>
              <a:spcBef>
                <a:spcPts val="40"/>
              </a:spcBef>
            </a:pPr>
            <a:r>
              <a:rPr sz="1400" b="1" spc="-5" dirty="0">
                <a:solidFill>
                  <a:srgbClr val="212121"/>
                </a:solidFill>
                <a:latin typeface="Courier New"/>
                <a:cs typeface="Courier New"/>
              </a:rPr>
              <a:t>Made by: </a:t>
            </a:r>
            <a:r>
              <a:rPr lang="en-IN" sz="1400" b="1" spc="-5" dirty="0">
                <a:solidFill>
                  <a:srgbClr val="212121"/>
                </a:solidFill>
                <a:latin typeface="Courier New"/>
                <a:cs typeface="Courier New"/>
              </a:rPr>
              <a:t>DEPANDRA YADAV</a:t>
            </a:r>
          </a:p>
          <a:p>
            <a:pPr marL="1034415" marR="1024890" indent="-635" algn="ctr">
              <a:lnSpc>
                <a:spcPct val="100000"/>
              </a:lnSpc>
              <a:spcBef>
                <a:spcPts val="40"/>
              </a:spcBef>
            </a:pPr>
            <a:r>
              <a:rPr lang="en-IN" sz="1400" b="1" spc="-5" dirty="0">
                <a:solidFill>
                  <a:srgbClr val="212121"/>
                </a:solidFill>
                <a:latin typeface="Courier New"/>
                <a:cs typeface="Courier New"/>
              </a:rPr>
              <a:t>ASHWANI CHAUDHARY</a:t>
            </a:r>
            <a:r>
              <a:rPr sz="1400" b="1" spc="-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endParaRPr lang="en-IN" sz="1400" b="1" spc="-5" dirty="0">
              <a:solidFill>
                <a:srgbClr val="212121"/>
              </a:solidFill>
              <a:latin typeface="Courier New"/>
              <a:cs typeface="Courier New"/>
            </a:endParaRPr>
          </a:p>
          <a:p>
            <a:pPr marL="1034415" marR="1024890" indent="-635" algn="ctr">
              <a:lnSpc>
                <a:spcPct val="100000"/>
              </a:lnSpc>
              <a:spcBef>
                <a:spcPts val="40"/>
              </a:spcBef>
            </a:pPr>
            <a:r>
              <a:rPr lang="en-IN" sz="1400" b="1" spc="-5" dirty="0">
                <a:solidFill>
                  <a:srgbClr val="212121"/>
                </a:solidFill>
                <a:latin typeface="Courier New"/>
                <a:cs typeface="Courier New"/>
              </a:rPr>
              <a:t>GROUP- 53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C508E-C89D-4813-8781-2AAEB42B4BF4}"/>
              </a:ext>
            </a:extLst>
          </p:cNvPr>
          <p:cNvSpPr/>
          <p:nvPr/>
        </p:nvSpPr>
        <p:spPr>
          <a:xfrm>
            <a:off x="1143000" y="718220"/>
            <a:ext cx="7391400" cy="1243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b="1" dirty="0"/>
              <a:t>FAKE NEWS DETECTION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75350"/>
            <a:ext cx="8520600" cy="46389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375" y="292850"/>
            <a:ext cx="8520600" cy="40709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376FFA-3A1C-48D5-8295-85671434BD8B}"/>
              </a:ext>
            </a:extLst>
          </p:cNvPr>
          <p:cNvSpPr/>
          <p:nvPr/>
        </p:nvSpPr>
        <p:spPr>
          <a:xfrm>
            <a:off x="990600" y="285750"/>
            <a:ext cx="7620000" cy="403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CONCLUSION</a:t>
            </a:r>
          </a:p>
          <a:p>
            <a:pPr algn="ctr"/>
            <a:endParaRPr lang="en-IN" sz="2400" b="1" dirty="0"/>
          </a:p>
          <a:p>
            <a:pPr algn="ctr"/>
            <a:r>
              <a:rPr lang="en-US" sz="1200" b="1" dirty="0"/>
              <a:t>Due to increasing use of internet, it is now easy to spread fake news. A huge number of persons </a:t>
            </a:r>
          </a:p>
          <a:p>
            <a:pPr algn="ctr"/>
            <a:r>
              <a:rPr lang="en-US" sz="1200" b="1" dirty="0"/>
              <a:t>are regularly connected with internet and social media platforms. There is no any restriction while </a:t>
            </a:r>
          </a:p>
          <a:p>
            <a:pPr algn="ctr"/>
            <a:r>
              <a:rPr lang="en-US" sz="1200" b="1" dirty="0"/>
              <a:t>posting any news on these platforms. So some of the people takes the advantage of these platforms </a:t>
            </a:r>
          </a:p>
          <a:p>
            <a:pPr algn="ctr"/>
            <a:r>
              <a:rPr lang="en-US" sz="1200" b="1" dirty="0"/>
              <a:t>and start spreading fake news against the individuals or organizations. This can destroy the repute </a:t>
            </a:r>
          </a:p>
          <a:p>
            <a:pPr algn="ctr"/>
            <a:r>
              <a:rPr lang="en-US" sz="1200" b="1" dirty="0"/>
              <a:t>of an individual or can affect a business. Through fake news, the opinions of the people can also </a:t>
            </a:r>
          </a:p>
          <a:p>
            <a:pPr algn="ctr"/>
            <a:r>
              <a:rPr lang="en-US" sz="1200" b="1" dirty="0"/>
              <a:t>be changed for a political party. There is a need for a way to detect these fake news. Machine </a:t>
            </a:r>
          </a:p>
          <a:p>
            <a:pPr algn="ctr"/>
            <a:r>
              <a:rPr lang="en-US" sz="1200" b="1" dirty="0"/>
              <a:t>learning classifiers are using for different purposes and these can also be used for detecting the </a:t>
            </a:r>
          </a:p>
          <a:p>
            <a:pPr algn="ctr"/>
            <a:r>
              <a:rPr lang="en-US" sz="1200" b="1" dirty="0"/>
              <a:t>fake news. The classifiers are first trained with a data set called training data set. After that, these </a:t>
            </a:r>
          </a:p>
          <a:p>
            <a:pPr algn="ctr"/>
            <a:r>
              <a:rPr lang="en-US" sz="1200" b="1" dirty="0"/>
              <a:t>classifiers can automatically detect fake news. </a:t>
            </a:r>
          </a:p>
          <a:p>
            <a:pPr algn="ctr"/>
            <a:r>
              <a:rPr lang="en-US" sz="1200" b="1" dirty="0"/>
              <a:t>In this systematic literature review, the supervised machine learning classifiers are discussed that </a:t>
            </a:r>
          </a:p>
          <a:p>
            <a:pPr algn="ctr"/>
            <a:r>
              <a:rPr lang="en-US" sz="1200" b="1" dirty="0"/>
              <a:t>requires the labeled data for training. Labeled data is not easily available that can be used for </a:t>
            </a:r>
          </a:p>
          <a:p>
            <a:pPr algn="ctr"/>
            <a:r>
              <a:rPr lang="en-US" sz="1200" b="1" dirty="0"/>
              <a:t>training the classifiers for detecting the fake news. In future a research can be on the use of the </a:t>
            </a:r>
          </a:p>
          <a:p>
            <a:pPr algn="ctr"/>
            <a:r>
              <a:rPr lang="en-US" sz="1200" b="1" dirty="0"/>
              <a:t>unsupervised machine learning classifiers for the detection of fake news.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88999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2D18A1-E36D-4748-9692-6D7FC9AB699F}"/>
              </a:ext>
            </a:extLst>
          </p:cNvPr>
          <p:cNvSpPr/>
          <p:nvPr/>
        </p:nvSpPr>
        <p:spPr>
          <a:xfrm>
            <a:off x="1828800" y="666750"/>
            <a:ext cx="62484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0057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493" y="418870"/>
            <a:ext cx="8538072" cy="44159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486D6-3240-46A4-A759-D75D55CCE22E}"/>
              </a:ext>
            </a:extLst>
          </p:cNvPr>
          <p:cNvSpPr txBox="1"/>
          <p:nvPr/>
        </p:nvSpPr>
        <p:spPr>
          <a:xfrm>
            <a:off x="3200400" y="20955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OVERVIEW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7586EFC-7233-4842-BCDE-C095FE3BB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61106"/>
              </p:ext>
            </p:extLst>
          </p:nvPr>
        </p:nvGraphicFramePr>
        <p:xfrm>
          <a:off x="914400" y="1047750"/>
          <a:ext cx="73152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127525714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r>
                        <a:rPr lang="en-IN" dirty="0"/>
                        <a:t>INTRODUCTION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3537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IN" dirty="0"/>
                        <a:t>PROBLEM DEFINATION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9332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IN" dirty="0"/>
                        <a:t>TYPES OF DATA IN SOCIAL MEDIA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03105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IN" dirty="0"/>
                        <a:t>TYPES OF FAKE NEWS AND PATTERN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216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1814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IN" dirty="0"/>
                        <a:t>TEXT PRE-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4789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IN" dirty="0"/>
                        <a:t>IN DEPTH TEXT PRE – PROCESSING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6136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IN" dirty="0"/>
                        <a:t>RESULT AND ANALYSIS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5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58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46672"/>
            <a:ext cx="1924050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720" dirty="0"/>
              <a:t>In</a:t>
            </a:r>
            <a:r>
              <a:rPr sz="3750" cap="small" spc="-869" dirty="0"/>
              <a:t>t</a:t>
            </a:r>
            <a:r>
              <a:rPr sz="3750" spc="-515" dirty="0"/>
              <a:t>r</a:t>
            </a:r>
            <a:r>
              <a:rPr sz="3750" cap="small" spc="-950" dirty="0"/>
              <a:t>o</a:t>
            </a:r>
            <a:r>
              <a:rPr sz="3750" spc="-1005" dirty="0"/>
              <a:t>duc</a:t>
            </a:r>
            <a:r>
              <a:rPr sz="3750" cap="small" spc="-869" dirty="0"/>
              <a:t>t</a:t>
            </a:r>
            <a:r>
              <a:rPr sz="3750" spc="-280" dirty="0"/>
              <a:t>i</a:t>
            </a:r>
            <a:r>
              <a:rPr sz="3750" cap="small" spc="-950" dirty="0"/>
              <a:t>o</a:t>
            </a:r>
            <a:r>
              <a:rPr sz="3750" spc="-590" dirty="0"/>
              <a:t>n</a:t>
            </a:r>
            <a:endParaRPr sz="3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99600"/>
            <a:ext cx="8434324" cy="47442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62" y="195740"/>
            <a:ext cx="8448074" cy="4738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150" y="130574"/>
            <a:ext cx="8600149" cy="401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749" y="135975"/>
            <a:ext cx="8520600" cy="41656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75350"/>
            <a:ext cx="8520600" cy="40709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202348"/>
            <a:ext cx="8520600" cy="44496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21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268</Words>
  <Application>Microsoft Office PowerPoint</Application>
  <PresentationFormat>On-screen Show (16:9)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PPT</dc:title>
  <cp:lastModifiedBy>sahilyadav168@gmail.com</cp:lastModifiedBy>
  <cp:revision>2</cp:revision>
  <dcterms:created xsi:type="dcterms:W3CDTF">2022-03-09T06:54:26Z</dcterms:created>
  <dcterms:modified xsi:type="dcterms:W3CDTF">2022-03-09T08:30:47Z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