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31"/>
  </p:notesMasterIdLst>
  <p:sldIdLst>
    <p:sldId id="265" r:id="rId5"/>
    <p:sldId id="271" r:id="rId6"/>
    <p:sldId id="266" r:id="rId7"/>
    <p:sldId id="267" r:id="rId8"/>
    <p:sldId id="268" r:id="rId9"/>
    <p:sldId id="276" r:id="rId10"/>
    <p:sldId id="274" r:id="rId11"/>
    <p:sldId id="270" r:id="rId12"/>
    <p:sldId id="277" r:id="rId13"/>
    <p:sldId id="275" r:id="rId14"/>
    <p:sldId id="279" r:id="rId15"/>
    <p:sldId id="280" r:id="rId16"/>
    <p:sldId id="281" r:id="rId17"/>
    <p:sldId id="282" r:id="rId18"/>
    <p:sldId id="278" r:id="rId19"/>
    <p:sldId id="289" r:id="rId20"/>
    <p:sldId id="292" r:id="rId21"/>
    <p:sldId id="283" r:id="rId22"/>
    <p:sldId id="285" r:id="rId23"/>
    <p:sldId id="286" r:id="rId24"/>
    <p:sldId id="287" r:id="rId25"/>
    <p:sldId id="288" r:id="rId26"/>
    <p:sldId id="284" r:id="rId27"/>
    <p:sldId id="291" r:id="rId28"/>
    <p:sldId id="290"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58E33-362B-4F52-B731-2FB609627CBC}" type="datetimeFigureOut">
              <a:rPr lang="en-US" smtClean="0"/>
              <a:t>5/30/2022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C149C-479E-4175-B238-B83A279FCF50}" type="slidenum">
              <a:rPr lang="en-US" smtClean="0"/>
              <a:t>‹#›</a:t>
            </a:fld>
            <a:endParaRPr lang="en-US"/>
          </a:p>
        </p:txBody>
      </p:sp>
    </p:spTree>
    <p:extLst>
      <p:ext uri="{BB962C8B-B14F-4D97-AF65-F5344CB8AC3E}">
        <p14:creationId xmlns:p14="http://schemas.microsoft.com/office/powerpoint/2010/main" val="3728973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1A066A-F60E-4469-A51E-42B40045F78C}"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06109D-F2EF-4DD1-A821-1B111E724F16}"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9B219C-5A10-426D-9EC5-666A1505215D}"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F8DAC6B-987A-4232-B4B0-BEDF5EAC3685}"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FC34DE-A257-4105-86F0-77888FA15430}"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509B958-A90A-463E-AF4D-1AC304BF1152}" type="datetime1">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9E335E7-073A-41E6-83AD-2A951DB4AF91}" type="datetime1">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8E706D-DA33-437B-A83F-984CA2EE16F0}"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F8D586-1A33-469E-811D-4B8F3EFF517A}"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A5226-04AA-4A3D-8327-4089B46B2E32}"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5EDA5F-3EE7-4CFF-848A-2606F66DB1AF}" type="datetime1">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39402F-936B-4046-A539-E7AA37A90C59}"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3C871E-2EBD-43A4-ACC8-C57CE29C03BB}" type="datetime1">
              <a:rPr lang="en-US" smtClean="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2BE4E3-B64C-4237-8687-BAC7991FDB2C}" type="datetime1">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A79ACEA-6B5A-4451-8677-849374714880}" type="datetime1">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13DE67-2E88-4715-A78D-13A044E29677}"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08057B-1EE4-4B49-972C-8666FBD405E4}" type="datetime1">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8F2003F-E888-4337-8DD2-656047BA15A6}" type="datetime1">
              <a:rPr lang="en-US" smtClean="0"/>
              <a:t>5/30/2022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Digital_currency" TargetMode="External"/><Relationship Id="rId2" Type="http://schemas.openxmlformats.org/officeDocument/2006/relationships/hyperlink" Target="https://en.bitcoin.it/wiki/Genesis_block" TargetMode="External"/><Relationship Id="rId1" Type="http://schemas.openxmlformats.org/officeDocument/2006/relationships/slideLayout" Target="../slideLayouts/slideLayout2.xml"/><Relationship Id="rId4" Type="http://schemas.openxmlformats.org/officeDocument/2006/relationships/hyperlink" Target="https://www.blockchain-council.org/blockchain/public-vs-private-blockchain-a-comprehensive-comparis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40FCD49-2060-48B9-8212-8A5F1DF472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pic>
        <p:nvPicPr>
          <p:cNvPr id="21" name="Picture 20">
            <a:extLst>
              <a:ext uri="{FF2B5EF4-FFF2-40B4-BE49-F238E27FC236}">
                <a16:creationId xmlns:a16="http://schemas.microsoft.com/office/drawing/2014/main" id="{83A45DCD-B5FB-4A86-88D2-91088C7FFC5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ctrTitle"/>
          </p:nvPr>
        </p:nvSpPr>
        <p:spPr>
          <a:xfrm>
            <a:off x="1690052" y="435430"/>
            <a:ext cx="8689976" cy="2442179"/>
          </a:xfrm>
        </p:spPr>
        <p:txBody>
          <a:bodyPr>
            <a:normAutofit/>
          </a:bodyPr>
          <a:lstStyle/>
          <a:p>
            <a:r>
              <a:rPr lang="en-US" b="1" dirty="0" smtClean="0">
                <a:solidFill>
                  <a:srgbClr val="00B0F0"/>
                </a:solidFill>
                <a:latin typeface="Algerian" panose="04020705040A02060702" pitchFamily="82" charset="0"/>
              </a:rPr>
              <a:t>Comparative Study of Blockchain Mining</a:t>
            </a:r>
            <a:br>
              <a:rPr lang="en-US" b="1" dirty="0" smtClean="0">
                <a:solidFill>
                  <a:srgbClr val="00B0F0"/>
                </a:solidFill>
                <a:latin typeface="Algerian" panose="04020705040A02060702" pitchFamily="82" charset="0"/>
              </a:rPr>
            </a:br>
            <a:endParaRPr lang="en-US" dirty="0"/>
          </a:p>
        </p:txBody>
      </p:sp>
      <p:sp>
        <p:nvSpPr>
          <p:cNvPr id="3" name="Subtitle 2">
            <a:extLst>
              <a:ext uri="{FF2B5EF4-FFF2-40B4-BE49-F238E27FC236}">
                <a16:creationId xmlns:a16="http://schemas.microsoft.com/office/drawing/2014/main" id="{EFD16941-0C22-4CCD-8F85-FE64C280C628}"/>
              </a:ext>
            </a:extLst>
          </p:cNvPr>
          <p:cNvSpPr>
            <a:spLocks noGrp="1"/>
          </p:cNvSpPr>
          <p:nvPr>
            <p:ph type="subTitle" idx="1"/>
          </p:nvPr>
        </p:nvSpPr>
        <p:spPr>
          <a:xfrm>
            <a:off x="644434" y="2351314"/>
            <a:ext cx="11216640" cy="4506685"/>
          </a:xfrm>
        </p:spPr>
        <p:txBody>
          <a:bodyPr>
            <a:normAutofit lnSpcReduction="10000"/>
          </a:bodyPr>
          <a:lstStyle/>
          <a:p>
            <a:r>
              <a:rPr lang="en-US" sz="2800" b="1" dirty="0">
                <a:latin typeface="Algerian" panose="04020705040A02060702" pitchFamily="82" charset="0"/>
              </a:rPr>
              <a:t/>
            </a:r>
            <a:br>
              <a:rPr lang="en-US" sz="2800" b="1" dirty="0">
                <a:latin typeface="Algerian" panose="04020705040A02060702" pitchFamily="82" charset="0"/>
              </a:rPr>
            </a:br>
            <a:r>
              <a:rPr lang="en-US" sz="11400" b="1" dirty="0" smtClean="0">
                <a:solidFill>
                  <a:schemeClr val="tx1"/>
                </a:solidFill>
                <a:latin typeface="Algerian" panose="04020705040A02060702" pitchFamily="82" charset="0"/>
              </a:rPr>
              <a:t>G-36</a:t>
            </a:r>
          </a:p>
          <a:p>
            <a:r>
              <a:rPr lang="en-US" sz="2800" b="1" cap="none" dirty="0" smtClean="0">
                <a:solidFill>
                  <a:schemeClr val="accent1">
                    <a:lumMod val="40000"/>
                    <a:lumOff val="60000"/>
                  </a:schemeClr>
                </a:solidFill>
                <a:latin typeface="Agency FB" panose="020B0503020202020204" pitchFamily="34" charset="0"/>
              </a:rPr>
              <a:t>Riya </a:t>
            </a:r>
            <a:r>
              <a:rPr lang="en-US" sz="2800" b="1" cap="none" dirty="0" err="1">
                <a:solidFill>
                  <a:schemeClr val="accent1">
                    <a:lumMod val="40000"/>
                    <a:lumOff val="60000"/>
                  </a:schemeClr>
                </a:solidFill>
                <a:latin typeface="Agency FB" panose="020B0503020202020204" pitchFamily="34" charset="0"/>
              </a:rPr>
              <a:t>M</a:t>
            </a:r>
            <a:r>
              <a:rPr lang="en-US" sz="2800" b="1" cap="none" dirty="0" err="1" smtClean="0">
                <a:solidFill>
                  <a:schemeClr val="accent1">
                    <a:lumMod val="40000"/>
                    <a:lumOff val="60000"/>
                  </a:schemeClr>
                </a:solidFill>
                <a:latin typeface="Agency FB" panose="020B0503020202020204" pitchFamily="34" charset="0"/>
              </a:rPr>
              <a:t>udgal</a:t>
            </a:r>
            <a:endParaRPr lang="en-US" sz="2800" b="1" cap="none" dirty="0" smtClean="0">
              <a:solidFill>
                <a:schemeClr val="accent1">
                  <a:lumMod val="40000"/>
                  <a:lumOff val="60000"/>
                </a:schemeClr>
              </a:solidFill>
              <a:latin typeface="Agency FB" panose="020B0503020202020204" pitchFamily="34" charset="0"/>
            </a:endParaRPr>
          </a:p>
          <a:p>
            <a:r>
              <a:rPr lang="en-US" sz="2800" b="1" cap="none" dirty="0" smtClean="0">
                <a:solidFill>
                  <a:schemeClr val="accent1">
                    <a:lumMod val="40000"/>
                    <a:lumOff val="60000"/>
                  </a:schemeClr>
                </a:solidFill>
                <a:latin typeface="Agency FB" panose="020B0503020202020204" pitchFamily="34" charset="0"/>
              </a:rPr>
              <a:t>Supervisor : </a:t>
            </a:r>
            <a:r>
              <a:rPr lang="en-IN" sz="2800" b="1" cap="none" dirty="0" err="1" smtClean="0">
                <a:solidFill>
                  <a:schemeClr val="accent2">
                    <a:lumMod val="60000"/>
                    <a:lumOff val="40000"/>
                  </a:schemeClr>
                </a:solidFill>
                <a:latin typeface="Agency FB" panose="020B0503020202020204" pitchFamily="34" charset="0"/>
              </a:rPr>
              <a:t>Prof.</a:t>
            </a:r>
            <a:r>
              <a:rPr lang="en-IN" sz="2800" b="1" cap="none" dirty="0" smtClean="0">
                <a:solidFill>
                  <a:schemeClr val="accent2">
                    <a:lumMod val="60000"/>
                    <a:lumOff val="40000"/>
                  </a:schemeClr>
                </a:solidFill>
                <a:latin typeface="Agency FB" panose="020B0503020202020204" pitchFamily="34" charset="0"/>
              </a:rPr>
              <a:t> (</a:t>
            </a:r>
            <a:r>
              <a:rPr lang="en-IN" sz="2800" b="1" cap="none" dirty="0" err="1" smtClean="0">
                <a:solidFill>
                  <a:schemeClr val="accent2">
                    <a:lumMod val="60000"/>
                    <a:lumOff val="40000"/>
                  </a:schemeClr>
                </a:solidFill>
                <a:latin typeface="Agency FB" panose="020B0503020202020204" pitchFamily="34" charset="0"/>
              </a:rPr>
              <a:t>Dr.</a:t>
            </a:r>
            <a:r>
              <a:rPr lang="en-IN" sz="2800" b="1" cap="none" dirty="0" smtClean="0">
                <a:solidFill>
                  <a:schemeClr val="accent2">
                    <a:lumMod val="60000"/>
                    <a:lumOff val="40000"/>
                  </a:schemeClr>
                </a:solidFill>
                <a:latin typeface="Agency FB" panose="020B0503020202020204" pitchFamily="34" charset="0"/>
              </a:rPr>
              <a:t>) </a:t>
            </a:r>
            <a:r>
              <a:rPr lang="en-IN" sz="2800" b="1" cap="none" dirty="0" err="1" smtClean="0">
                <a:solidFill>
                  <a:schemeClr val="accent2">
                    <a:lumMod val="60000"/>
                    <a:lumOff val="40000"/>
                  </a:schemeClr>
                </a:solidFill>
                <a:latin typeface="Agency FB" panose="020B0503020202020204" pitchFamily="34" charset="0"/>
              </a:rPr>
              <a:t>Arun</a:t>
            </a:r>
            <a:r>
              <a:rPr lang="en-IN" sz="2800" b="1" cap="none" dirty="0" smtClean="0">
                <a:solidFill>
                  <a:schemeClr val="accent2">
                    <a:lumMod val="60000"/>
                    <a:lumOff val="40000"/>
                  </a:schemeClr>
                </a:solidFill>
                <a:latin typeface="Agency FB" panose="020B0503020202020204" pitchFamily="34" charset="0"/>
              </a:rPr>
              <a:t> </a:t>
            </a:r>
            <a:r>
              <a:rPr lang="en-IN" sz="2800" b="1" cap="none" dirty="0">
                <a:solidFill>
                  <a:schemeClr val="accent2">
                    <a:lumMod val="60000"/>
                    <a:lumOff val="40000"/>
                  </a:schemeClr>
                </a:solidFill>
                <a:latin typeface="Agency FB" panose="020B0503020202020204" pitchFamily="34" charset="0"/>
              </a:rPr>
              <a:t>K</a:t>
            </a:r>
            <a:r>
              <a:rPr lang="en-IN" sz="2800" b="1" cap="none" dirty="0" smtClean="0">
                <a:solidFill>
                  <a:schemeClr val="accent2">
                    <a:lumMod val="60000"/>
                    <a:lumOff val="40000"/>
                  </a:schemeClr>
                </a:solidFill>
                <a:latin typeface="Agency FB" panose="020B0503020202020204" pitchFamily="34" charset="0"/>
              </a:rPr>
              <a:t>umar </a:t>
            </a:r>
            <a:r>
              <a:rPr lang="en-IN" sz="2800" b="1" cap="none" dirty="0" err="1">
                <a:solidFill>
                  <a:schemeClr val="accent2">
                    <a:lumMod val="60000"/>
                    <a:lumOff val="40000"/>
                  </a:schemeClr>
                </a:solidFill>
                <a:latin typeface="Agency FB" panose="020B0503020202020204" pitchFamily="34" charset="0"/>
              </a:rPr>
              <a:t>T</a:t>
            </a:r>
            <a:r>
              <a:rPr lang="en-IN" sz="2800" b="1" cap="none" dirty="0" err="1" smtClean="0">
                <a:solidFill>
                  <a:schemeClr val="accent2">
                    <a:lumMod val="60000"/>
                    <a:lumOff val="40000"/>
                  </a:schemeClr>
                </a:solidFill>
                <a:latin typeface="Agency FB" panose="020B0503020202020204" pitchFamily="34" charset="0"/>
              </a:rPr>
              <a:t>ripathi</a:t>
            </a:r>
            <a:endParaRPr lang="en-US" sz="2800" b="1" cap="none" dirty="0" smtClean="0">
              <a:solidFill>
                <a:schemeClr val="accent2">
                  <a:lumMod val="60000"/>
                  <a:lumOff val="40000"/>
                </a:schemeClr>
              </a:solidFill>
              <a:latin typeface="Agency FB" panose="020B0503020202020204" pitchFamily="34" charset="0"/>
            </a:endParaRPr>
          </a:p>
          <a:p>
            <a:r>
              <a:rPr lang="en-IN" sz="2800" b="1" cap="none" dirty="0" smtClean="0">
                <a:solidFill>
                  <a:schemeClr val="accent2">
                    <a:lumMod val="60000"/>
                    <a:lumOff val="40000"/>
                  </a:schemeClr>
                </a:solidFill>
                <a:latin typeface="Agency FB" panose="020B0503020202020204" pitchFamily="34" charset="0"/>
              </a:rPr>
              <a:t>Co-Supervisor</a:t>
            </a:r>
            <a:r>
              <a:rPr lang="en-IN" sz="2800" dirty="0" smtClean="0">
                <a:solidFill>
                  <a:schemeClr val="accent2">
                    <a:lumMod val="60000"/>
                    <a:lumOff val="40000"/>
                  </a:schemeClr>
                </a:solidFill>
                <a:latin typeface="Agency FB" panose="020B0503020202020204" pitchFamily="34" charset="0"/>
              </a:rPr>
              <a:t>  </a:t>
            </a:r>
            <a:r>
              <a:rPr lang="en-US" sz="2800" b="1" cap="none" dirty="0" err="1" smtClean="0">
                <a:solidFill>
                  <a:schemeClr val="accent1">
                    <a:lumMod val="40000"/>
                    <a:lumOff val="60000"/>
                  </a:schemeClr>
                </a:solidFill>
                <a:latin typeface="Agency FB" panose="020B0503020202020204" pitchFamily="34" charset="0"/>
              </a:rPr>
              <a:t>Apoorv</a:t>
            </a:r>
            <a:r>
              <a:rPr lang="en-US" sz="2800" b="1" cap="none" dirty="0" smtClean="0">
                <a:solidFill>
                  <a:schemeClr val="accent1">
                    <a:lumMod val="40000"/>
                    <a:lumOff val="60000"/>
                  </a:schemeClr>
                </a:solidFill>
                <a:latin typeface="Agency FB" panose="020B0503020202020204" pitchFamily="34" charset="0"/>
              </a:rPr>
              <a:t> </a:t>
            </a:r>
            <a:r>
              <a:rPr lang="en-US" sz="2800" b="1" cap="none" dirty="0">
                <a:solidFill>
                  <a:schemeClr val="accent1">
                    <a:lumMod val="40000"/>
                    <a:lumOff val="60000"/>
                  </a:schemeClr>
                </a:solidFill>
                <a:latin typeface="Agency FB" panose="020B0503020202020204" pitchFamily="34" charset="0"/>
              </a:rPr>
              <a:t>J</a:t>
            </a:r>
            <a:r>
              <a:rPr lang="en-US" sz="2800" b="1" cap="none" dirty="0" smtClean="0">
                <a:solidFill>
                  <a:schemeClr val="accent1">
                    <a:lumMod val="40000"/>
                    <a:lumOff val="60000"/>
                  </a:schemeClr>
                </a:solidFill>
                <a:latin typeface="Agency FB" panose="020B0503020202020204" pitchFamily="34" charset="0"/>
              </a:rPr>
              <a:t>ain sir(</a:t>
            </a:r>
            <a:r>
              <a:rPr lang="en-US" sz="2800" b="1" cap="none" dirty="0" err="1" smtClean="0">
                <a:solidFill>
                  <a:schemeClr val="accent1">
                    <a:lumMod val="40000"/>
                    <a:lumOff val="60000"/>
                  </a:schemeClr>
                </a:solidFill>
                <a:latin typeface="Agency FB" panose="020B0503020202020204" pitchFamily="34" charset="0"/>
              </a:rPr>
              <a:t>BlochChain</a:t>
            </a:r>
            <a:r>
              <a:rPr lang="en-US" sz="2800" b="1" cap="none" dirty="0" smtClean="0">
                <a:solidFill>
                  <a:schemeClr val="accent1">
                    <a:lumMod val="40000"/>
                    <a:lumOff val="60000"/>
                  </a:schemeClr>
                </a:solidFill>
                <a:latin typeface="Agency FB" panose="020B0503020202020204" pitchFamily="34" charset="0"/>
              </a:rPr>
              <a:t> Developer)</a:t>
            </a:r>
          </a:p>
        </p:txBody>
      </p:sp>
    </p:spTree>
    <p:extLst>
      <p:ext uri="{BB962C8B-B14F-4D97-AF65-F5344CB8AC3E}">
        <p14:creationId xmlns:p14="http://schemas.microsoft.com/office/powerpoint/2010/main" val="29000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a:t>
            </a:r>
            <a:r>
              <a:rPr lang="en-US" dirty="0" err="1" smtClean="0"/>
              <a:t>Blockchain</a:t>
            </a:r>
            <a:r>
              <a:rPr lang="en-US" dirty="0" smtClean="0"/>
              <a:t> Consensus Mechanisms</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63337" y="2151017"/>
            <a:ext cx="9300754" cy="4432663"/>
          </a:xfrm>
        </p:spPr>
      </p:pic>
    </p:spTree>
    <p:extLst>
      <p:ext uri="{BB962C8B-B14F-4D97-AF65-F5344CB8AC3E}">
        <p14:creationId xmlns:p14="http://schemas.microsoft.com/office/powerpoint/2010/main" val="34894418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sz="quarter" idx="13"/>
          </p:nvPr>
        </p:nvSpPr>
        <p:spPr/>
        <p:txBody>
          <a:bodyPr/>
          <a:lstStyle/>
          <a:p>
            <a:pPr marL="0" indent="0">
              <a:buNone/>
            </a:pPr>
            <a:r>
              <a:rPr lang="en-US" b="1" cap="none" dirty="0" smtClean="0"/>
              <a:t>1 Unified agreement</a:t>
            </a:r>
          </a:p>
          <a:p>
            <a:pPr marL="0" indent="0">
              <a:buNone/>
            </a:pPr>
            <a:r>
              <a:rPr lang="en-US" cap="none" dirty="0" smtClean="0"/>
              <a:t>One of the prime objectives of consensus mechanisms is attaining unified agreement. </a:t>
            </a:r>
          </a:p>
          <a:p>
            <a:pPr marL="0" indent="0">
              <a:buNone/>
            </a:pPr>
            <a:r>
              <a:rPr lang="en-US" cap="none" dirty="0" smtClean="0"/>
              <a:t>Unlike centralized systems where having a trust on authority is necessary, users can operate even without building trust in each other in a decentralized manner. The protocols embedded in the distributed </a:t>
            </a:r>
            <a:r>
              <a:rPr lang="en-US" cap="none" dirty="0" err="1" smtClean="0"/>
              <a:t>blockchain</a:t>
            </a:r>
            <a:r>
              <a:rPr lang="en-US" cap="none" dirty="0" smtClean="0"/>
              <a:t> network ensures that the data involved in the process is true and accurate, and the status of the public ledger is up-to-date.</a:t>
            </a:r>
            <a:endParaRPr lang="en-US" cap="none" dirty="0"/>
          </a:p>
        </p:txBody>
      </p:sp>
    </p:spTree>
    <p:extLst>
      <p:ext uri="{BB962C8B-B14F-4D97-AF65-F5344CB8AC3E}">
        <p14:creationId xmlns:p14="http://schemas.microsoft.com/office/powerpoint/2010/main" val="31224420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sz="quarter" idx="13"/>
          </p:nvPr>
        </p:nvSpPr>
        <p:spPr/>
        <p:txBody>
          <a:bodyPr/>
          <a:lstStyle/>
          <a:p>
            <a:pPr marL="0" indent="0">
              <a:buNone/>
            </a:pPr>
            <a:r>
              <a:rPr lang="en-US" b="1" cap="none" dirty="0" smtClean="0"/>
              <a:t>2. Align economic incentive</a:t>
            </a:r>
          </a:p>
          <a:p>
            <a:pPr marL="0" indent="0">
              <a:buNone/>
            </a:pPr>
            <a:r>
              <a:rPr lang="en-US" cap="none" dirty="0" smtClean="0"/>
              <a:t>When it comes to building a trustless system that regulates on its own, aligning the interests of participants in the network is a must.</a:t>
            </a:r>
          </a:p>
          <a:p>
            <a:pPr marL="0" indent="0">
              <a:buNone/>
            </a:pPr>
            <a:r>
              <a:rPr lang="en-US" cap="none" dirty="0" smtClean="0"/>
              <a:t>A consensus </a:t>
            </a:r>
            <a:r>
              <a:rPr lang="en-US" cap="none" dirty="0" err="1" smtClean="0"/>
              <a:t>blockchain</a:t>
            </a:r>
            <a:r>
              <a:rPr lang="en-US" cap="none" dirty="0" smtClean="0"/>
              <a:t> protocol, in this situation, offers rewards for good behavior and punishes the bad actors. This way, it ensures regulating economic incentives too</a:t>
            </a:r>
            <a:endParaRPr lang="en-US" cap="none" dirty="0"/>
          </a:p>
        </p:txBody>
      </p:sp>
    </p:spTree>
    <p:extLst>
      <p:ext uri="{BB962C8B-B14F-4D97-AF65-F5344CB8AC3E}">
        <p14:creationId xmlns:p14="http://schemas.microsoft.com/office/powerpoint/2010/main" val="1903752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sz="quarter" idx="13"/>
          </p:nvPr>
        </p:nvSpPr>
        <p:spPr/>
        <p:txBody>
          <a:bodyPr/>
          <a:lstStyle/>
          <a:p>
            <a:pPr marL="0" indent="0">
              <a:buNone/>
            </a:pPr>
            <a:r>
              <a:rPr lang="en-US" b="1" cap="none" dirty="0" smtClean="0"/>
              <a:t>3. Fair &amp; Equitable</a:t>
            </a:r>
          </a:p>
          <a:p>
            <a:pPr marL="0" indent="0">
              <a:buNone/>
            </a:pPr>
            <a:r>
              <a:rPr lang="en-US" cap="none" dirty="0" smtClean="0"/>
              <a:t>Consensus mechanisms enable anyone to participate in the network and use the same basics. This way, it justifies the open-source and decentralization property of the </a:t>
            </a:r>
            <a:r>
              <a:rPr lang="en-US" cap="none" dirty="0" err="1" smtClean="0"/>
              <a:t>blockchain</a:t>
            </a:r>
            <a:r>
              <a:rPr lang="en-US" cap="none" dirty="0" smtClean="0"/>
              <a:t> system.</a:t>
            </a:r>
          </a:p>
          <a:p>
            <a:pPr marL="0" indent="0">
              <a:buNone/>
            </a:pPr>
            <a:r>
              <a:rPr lang="en-US" b="1" cap="none" dirty="0" smtClean="0"/>
              <a:t>4. Prevent double spending</a:t>
            </a:r>
          </a:p>
          <a:p>
            <a:pPr marL="0" indent="0">
              <a:buNone/>
            </a:pPr>
            <a:r>
              <a:rPr lang="en-US" cap="none" dirty="0" smtClean="0"/>
              <a:t>Consensus mechanisms works on the basis of certain algorithms that ensures that only those transactions are included in the public transparent ledger which are verified and valid. This solves the traditional problem of double-spending, </a:t>
            </a:r>
            <a:r>
              <a:rPr lang="en-US" cap="none" dirty="0" err="1" smtClean="0"/>
              <a:t>i.e</a:t>
            </a:r>
            <a:r>
              <a:rPr lang="en-US" cap="none" dirty="0" smtClean="0"/>
              <a:t>, the problem of spending a digital currency twice.</a:t>
            </a:r>
            <a:r>
              <a:rPr lang="en-US" dirty="0"/>
              <a:t> </a:t>
            </a:r>
          </a:p>
          <a:p>
            <a:pPr marL="0" indent="0">
              <a:buNone/>
            </a:pPr>
            <a:endParaRPr lang="en-US" cap="none" dirty="0" smtClean="0"/>
          </a:p>
          <a:p>
            <a:pPr marL="0" indent="0">
              <a:buNone/>
            </a:pPr>
            <a:endParaRPr lang="en-US" cap="none" dirty="0"/>
          </a:p>
        </p:txBody>
      </p:sp>
    </p:spTree>
    <p:extLst>
      <p:ext uri="{BB962C8B-B14F-4D97-AF65-F5344CB8AC3E}">
        <p14:creationId xmlns:p14="http://schemas.microsoft.com/office/powerpoint/2010/main" val="26203336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IN" dirty="0"/>
          </a:p>
        </p:txBody>
      </p:sp>
      <p:sp>
        <p:nvSpPr>
          <p:cNvPr id="3" name="Content Placeholder 2"/>
          <p:cNvSpPr>
            <a:spLocks noGrp="1"/>
          </p:cNvSpPr>
          <p:nvPr>
            <p:ph sz="quarter" idx="13"/>
          </p:nvPr>
        </p:nvSpPr>
        <p:spPr/>
        <p:txBody>
          <a:bodyPr/>
          <a:lstStyle/>
          <a:p>
            <a:pPr marL="0" indent="0">
              <a:buNone/>
            </a:pPr>
            <a:r>
              <a:rPr lang="en-US" b="1" cap="none" dirty="0" smtClean="0"/>
              <a:t>5. Fault tolerant</a:t>
            </a:r>
          </a:p>
          <a:p>
            <a:pPr marL="0" indent="0">
              <a:buNone/>
            </a:pPr>
            <a:r>
              <a:rPr lang="en-US" cap="none" dirty="0" smtClean="0"/>
              <a:t>Another characteristic of the consensus method is that it ensures that the </a:t>
            </a:r>
            <a:r>
              <a:rPr lang="en-US" cap="none" dirty="0" err="1" smtClean="0"/>
              <a:t>blockchain</a:t>
            </a:r>
            <a:r>
              <a:rPr lang="en-US" cap="none" dirty="0" smtClean="0"/>
              <a:t> is fault-tolerant, consistent, and reliable. That means, the governed system would work indefinite times even in the case of failures and threats.</a:t>
            </a:r>
          </a:p>
          <a:p>
            <a:pPr marL="0" indent="0">
              <a:buNone/>
            </a:pPr>
            <a:endParaRPr lang="en-US" cap="none" dirty="0" smtClean="0"/>
          </a:p>
          <a:p>
            <a:pPr marL="0" indent="0">
              <a:buNone/>
            </a:pPr>
            <a:endParaRPr lang="en-US" cap="none" dirty="0"/>
          </a:p>
        </p:txBody>
      </p:sp>
    </p:spTree>
    <p:extLst>
      <p:ext uri="{BB962C8B-B14F-4D97-AF65-F5344CB8AC3E}">
        <p14:creationId xmlns:p14="http://schemas.microsoft.com/office/powerpoint/2010/main" val="8815523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r>
              <a:rPr lang="en-US" dirty="0" smtClean="0"/>
              <a:t> CONSENSUS ALGORTITHMS</a:t>
            </a:r>
            <a:endParaRPr lang="en-IN"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
            <a:ext cx="12192000" cy="6940730"/>
          </a:xfrm>
        </p:spPr>
      </p:pic>
    </p:spTree>
    <p:extLst>
      <p:ext uri="{BB962C8B-B14F-4D97-AF65-F5344CB8AC3E}">
        <p14:creationId xmlns:p14="http://schemas.microsoft.com/office/powerpoint/2010/main" val="41607421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01101"/>
            <a:ext cx="10364451" cy="853232"/>
          </a:xfrm>
        </p:spPr>
        <p:txBody>
          <a:bodyPr/>
          <a:lstStyle/>
          <a:p>
            <a:r>
              <a:rPr lang="en-US" smtClean="0"/>
              <a:t>Comparative </a:t>
            </a:r>
            <a:r>
              <a:rPr lang="en-US" dirty="0" smtClean="0"/>
              <a:t>STUDY OF SOME CONSENSUS ALGOS</a:t>
            </a:r>
            <a:endParaRPr lang="en-IN" dirty="0"/>
          </a:p>
        </p:txBody>
      </p:sp>
      <p:pic>
        <p:nvPicPr>
          <p:cNvPr id="4" name="Content Placeholder 3"/>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r="8390" b="14870"/>
          <a:stretch/>
        </p:blipFill>
        <p:spPr>
          <a:xfrm>
            <a:off x="339634" y="1367246"/>
            <a:ext cx="11146972" cy="5207725"/>
          </a:xfrm>
        </p:spPr>
      </p:pic>
    </p:spTree>
    <p:extLst>
      <p:ext uri="{BB962C8B-B14F-4D97-AF65-F5344CB8AC3E}">
        <p14:creationId xmlns:p14="http://schemas.microsoft.com/office/powerpoint/2010/main" val="608926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01101"/>
            <a:ext cx="10364451" cy="853232"/>
          </a:xfrm>
        </p:spPr>
        <p:txBody>
          <a:bodyPr/>
          <a:lstStyle/>
          <a:p>
            <a:r>
              <a:rPr lang="en-US" smtClean="0"/>
              <a:t>Comparative </a:t>
            </a:r>
            <a:r>
              <a:rPr lang="en-US" dirty="0" smtClean="0"/>
              <a:t>STUDY OF SOME CONSENSUS ALGOS</a:t>
            </a:r>
            <a:endParaRPr lang="en-IN"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8343" y="1384663"/>
            <a:ext cx="11469188" cy="5347063"/>
          </a:xfrm>
        </p:spPr>
      </p:pic>
    </p:spTree>
    <p:extLst>
      <p:ext uri="{BB962C8B-B14F-4D97-AF65-F5344CB8AC3E}">
        <p14:creationId xmlns:p14="http://schemas.microsoft.com/office/powerpoint/2010/main" val="14754485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Algorithms</a:t>
            </a:r>
            <a:endParaRPr lang="en-IN" dirty="0"/>
          </a:p>
        </p:txBody>
      </p:sp>
      <p:sp>
        <p:nvSpPr>
          <p:cNvPr id="3" name="Content Placeholder 2"/>
          <p:cNvSpPr>
            <a:spLocks noGrp="1"/>
          </p:cNvSpPr>
          <p:nvPr>
            <p:ph sz="quarter" idx="13"/>
          </p:nvPr>
        </p:nvSpPr>
        <p:spPr>
          <a:xfrm>
            <a:off x="913774" y="2367092"/>
            <a:ext cx="10363826" cy="4312382"/>
          </a:xfrm>
        </p:spPr>
        <p:txBody>
          <a:bodyPr>
            <a:normAutofit fontScale="92500" lnSpcReduction="10000"/>
          </a:bodyPr>
          <a:lstStyle/>
          <a:p>
            <a:pPr marL="0" indent="0">
              <a:buNone/>
            </a:pPr>
            <a:r>
              <a:rPr lang="en-US" b="1" cap="none" dirty="0" smtClean="0"/>
              <a:t>1. Proof of work</a:t>
            </a:r>
          </a:p>
          <a:p>
            <a:pPr marL="0" indent="0">
              <a:buNone/>
            </a:pPr>
            <a:r>
              <a:rPr lang="en-US" cap="none" dirty="0" smtClean="0"/>
              <a:t>In this mechanism, the miners have to solve complex mathematical puzzles using comprehensive computation power. They use different forms of mining methods, such as GPU mining, CPU mining, ASIC mining, and FPGA mining. And the one that solves the problem at the earliest gets a block as a reward.</a:t>
            </a:r>
            <a:r>
              <a:rPr lang="en-US" dirty="0"/>
              <a:t> </a:t>
            </a:r>
            <a:endParaRPr lang="en-US" dirty="0" smtClean="0"/>
          </a:p>
          <a:p>
            <a:pPr marL="0" indent="0">
              <a:buNone/>
            </a:pPr>
            <a:r>
              <a:rPr lang="en-US" b="1" cap="none" dirty="0" smtClean="0"/>
              <a:t>2. Proof of stake</a:t>
            </a:r>
          </a:p>
          <a:p>
            <a:pPr marL="0" indent="0">
              <a:buNone/>
            </a:pPr>
            <a:r>
              <a:rPr lang="en-US" cap="none" dirty="0" smtClean="0"/>
              <a:t>Proof of stake is the most basic and environmentally-friendly alternative of pow consensus protocol.</a:t>
            </a:r>
          </a:p>
          <a:p>
            <a:pPr marL="0" indent="0">
              <a:buNone/>
            </a:pPr>
            <a:r>
              <a:rPr lang="en-US" cap="none" dirty="0" smtClean="0"/>
              <a:t>In this </a:t>
            </a:r>
            <a:r>
              <a:rPr lang="en-US" cap="none" dirty="0" err="1" smtClean="0"/>
              <a:t>blockchain</a:t>
            </a:r>
            <a:r>
              <a:rPr lang="en-US" cap="none" dirty="0" smtClean="0"/>
              <a:t> method, the block producers are not miners, but they act like validators. They get the opportunity to create a block over everyone which saves energy and reduces the time. However, for them to become a validator, they are supposed to invest some amount of money or stake. </a:t>
            </a:r>
          </a:p>
          <a:p>
            <a:pPr marL="0" indent="0">
              <a:buNone/>
            </a:pPr>
            <a:r>
              <a:rPr lang="en-US" dirty="0"/>
              <a:t/>
            </a:r>
            <a:br>
              <a:rPr lang="en-US" dirty="0"/>
            </a:br>
            <a:endParaRPr lang="en-IN" dirty="0"/>
          </a:p>
        </p:txBody>
      </p:sp>
    </p:spTree>
    <p:extLst>
      <p:ext uri="{BB962C8B-B14F-4D97-AF65-F5344CB8AC3E}">
        <p14:creationId xmlns:p14="http://schemas.microsoft.com/office/powerpoint/2010/main" val="37134442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Algorithms</a:t>
            </a:r>
            <a:endParaRPr lang="en-IN" dirty="0"/>
          </a:p>
        </p:txBody>
      </p:sp>
      <p:sp>
        <p:nvSpPr>
          <p:cNvPr id="3" name="Content Placeholder 2"/>
          <p:cNvSpPr>
            <a:spLocks noGrp="1"/>
          </p:cNvSpPr>
          <p:nvPr>
            <p:ph sz="quarter" idx="13"/>
          </p:nvPr>
        </p:nvSpPr>
        <p:spPr>
          <a:xfrm>
            <a:off x="913774" y="2367092"/>
            <a:ext cx="10363826" cy="4312382"/>
          </a:xfrm>
        </p:spPr>
        <p:txBody>
          <a:bodyPr>
            <a:normAutofit fontScale="92500" lnSpcReduction="20000"/>
          </a:bodyPr>
          <a:lstStyle/>
          <a:p>
            <a:r>
              <a:rPr lang="en-US" b="1" cap="none" dirty="0" smtClean="0"/>
              <a:t>Delegated Proof of Stake (</a:t>
            </a:r>
            <a:r>
              <a:rPr lang="en-US" b="1" cap="none" dirty="0" err="1" smtClean="0"/>
              <a:t>DPoS</a:t>
            </a:r>
            <a:r>
              <a:rPr lang="en-US" b="1" cap="none" dirty="0" smtClean="0"/>
              <a:t>)</a:t>
            </a:r>
            <a:endParaRPr lang="en-US" cap="none" dirty="0" smtClean="0"/>
          </a:p>
          <a:p>
            <a:pPr marL="0" indent="0">
              <a:buNone/>
            </a:pPr>
            <a:r>
              <a:rPr lang="en-US" cap="none" dirty="0" smtClean="0"/>
              <a:t>In the case of delegated proof of stake (</a:t>
            </a:r>
            <a:r>
              <a:rPr lang="en-US" cap="none" dirty="0" err="1" smtClean="0"/>
              <a:t>dpos</a:t>
            </a:r>
            <a:r>
              <a:rPr lang="en-US" cap="none" dirty="0" smtClean="0"/>
              <a:t>), the participants stake their coin and vote for a certain number of delegates such that the more they invest, the more weightage they receive. The delegates also get rewarded in the form of transaction fees or a certain amount of coins. </a:t>
            </a:r>
            <a:r>
              <a:rPr lang="en-IN" cap="none" dirty="0" smtClean="0"/>
              <a:t>Stake-weighted voting mechanism</a:t>
            </a:r>
          </a:p>
          <a:p>
            <a:r>
              <a:rPr lang="en-US" b="1" cap="none" dirty="0" smtClean="0"/>
              <a:t>Leased proof of work(LPOS)</a:t>
            </a:r>
          </a:p>
          <a:p>
            <a:pPr marL="0" indent="0">
              <a:buNone/>
            </a:pPr>
            <a:r>
              <a:rPr lang="en-US" cap="none" dirty="0" smtClean="0"/>
              <a:t>Unlike the regular proof-of-stake method where each node with some amount of cryptocurrency is entitled to add the next </a:t>
            </a:r>
            <a:r>
              <a:rPr lang="en-US" cap="none" dirty="0" err="1" smtClean="0"/>
              <a:t>blockchain</a:t>
            </a:r>
            <a:r>
              <a:rPr lang="en-US" cap="none" dirty="0" smtClean="0"/>
              <a:t>, users can lease their balance to full nodes in this consensus algorithm </a:t>
            </a:r>
            <a:r>
              <a:rPr lang="en-US" cap="none" dirty="0" err="1" smtClean="0"/>
              <a:t>blockchain</a:t>
            </a:r>
            <a:r>
              <a:rPr lang="en-US" cap="none" dirty="0" smtClean="0"/>
              <a:t>. And the one that leases the bigger amount to the full node has a higher probability of generating the next block</a:t>
            </a:r>
          </a:p>
          <a:p>
            <a:pPr marL="0" indent="0">
              <a:buNone/>
            </a:pPr>
            <a:r>
              <a:rPr lang="en-US" dirty="0"/>
              <a:t/>
            </a:r>
            <a:br>
              <a:rPr lang="en-US" dirty="0"/>
            </a:br>
            <a:endParaRPr lang="en-IN" dirty="0"/>
          </a:p>
        </p:txBody>
      </p:sp>
    </p:spTree>
    <p:extLst>
      <p:ext uri="{BB962C8B-B14F-4D97-AF65-F5344CB8AC3E}">
        <p14:creationId xmlns:p14="http://schemas.microsoft.com/office/powerpoint/2010/main" val="35561921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title"/>
          </p:nvPr>
        </p:nvSpPr>
        <p:spPr>
          <a:xfrm>
            <a:off x="791864" y="2177144"/>
            <a:ext cx="10364451" cy="2467242"/>
          </a:xfrm>
        </p:spPr>
        <p:txBody>
          <a:bodyPr>
            <a:normAutofit/>
          </a:bodyPr>
          <a:lstStyle/>
          <a:p>
            <a:r>
              <a:rPr lang="en-US" sz="6600" b="1" dirty="0" err="1" smtClean="0">
                <a:latin typeface="Algerian" panose="04020705040A02060702" pitchFamily="82" charset="0"/>
              </a:rPr>
              <a:t>Blockchain</a:t>
            </a:r>
            <a:r>
              <a:rPr lang="en-US" b="1" dirty="0">
                <a:latin typeface="Algerian" panose="04020705040A02060702" pitchFamily="82" charset="0"/>
              </a:rPr>
              <a:t/>
            </a:r>
            <a:br>
              <a:rPr lang="en-US" b="1" dirty="0">
                <a:latin typeface="Algerian" panose="04020705040A02060702" pitchFamily="82" charset="0"/>
              </a:rPr>
            </a:br>
            <a:endParaRPr lang="en-US" dirty="0"/>
          </a:p>
        </p:txBody>
      </p:sp>
    </p:spTree>
    <p:extLst>
      <p:ext uri="{BB962C8B-B14F-4D97-AF65-F5344CB8AC3E}">
        <p14:creationId xmlns:p14="http://schemas.microsoft.com/office/powerpoint/2010/main" val="1877802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Algorithms</a:t>
            </a:r>
            <a:endParaRPr lang="en-IN" dirty="0"/>
          </a:p>
        </p:txBody>
      </p:sp>
      <p:sp>
        <p:nvSpPr>
          <p:cNvPr id="3" name="Content Placeholder 2"/>
          <p:cNvSpPr>
            <a:spLocks noGrp="1"/>
          </p:cNvSpPr>
          <p:nvPr>
            <p:ph sz="quarter" idx="13"/>
          </p:nvPr>
        </p:nvSpPr>
        <p:spPr>
          <a:xfrm>
            <a:off x="913774" y="2367092"/>
            <a:ext cx="10363826" cy="4312382"/>
          </a:xfrm>
        </p:spPr>
        <p:txBody>
          <a:bodyPr>
            <a:normAutofit fontScale="85000" lnSpcReduction="10000"/>
          </a:bodyPr>
          <a:lstStyle/>
          <a:p>
            <a:pPr marL="0" indent="0">
              <a:buNone/>
            </a:pPr>
            <a:r>
              <a:rPr lang="en-US" b="1" cap="none" dirty="0" smtClean="0"/>
              <a:t>3. Proof of authority</a:t>
            </a:r>
          </a:p>
          <a:p>
            <a:pPr marL="0" indent="0">
              <a:buNone/>
            </a:pPr>
            <a:r>
              <a:rPr lang="en-US" cap="none" dirty="0" smtClean="0"/>
              <a:t>Proof of authority is a modified version of proof of stake in which the identities of validators in the network are at stake. In this, to verify the validator’s identity, the identity is the resemblance between validators’ personal identification and their official documentation. These validators put their reputation on the network.</a:t>
            </a:r>
          </a:p>
          <a:p>
            <a:pPr marL="0" indent="0">
              <a:buNone/>
            </a:pPr>
            <a:r>
              <a:rPr lang="en-US" b="1" cap="none" dirty="0" smtClean="0"/>
              <a:t>4. Byzantine fault tolerance (BFT)</a:t>
            </a:r>
          </a:p>
          <a:p>
            <a:pPr marL="0" indent="0">
              <a:buNone/>
            </a:pPr>
            <a:r>
              <a:rPr lang="en-US" cap="none" dirty="0" smtClean="0"/>
              <a:t>Byzantine fault tolerance, as the name suggests, is used to deal with byzantine fault (also called byzantine generals problem) – a situation where the system’s actors have to agree on an effective strategy so as to circumvent catastrophic failure of the system, but some of them are dubious.</a:t>
            </a:r>
          </a:p>
          <a:p>
            <a:pPr marL="0" indent="0">
              <a:buNone/>
            </a:pPr>
            <a:r>
              <a:rPr lang="en-US" cap="none" dirty="0" smtClean="0"/>
              <a:t>The two variations of the BFT consensus model that are prime in the </a:t>
            </a:r>
            <a:r>
              <a:rPr lang="en-US" cap="none" dirty="0" err="1" smtClean="0"/>
              <a:t>blockchain</a:t>
            </a:r>
            <a:r>
              <a:rPr lang="en-US" cap="none" dirty="0" smtClean="0"/>
              <a:t> arena are PBFT and DBFT.</a:t>
            </a:r>
          </a:p>
          <a:p>
            <a:pPr marL="0" indent="0">
              <a:buNone/>
            </a:pPr>
            <a:endParaRPr lang="en-US" cap="none" dirty="0" smtClean="0"/>
          </a:p>
          <a:p>
            <a:pPr marL="0" indent="0">
              <a:buNone/>
            </a:pPr>
            <a:r>
              <a:rPr lang="en-US" dirty="0"/>
              <a:t/>
            </a:r>
            <a:br>
              <a:rPr lang="en-US" dirty="0"/>
            </a:br>
            <a:endParaRPr lang="en-IN" dirty="0"/>
          </a:p>
        </p:txBody>
      </p:sp>
    </p:spTree>
    <p:extLst>
      <p:ext uri="{BB962C8B-B14F-4D97-AF65-F5344CB8AC3E}">
        <p14:creationId xmlns:p14="http://schemas.microsoft.com/office/powerpoint/2010/main" val="9173990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Algorithms</a:t>
            </a:r>
            <a:endParaRPr lang="en-IN" dirty="0"/>
          </a:p>
        </p:txBody>
      </p:sp>
      <p:sp>
        <p:nvSpPr>
          <p:cNvPr id="3" name="Content Placeholder 2"/>
          <p:cNvSpPr>
            <a:spLocks noGrp="1"/>
          </p:cNvSpPr>
          <p:nvPr>
            <p:ph sz="quarter" idx="13"/>
          </p:nvPr>
        </p:nvSpPr>
        <p:spPr>
          <a:xfrm>
            <a:off x="913774" y="2367092"/>
            <a:ext cx="10363826" cy="4312382"/>
          </a:xfrm>
        </p:spPr>
        <p:txBody>
          <a:bodyPr>
            <a:normAutofit/>
          </a:bodyPr>
          <a:lstStyle/>
          <a:p>
            <a:pPr marL="0" indent="0">
              <a:buNone/>
            </a:pPr>
            <a:r>
              <a:rPr lang="en-US" sz="2600" b="1" cap="none" dirty="0" smtClean="0"/>
              <a:t>6. Proof of Capacity (</a:t>
            </a:r>
            <a:r>
              <a:rPr lang="en-US" sz="2600" b="1" cap="none" dirty="0" err="1" smtClean="0"/>
              <a:t>PoC</a:t>
            </a:r>
            <a:r>
              <a:rPr lang="en-US" sz="2600" b="1" cap="none" dirty="0" smtClean="0"/>
              <a:t>)</a:t>
            </a:r>
          </a:p>
          <a:p>
            <a:pPr marL="0" indent="0">
              <a:buNone/>
            </a:pPr>
            <a:r>
              <a:rPr lang="en-US" sz="2600" cap="none" dirty="0" smtClean="0"/>
              <a:t>In the proof of capacity (</a:t>
            </a:r>
            <a:r>
              <a:rPr lang="en-US" sz="2600" cap="none" dirty="0" err="1" smtClean="0"/>
              <a:t>poc</a:t>
            </a:r>
            <a:r>
              <a:rPr lang="en-US" sz="2600" cap="none" dirty="0" smtClean="0"/>
              <a:t>) mechanism, solutions for every complex mathematical puzzle are accumulated in digital storages like hard disks. Users can use these hard disks to produce blocks, in a way that those who are fastest in evaluating the solutions get better chances for creating blocks. </a:t>
            </a:r>
          </a:p>
          <a:p>
            <a:pPr marL="0" indent="0">
              <a:buNone/>
            </a:pPr>
            <a:endParaRPr lang="en-US" cap="none" dirty="0" smtClean="0"/>
          </a:p>
          <a:p>
            <a:pPr marL="0" indent="0">
              <a:buNone/>
            </a:pPr>
            <a:r>
              <a:rPr lang="en-US" dirty="0"/>
              <a:t/>
            </a:r>
            <a:br>
              <a:rPr lang="en-US" dirty="0"/>
            </a:br>
            <a:endParaRPr lang="en-IN" dirty="0"/>
          </a:p>
        </p:txBody>
      </p:sp>
    </p:spTree>
    <p:extLst>
      <p:ext uri="{BB962C8B-B14F-4D97-AF65-F5344CB8AC3E}">
        <p14:creationId xmlns:p14="http://schemas.microsoft.com/office/powerpoint/2010/main" val="22918147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Consensus Algorithms</a:t>
            </a:r>
            <a:endParaRPr lang="en-IN" dirty="0"/>
          </a:p>
        </p:txBody>
      </p:sp>
      <p:sp>
        <p:nvSpPr>
          <p:cNvPr id="3" name="Content Placeholder 2"/>
          <p:cNvSpPr>
            <a:spLocks noGrp="1"/>
          </p:cNvSpPr>
          <p:nvPr>
            <p:ph sz="quarter" idx="13"/>
          </p:nvPr>
        </p:nvSpPr>
        <p:spPr>
          <a:xfrm>
            <a:off x="913774" y="2367092"/>
            <a:ext cx="10363826" cy="4312382"/>
          </a:xfrm>
        </p:spPr>
        <p:txBody>
          <a:bodyPr>
            <a:normAutofit fontScale="85000" lnSpcReduction="10000"/>
          </a:bodyPr>
          <a:lstStyle/>
          <a:p>
            <a:pPr marL="0" indent="0">
              <a:buNone/>
            </a:pPr>
            <a:r>
              <a:rPr lang="en-US" b="1" cap="none" dirty="0" smtClean="0"/>
              <a:t>5. Proof of Activity</a:t>
            </a:r>
          </a:p>
          <a:p>
            <a:pPr marL="0" indent="0">
              <a:buNone/>
            </a:pPr>
            <a:r>
              <a:rPr lang="en-US" cap="none" dirty="0" err="1" smtClean="0"/>
              <a:t>PoA</a:t>
            </a:r>
            <a:r>
              <a:rPr lang="en-US" cap="none" dirty="0" smtClean="0"/>
              <a:t> </a:t>
            </a:r>
            <a:r>
              <a:rPr lang="en-US" cap="none" dirty="0"/>
              <a:t>is basically a hybrid approach designed through the convergence of </a:t>
            </a:r>
            <a:r>
              <a:rPr lang="en-US" cap="none" dirty="0" err="1" smtClean="0"/>
              <a:t>PoW</a:t>
            </a:r>
            <a:r>
              <a:rPr lang="en-US" cap="none" dirty="0" smtClean="0"/>
              <a:t> </a:t>
            </a:r>
            <a:r>
              <a:rPr lang="en-US" cap="none" dirty="0"/>
              <a:t>and </a:t>
            </a:r>
            <a:r>
              <a:rPr lang="en-US" cap="none" dirty="0" err="1" smtClean="0"/>
              <a:t>PoS</a:t>
            </a:r>
            <a:r>
              <a:rPr lang="en-US" cap="none" dirty="0" smtClean="0"/>
              <a:t> </a:t>
            </a:r>
            <a:r>
              <a:rPr lang="en-US" cap="none" dirty="0" err="1"/>
              <a:t>blockchain</a:t>
            </a:r>
            <a:r>
              <a:rPr lang="en-US" cap="none" dirty="0"/>
              <a:t> consensus models. </a:t>
            </a:r>
          </a:p>
          <a:p>
            <a:pPr marL="0" indent="0">
              <a:buNone/>
            </a:pPr>
            <a:r>
              <a:rPr lang="en-US" cap="none" dirty="0"/>
              <a:t>In the case of </a:t>
            </a:r>
            <a:r>
              <a:rPr lang="en-US" cap="none" dirty="0" err="1" smtClean="0"/>
              <a:t>poA</a:t>
            </a:r>
            <a:r>
              <a:rPr lang="en-US" cap="none" dirty="0" smtClean="0"/>
              <a:t> </a:t>
            </a:r>
            <a:r>
              <a:rPr lang="en-US" cap="none" dirty="0"/>
              <a:t>mechanism, miners race to solve a cryptographic puzzle at the earliest using special hardware and electric energy, just like in pow. However, the blocks they come across hold only the information about the identity of the block winner and reward transaction. This is where the mechanism switches to pos.</a:t>
            </a:r>
          </a:p>
          <a:p>
            <a:pPr marL="0" indent="0">
              <a:buNone/>
            </a:pPr>
            <a:r>
              <a:rPr lang="en-US" cap="none" dirty="0"/>
              <a:t>The validators (shareholders appointed to validate transactions) test and ensure the correctness of the block.  If the block was checked many times, the validators activate to a complete block. This confirms that open transactions are processes and are finally integrated into the found block containers. </a:t>
            </a:r>
          </a:p>
          <a:p>
            <a:pPr marL="0" indent="0">
              <a:buNone/>
            </a:pPr>
            <a:endParaRPr lang="en-US" cap="none" dirty="0" smtClean="0"/>
          </a:p>
          <a:p>
            <a:pPr marL="0" indent="0">
              <a:buNone/>
            </a:pPr>
            <a:r>
              <a:rPr lang="en-US" dirty="0"/>
              <a:t/>
            </a:r>
            <a:br>
              <a:rPr lang="en-US" dirty="0"/>
            </a:br>
            <a:endParaRPr lang="en-IN" dirty="0"/>
          </a:p>
        </p:txBody>
      </p:sp>
    </p:spTree>
    <p:extLst>
      <p:ext uri="{BB962C8B-B14F-4D97-AF65-F5344CB8AC3E}">
        <p14:creationId xmlns:p14="http://schemas.microsoft.com/office/powerpoint/2010/main" val="16736957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Consensus Algorithms</a:t>
            </a:r>
            <a:endParaRPr lang="en-IN" dirty="0"/>
          </a:p>
        </p:txBody>
      </p:sp>
      <p:sp>
        <p:nvSpPr>
          <p:cNvPr id="3" name="Content Placeholder 2"/>
          <p:cNvSpPr>
            <a:spLocks noGrp="1"/>
          </p:cNvSpPr>
          <p:nvPr>
            <p:ph sz="quarter" idx="13"/>
          </p:nvPr>
        </p:nvSpPr>
        <p:spPr>
          <a:xfrm>
            <a:off x="913774" y="2367092"/>
            <a:ext cx="10363826" cy="4312382"/>
          </a:xfrm>
        </p:spPr>
        <p:txBody>
          <a:bodyPr>
            <a:normAutofit fontScale="32500" lnSpcReduction="20000"/>
          </a:bodyPr>
          <a:lstStyle/>
          <a:p>
            <a:pPr marL="0" indent="0">
              <a:buNone/>
            </a:pPr>
            <a:r>
              <a:rPr lang="en-US" sz="4900" b="1" cap="none" dirty="0" smtClean="0"/>
              <a:t>1. Safety</a:t>
            </a:r>
          </a:p>
          <a:p>
            <a:pPr marL="0" indent="0">
              <a:buNone/>
            </a:pPr>
            <a:r>
              <a:rPr lang="en-US" sz="4900" cap="none" dirty="0" smtClean="0"/>
              <a:t>In a good consensus mechanism, all the nodes are capable of generating results that are valid according to the rules of protocol.</a:t>
            </a:r>
          </a:p>
          <a:p>
            <a:pPr marL="0" indent="0">
              <a:buNone/>
            </a:pPr>
            <a:r>
              <a:rPr lang="en-US" sz="4900" b="1" cap="none" dirty="0" smtClean="0"/>
              <a:t>2. Inclusive</a:t>
            </a:r>
          </a:p>
          <a:p>
            <a:pPr marL="0" indent="0">
              <a:buNone/>
            </a:pPr>
            <a:r>
              <a:rPr lang="en-US" sz="4900" cap="none" dirty="0" smtClean="0"/>
              <a:t>A good consensus </a:t>
            </a:r>
            <a:r>
              <a:rPr lang="en-US" sz="4900" cap="none" dirty="0" err="1" smtClean="0"/>
              <a:t>blockchain</a:t>
            </a:r>
            <a:r>
              <a:rPr lang="en-US" sz="4900" cap="none" dirty="0" smtClean="0"/>
              <a:t> mechanism ensures that every particular node of the network participates in the process of voting.</a:t>
            </a:r>
          </a:p>
          <a:p>
            <a:pPr marL="0" indent="0">
              <a:buNone/>
            </a:pPr>
            <a:r>
              <a:rPr lang="en-US" sz="4900" b="1" cap="none" dirty="0" smtClean="0"/>
              <a:t>3. Participatory</a:t>
            </a:r>
          </a:p>
          <a:p>
            <a:pPr marL="0" indent="0">
              <a:buNone/>
            </a:pPr>
            <a:r>
              <a:rPr lang="en-US" sz="4900" cap="none" dirty="0" smtClean="0"/>
              <a:t>A consensus mechanism where all the nodes actively participate and contribute to updating databases on </a:t>
            </a:r>
            <a:r>
              <a:rPr lang="en-US" sz="4900" cap="none" dirty="0" err="1" smtClean="0"/>
              <a:t>blockchain</a:t>
            </a:r>
            <a:r>
              <a:rPr lang="en-US" sz="4900" cap="none" dirty="0" smtClean="0"/>
              <a:t> is called a good consensus model.</a:t>
            </a:r>
          </a:p>
          <a:p>
            <a:pPr marL="0" indent="0">
              <a:buNone/>
            </a:pPr>
            <a:r>
              <a:rPr lang="en-US" sz="4900" b="1" cap="none" dirty="0" smtClean="0"/>
              <a:t>4. Egalitarian</a:t>
            </a:r>
          </a:p>
          <a:p>
            <a:pPr marL="0" indent="0">
              <a:buNone/>
            </a:pPr>
            <a:r>
              <a:rPr lang="en-US" sz="4900" cap="none" dirty="0" smtClean="0"/>
              <a:t>Another trait of a good mechanism is that it gives equal value and weightage to every vote received from the node.</a:t>
            </a:r>
          </a:p>
          <a:p>
            <a:pPr marL="0" indent="0">
              <a:buNone/>
            </a:pPr>
            <a:r>
              <a:rPr lang="en-US" sz="4900" cap="none" dirty="0" smtClean="0"/>
              <a:t>With this in mind, let’s find out what happens when you do not consider these factors and introduce a poor consensus model to your development process.</a:t>
            </a:r>
          </a:p>
          <a:p>
            <a:endParaRPr lang="en-IN" dirty="0"/>
          </a:p>
        </p:txBody>
      </p:sp>
    </p:spTree>
    <p:extLst>
      <p:ext uri="{BB962C8B-B14F-4D97-AF65-F5344CB8AC3E}">
        <p14:creationId xmlns:p14="http://schemas.microsoft.com/office/powerpoint/2010/main" val="20019543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sz="quarter" idx="13"/>
          </p:nvPr>
        </p:nvSpPr>
        <p:spPr/>
        <p:txBody>
          <a:bodyPr>
            <a:normAutofit fontScale="77500" lnSpcReduction="20000"/>
          </a:bodyPr>
          <a:lstStyle/>
          <a:p>
            <a:pPr fontAlgn="t"/>
            <a:r>
              <a:rPr lang="en-IN" dirty="0"/>
              <a:t>1. https://en.wikipedia.org/wiki/Ledger</a:t>
            </a:r>
          </a:p>
          <a:p>
            <a:pPr fontAlgn="t"/>
            <a:r>
              <a:rPr lang="en-IN" dirty="0"/>
              <a:t>2. https://en.bitcoin.it/wiki/Block </a:t>
            </a:r>
          </a:p>
          <a:p>
            <a:pPr fontAlgn="t"/>
            <a:r>
              <a:rPr lang="en-IN" dirty="0"/>
              <a:t>3. </a:t>
            </a:r>
            <a:r>
              <a:rPr lang="en-IN" u="sng" dirty="0">
                <a:hlinkClick r:id="rId2"/>
              </a:rPr>
              <a:t>https://en.bitcoin.it/wiki/Genesis_block</a:t>
            </a:r>
            <a:r>
              <a:rPr lang="en-IN" dirty="0"/>
              <a:t> </a:t>
            </a:r>
          </a:p>
          <a:p>
            <a:pPr fontAlgn="t"/>
            <a:r>
              <a:rPr lang="en-IN" dirty="0"/>
              <a:t>4. </a:t>
            </a:r>
            <a:r>
              <a:rPr lang="en-IN" u="sng" dirty="0">
                <a:hlinkClick r:id="rId3"/>
              </a:rPr>
              <a:t>https://en.wikipedia.org/wiki/Digital_currency</a:t>
            </a:r>
            <a:endParaRPr lang="en-IN" dirty="0"/>
          </a:p>
          <a:p>
            <a:pPr fontAlgn="t"/>
            <a:r>
              <a:rPr lang="en-IN" dirty="0"/>
              <a:t>5. </a:t>
            </a:r>
            <a:r>
              <a:rPr lang="en-IN" dirty="0" err="1"/>
              <a:t>Mingxiao</a:t>
            </a:r>
            <a:r>
              <a:rPr lang="en-IN" dirty="0"/>
              <a:t>, D., </a:t>
            </a:r>
            <a:r>
              <a:rPr lang="en-IN" dirty="0" err="1"/>
              <a:t>Xiaofeng</a:t>
            </a:r>
            <a:r>
              <a:rPr lang="en-IN" dirty="0"/>
              <a:t>, M., </a:t>
            </a:r>
            <a:r>
              <a:rPr lang="en-IN" dirty="0" err="1"/>
              <a:t>Zhe</a:t>
            </a:r>
            <a:r>
              <a:rPr lang="en-IN" dirty="0"/>
              <a:t>, Z., </a:t>
            </a:r>
            <a:r>
              <a:rPr lang="en-IN" dirty="0" err="1"/>
              <a:t>Xiangwei,W</a:t>
            </a:r>
            <a:r>
              <a:rPr lang="en-IN" dirty="0"/>
              <a:t>., </a:t>
            </a:r>
            <a:r>
              <a:rPr lang="en-IN" dirty="0" err="1"/>
              <a:t>Qijun</a:t>
            </a:r>
            <a:r>
              <a:rPr lang="en-IN" dirty="0"/>
              <a:t>, C.: A review on consensus algorithm of </a:t>
            </a:r>
            <a:r>
              <a:rPr lang="en-IN" dirty="0" err="1"/>
              <a:t>blockchain</a:t>
            </a:r>
            <a:r>
              <a:rPr lang="en-IN" dirty="0"/>
              <a:t>. In 2017 IEEE International Conference on Systems, Man, and Cybernetics (SMC), pp. 2567–2572. IEEE (2017)</a:t>
            </a:r>
          </a:p>
          <a:p>
            <a:pPr fontAlgn="t"/>
            <a:r>
              <a:rPr lang="en-IN" dirty="0"/>
              <a:t>6. Norman, M.D., </a:t>
            </a:r>
            <a:r>
              <a:rPr lang="en-IN" dirty="0" err="1"/>
              <a:t>Karavas</a:t>
            </a:r>
            <a:r>
              <a:rPr lang="en-IN" dirty="0"/>
              <a:t>, Y.G., Reed, H.: The emergence of trust and value in public </a:t>
            </a:r>
            <a:r>
              <a:rPr lang="en-IN" dirty="0" err="1"/>
              <a:t>blockchain</a:t>
            </a:r>
            <a:r>
              <a:rPr lang="en-IN" dirty="0"/>
              <a:t> networks. In: IX International Conference on Complex Systems, p. 22 (2018)</a:t>
            </a:r>
          </a:p>
          <a:p>
            <a:pPr fontAlgn="t"/>
            <a:r>
              <a:rPr lang="en-IN" dirty="0"/>
              <a:t>7. </a:t>
            </a:r>
            <a:r>
              <a:rPr lang="en-IN" u="sng" dirty="0">
                <a:hlinkClick r:id="rId4"/>
              </a:rPr>
              <a:t>Public Vs. Private Blockchain : A Comprehensive Comparison (blockchain-council.org)</a:t>
            </a:r>
            <a:endParaRPr lang="en-IN" dirty="0"/>
          </a:p>
          <a:p>
            <a:endParaRPr lang="en-IN" dirty="0"/>
          </a:p>
        </p:txBody>
      </p:sp>
    </p:spTree>
    <p:extLst>
      <p:ext uri="{BB962C8B-B14F-4D97-AF65-F5344CB8AC3E}">
        <p14:creationId xmlns:p14="http://schemas.microsoft.com/office/powerpoint/2010/main" val="1180228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a:t>
            </a:r>
            <a:endParaRPr lang="en-IN" dirty="0"/>
          </a:p>
        </p:txBody>
      </p:sp>
      <p:sp>
        <p:nvSpPr>
          <p:cNvPr id="3" name="Content Placeholder 2"/>
          <p:cNvSpPr>
            <a:spLocks noGrp="1"/>
          </p:cNvSpPr>
          <p:nvPr>
            <p:ph sz="quarter" idx="13"/>
          </p:nvPr>
        </p:nvSpPr>
        <p:spPr>
          <a:xfrm>
            <a:off x="913774" y="2367092"/>
            <a:ext cx="10363826" cy="4312382"/>
          </a:xfrm>
        </p:spPr>
        <p:txBody>
          <a:bodyPr>
            <a:normAutofit/>
          </a:bodyPr>
          <a:lstStyle/>
          <a:p>
            <a:pPr marL="0" indent="0">
              <a:buNone/>
            </a:pPr>
            <a:r>
              <a:rPr lang="en-US" cap="none" dirty="0" smtClean="0"/>
              <a:t>My paper is completed and is about to get </a:t>
            </a:r>
            <a:r>
              <a:rPr lang="en-US" cap="none" smtClean="0"/>
              <a:t>published soon</a:t>
            </a:r>
            <a:endParaRPr lang="en-IN" cap="none" dirty="0"/>
          </a:p>
        </p:txBody>
      </p:sp>
    </p:spTree>
    <p:extLst>
      <p:ext uri="{BB962C8B-B14F-4D97-AF65-F5344CB8AC3E}">
        <p14:creationId xmlns:p14="http://schemas.microsoft.com/office/powerpoint/2010/main" val="17022998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ctrTitle"/>
          </p:nvPr>
        </p:nvSpPr>
        <p:spPr/>
        <p:txBody>
          <a:bodyPr>
            <a:normAutofit/>
          </a:bodyPr>
          <a:lstStyle/>
          <a:p>
            <a:r>
              <a:rPr lang="en-IN" b="1" dirty="0" smtClean="0">
                <a:solidFill>
                  <a:schemeClr val="accent1"/>
                </a:solidFill>
              </a:rPr>
              <a:t> </a:t>
            </a:r>
            <a:r>
              <a:rPr lang="en-IN" dirty="0">
                <a:solidFill>
                  <a:schemeClr val="accent1"/>
                </a:solidFill>
              </a:rPr>
              <a:t/>
            </a:r>
            <a:br>
              <a:rPr lang="en-IN" dirty="0">
                <a:solidFill>
                  <a:schemeClr val="accent1"/>
                </a:solidFill>
              </a:rPr>
            </a:br>
            <a:endParaRPr lang="en-US" dirty="0">
              <a:solidFill>
                <a:schemeClr val="accent1"/>
              </a:solidFill>
            </a:endParaRPr>
          </a:p>
        </p:txBody>
      </p:sp>
      <p:sp>
        <p:nvSpPr>
          <p:cNvPr id="10" name="Subtitle 9"/>
          <p:cNvSpPr>
            <a:spLocks noGrp="1"/>
          </p:cNvSpPr>
          <p:nvPr>
            <p:ph type="subTitle" idx="1"/>
          </p:nvPr>
        </p:nvSpPr>
        <p:spPr>
          <a:xfrm>
            <a:off x="1542006" y="2353491"/>
            <a:ext cx="8689976" cy="1371599"/>
          </a:xfrm>
        </p:spPr>
        <p:txBody>
          <a:bodyPr>
            <a:normAutofit/>
          </a:bodyPr>
          <a:lstStyle/>
          <a:p>
            <a:r>
              <a:rPr lang="en-US" sz="5400" b="1" dirty="0" smtClean="0">
                <a:latin typeface="Algerian" panose="04020705040A02060702" pitchFamily="82" charset="0"/>
              </a:rPr>
              <a:t>Thank you</a:t>
            </a:r>
            <a:endParaRPr lang="en-IN" sz="5400" b="1" dirty="0">
              <a:latin typeface="Algerian" panose="04020705040A02060702" pitchFamily="82" charset="0"/>
            </a:endParaRPr>
          </a:p>
        </p:txBody>
      </p:sp>
    </p:spTree>
    <p:extLst>
      <p:ext uri="{BB962C8B-B14F-4D97-AF65-F5344CB8AC3E}">
        <p14:creationId xmlns:p14="http://schemas.microsoft.com/office/powerpoint/2010/main" val="10200410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title"/>
          </p:nvPr>
        </p:nvSpPr>
        <p:spPr>
          <a:xfrm>
            <a:off x="983442" y="1001695"/>
            <a:ext cx="10364451" cy="1596177"/>
          </a:xfrm>
        </p:spPr>
        <p:txBody>
          <a:bodyPr>
            <a:normAutofit/>
          </a:bodyPr>
          <a:lstStyle/>
          <a:p>
            <a:r>
              <a:rPr lang="en-US" b="1" dirty="0">
                <a:latin typeface="Algerian" panose="04020705040A02060702" pitchFamily="82" charset="0"/>
              </a:rPr>
              <a:t/>
            </a:r>
            <a:br>
              <a:rPr lang="en-US" b="1" dirty="0">
                <a:latin typeface="Algerian" panose="04020705040A02060702" pitchFamily="82" charset="0"/>
              </a:rPr>
            </a:br>
            <a:r>
              <a:rPr lang="en-IN" b="1" dirty="0">
                <a:solidFill>
                  <a:schemeClr val="accent1"/>
                </a:solidFill>
              </a:rPr>
              <a:t>What exactly is </a:t>
            </a:r>
            <a:r>
              <a:rPr lang="en-IN" b="1" dirty="0" err="1" smtClean="0">
                <a:solidFill>
                  <a:schemeClr val="accent1"/>
                </a:solidFill>
              </a:rPr>
              <a:t>blockchain</a:t>
            </a:r>
            <a:r>
              <a:rPr lang="en-IN" b="1" dirty="0">
                <a:solidFill>
                  <a:schemeClr val="accent1"/>
                </a:solidFill>
              </a:rPr>
              <a:t> </a:t>
            </a:r>
            <a:r>
              <a:rPr lang="en-IN" b="1" dirty="0" smtClean="0">
                <a:solidFill>
                  <a:schemeClr val="accent1"/>
                </a:solidFill>
              </a:rPr>
              <a:t>?</a:t>
            </a:r>
            <a:r>
              <a:rPr lang="en-IN" dirty="0">
                <a:solidFill>
                  <a:schemeClr val="accent1"/>
                </a:solidFill>
              </a:rPr>
              <a:t/>
            </a:r>
            <a:br>
              <a:rPr lang="en-IN" dirty="0">
                <a:solidFill>
                  <a:schemeClr val="accent1"/>
                </a:solidFill>
              </a:rPr>
            </a:br>
            <a:endParaRPr lang="en-US" dirty="0">
              <a:solidFill>
                <a:schemeClr val="accent1"/>
              </a:solidFill>
            </a:endParaRPr>
          </a:p>
        </p:txBody>
      </p:sp>
      <p:sp>
        <p:nvSpPr>
          <p:cNvPr id="4" name="Content Placeholder 3"/>
          <p:cNvSpPr>
            <a:spLocks noGrp="1"/>
          </p:cNvSpPr>
          <p:nvPr>
            <p:ph sz="quarter" idx="13"/>
          </p:nvPr>
        </p:nvSpPr>
        <p:spPr>
          <a:xfrm>
            <a:off x="983442" y="2732852"/>
            <a:ext cx="10363826" cy="3424107"/>
          </a:xfrm>
        </p:spPr>
        <p:txBody>
          <a:bodyPr/>
          <a:lstStyle/>
          <a:p>
            <a:pPr algn="just"/>
            <a:r>
              <a:rPr lang="en-US" cap="none" dirty="0" err="1" smtClean="0"/>
              <a:t>Blockchain</a:t>
            </a:r>
            <a:r>
              <a:rPr lang="en-US" cap="none" dirty="0" smtClean="0"/>
              <a:t> is a system of recording information in a way that makes it difficult or impossible to change, hack, or cheat the system.</a:t>
            </a:r>
          </a:p>
          <a:p>
            <a:pPr algn="just"/>
            <a:r>
              <a:rPr lang="en-US" cap="none" dirty="0" err="1" smtClean="0"/>
              <a:t>Blockchain</a:t>
            </a:r>
            <a:r>
              <a:rPr lang="en-US" cap="none" dirty="0" smtClean="0"/>
              <a:t> can be described as a data structure that holds transactional records and while ensuring security, transparency, and decentralization</a:t>
            </a:r>
          </a:p>
          <a:p>
            <a:pPr algn="just"/>
            <a:r>
              <a:rPr lang="en-US" cap="none" dirty="0" smtClean="0"/>
              <a:t>The data on a </a:t>
            </a:r>
            <a:r>
              <a:rPr lang="en-US" cap="none" dirty="0" err="1" smtClean="0"/>
              <a:t>Blockchain</a:t>
            </a:r>
            <a:r>
              <a:rPr lang="en-US" cap="none" dirty="0" smtClean="0"/>
              <a:t> is unable to be modified, which makes it a legitimate disruptor for industries like payments, cybersecurity and healthcare</a:t>
            </a:r>
          </a:p>
          <a:p>
            <a:pPr algn="just"/>
            <a:endParaRPr lang="en-IN" cap="none" dirty="0"/>
          </a:p>
        </p:txBody>
      </p:sp>
    </p:spTree>
    <p:extLst>
      <p:ext uri="{BB962C8B-B14F-4D97-AF65-F5344CB8AC3E}">
        <p14:creationId xmlns:p14="http://schemas.microsoft.com/office/powerpoint/2010/main" val="21312280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25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25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25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title"/>
          </p:nvPr>
        </p:nvSpPr>
        <p:spPr>
          <a:xfrm>
            <a:off x="748312" y="174172"/>
            <a:ext cx="3935688" cy="2023252"/>
          </a:xfrm>
        </p:spPr>
        <p:txBody>
          <a:bodyPr>
            <a:normAutofit/>
          </a:bodyPr>
          <a:lstStyle/>
          <a:p>
            <a:r>
              <a:rPr lang="en-US" b="1" dirty="0">
                <a:latin typeface="Algerian" panose="04020705040A02060702" pitchFamily="82" charset="0"/>
              </a:rPr>
              <a:t/>
            </a:r>
            <a:br>
              <a:rPr lang="en-US" b="1" dirty="0">
                <a:latin typeface="Algerian" panose="04020705040A02060702" pitchFamily="82" charset="0"/>
              </a:rPr>
            </a:br>
            <a:r>
              <a:rPr lang="en-US" b="1" dirty="0" err="1" smtClean="0">
                <a:latin typeface="Algerian" panose="04020705040A02060702" pitchFamily="82" charset="0"/>
              </a:rPr>
              <a:t>Blockcahin</a:t>
            </a:r>
            <a:r>
              <a:rPr lang="en-US" b="1" dirty="0" smtClean="0">
                <a:latin typeface="Algerian" panose="04020705040A02060702" pitchFamily="82" charset="0"/>
              </a:rPr>
              <a:t> Diagram</a:t>
            </a:r>
            <a:endParaRPr lang="en-US" dirty="0">
              <a:solidFill>
                <a:schemeClr val="accent1"/>
              </a:solidFill>
            </a:endParaRPr>
          </a:p>
        </p:txBody>
      </p:sp>
      <p:pic>
        <p:nvPicPr>
          <p:cNvPr id="5" name="Content Placeholder 4"/>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078413" y="1380196"/>
            <a:ext cx="6199187" cy="3640407"/>
          </a:xfrm>
        </p:spPr>
      </p:pic>
      <p:sp>
        <p:nvSpPr>
          <p:cNvPr id="6" name="Text Placeholder 5"/>
          <p:cNvSpPr>
            <a:spLocks noGrp="1"/>
          </p:cNvSpPr>
          <p:nvPr>
            <p:ph type="body" sz="half" idx="2"/>
          </p:nvPr>
        </p:nvSpPr>
        <p:spPr>
          <a:xfrm>
            <a:off x="748312" y="2580592"/>
            <a:ext cx="3935689" cy="3158348"/>
          </a:xfrm>
        </p:spPr>
        <p:txBody>
          <a:bodyPr/>
          <a:lstStyle/>
          <a:p>
            <a:pPr algn="just"/>
            <a:r>
              <a:rPr lang="en-US" cap="none" dirty="0"/>
              <a:t>A </a:t>
            </a:r>
            <a:r>
              <a:rPr lang="en-US" cap="none" dirty="0" err="1"/>
              <a:t>blockchain</a:t>
            </a:r>
            <a:r>
              <a:rPr lang="en-US" cap="none" dirty="0"/>
              <a:t> is a growing list of records, called </a:t>
            </a:r>
            <a:r>
              <a:rPr lang="en-US" i="1" cap="none" dirty="0"/>
              <a:t>blocks</a:t>
            </a:r>
            <a:r>
              <a:rPr lang="en-US" cap="none" dirty="0"/>
              <a:t>, that are linked together using cryptography</a:t>
            </a:r>
          </a:p>
          <a:p>
            <a:pPr algn="just"/>
            <a:r>
              <a:rPr lang="en-US" cap="none" dirty="0"/>
              <a:t>Each block contains a cryptographic hash of the previous block, a timestamp, and transaction data</a:t>
            </a:r>
          </a:p>
        </p:txBody>
      </p:sp>
    </p:spTree>
    <p:extLst>
      <p:ext uri="{BB962C8B-B14F-4D97-AF65-F5344CB8AC3E}">
        <p14:creationId xmlns:p14="http://schemas.microsoft.com/office/powerpoint/2010/main" val="16019917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2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25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25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title"/>
          </p:nvPr>
        </p:nvSpPr>
        <p:spPr>
          <a:xfrm>
            <a:off x="913784" y="310612"/>
            <a:ext cx="10364451" cy="1596177"/>
          </a:xfrm>
        </p:spPr>
        <p:txBody>
          <a:bodyPr>
            <a:normAutofit/>
          </a:bodyPr>
          <a:lstStyle/>
          <a:p>
            <a:r>
              <a:rPr lang="en-IN" b="1" dirty="0" smtClean="0">
                <a:solidFill>
                  <a:schemeClr val="accent1"/>
                </a:solidFill>
              </a:rPr>
              <a:t>Terminology </a:t>
            </a:r>
            <a:r>
              <a:rPr lang="en-IN" dirty="0">
                <a:solidFill>
                  <a:schemeClr val="accent1"/>
                </a:solidFill>
              </a:rPr>
              <a:t/>
            </a:r>
            <a:br>
              <a:rPr lang="en-IN" dirty="0">
                <a:solidFill>
                  <a:schemeClr val="accent1"/>
                </a:solidFill>
              </a:rPr>
            </a:br>
            <a:endParaRPr lang="en-US" dirty="0">
              <a:solidFill>
                <a:schemeClr val="accent1"/>
              </a:solidFill>
            </a:endParaRPr>
          </a:p>
        </p:txBody>
      </p:sp>
      <p:sp>
        <p:nvSpPr>
          <p:cNvPr id="4" name="Content Placeholder 3"/>
          <p:cNvSpPr>
            <a:spLocks noGrp="1"/>
          </p:cNvSpPr>
          <p:nvPr>
            <p:ph sz="quarter" idx="13"/>
          </p:nvPr>
        </p:nvSpPr>
        <p:spPr>
          <a:xfrm>
            <a:off x="1027620" y="1593670"/>
            <a:ext cx="10363826" cy="4737462"/>
          </a:xfrm>
        </p:spPr>
        <p:txBody>
          <a:bodyPr>
            <a:normAutofit/>
          </a:bodyPr>
          <a:lstStyle/>
          <a:p>
            <a:pPr algn="just"/>
            <a:r>
              <a:rPr lang="en-US" sz="2600" cap="none" dirty="0" smtClean="0">
                <a:solidFill>
                  <a:schemeClr val="accent1"/>
                </a:solidFill>
              </a:rPr>
              <a:t>Block</a:t>
            </a:r>
          </a:p>
          <a:p>
            <a:pPr marL="0" indent="0" algn="just">
              <a:buNone/>
            </a:pPr>
            <a:r>
              <a:rPr lang="en-US" cap="none" dirty="0" smtClean="0"/>
              <a:t>A block is like a page of a ledger or record book. Each time a block is 'completed', it gives way to the next block in the </a:t>
            </a:r>
            <a:r>
              <a:rPr lang="en-US" cap="none" dirty="0" err="1" smtClean="0"/>
              <a:t>blockchain</a:t>
            </a:r>
            <a:endParaRPr lang="en-US" cap="none" dirty="0" smtClean="0"/>
          </a:p>
          <a:p>
            <a:pPr marL="0" indent="0" algn="just">
              <a:buNone/>
            </a:pPr>
            <a:r>
              <a:rPr lang="en-US" cap="none" dirty="0" smtClean="0"/>
              <a:t>A block is the basic building element of a </a:t>
            </a:r>
            <a:r>
              <a:rPr lang="en-US" cap="none" dirty="0" err="1" smtClean="0"/>
              <a:t>blockchain</a:t>
            </a:r>
            <a:r>
              <a:rPr lang="en-US" cap="none" dirty="0" smtClean="0"/>
              <a:t> which stores records. </a:t>
            </a:r>
          </a:p>
          <a:p>
            <a:pPr algn="just"/>
            <a:r>
              <a:rPr lang="en-US" cap="none" dirty="0" err="1" smtClean="0">
                <a:solidFill>
                  <a:schemeClr val="accent1"/>
                </a:solidFill>
              </a:rPr>
              <a:t>Distrubuted</a:t>
            </a:r>
            <a:r>
              <a:rPr lang="en-US" cap="none" dirty="0" smtClean="0">
                <a:solidFill>
                  <a:schemeClr val="accent1"/>
                </a:solidFill>
              </a:rPr>
              <a:t> </a:t>
            </a:r>
            <a:r>
              <a:rPr lang="en-US" cap="none" dirty="0" err="1" smtClean="0">
                <a:solidFill>
                  <a:schemeClr val="accent1"/>
                </a:solidFill>
              </a:rPr>
              <a:t>LedgerTechnology</a:t>
            </a:r>
            <a:endParaRPr lang="en-US" cap="none" dirty="0" smtClean="0"/>
          </a:p>
          <a:p>
            <a:pPr marL="0" indent="0" algn="just">
              <a:buNone/>
            </a:pPr>
            <a:r>
              <a:rPr lang="en-US" cap="none" dirty="0" smtClean="0"/>
              <a:t>Distributed ledger technology (DLT) refers to the technological infrastructure and protocols that allows simultaneous access, validation, and record updating in an immutable manner across a network that's spread across multiple entities or locations. Distributed ledger technology (DLT) is a protocol that enables the secure functioning of a decentralized digital database. Distributed networks eliminate the need for a central authority to keep a check against manipulation</a:t>
            </a:r>
          </a:p>
        </p:txBody>
      </p:sp>
    </p:spTree>
    <p:extLst>
      <p:ext uri="{BB962C8B-B14F-4D97-AF65-F5344CB8AC3E}">
        <p14:creationId xmlns:p14="http://schemas.microsoft.com/office/powerpoint/2010/main" val="4166278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title"/>
          </p:nvPr>
        </p:nvSpPr>
        <p:spPr>
          <a:xfrm>
            <a:off x="913784" y="310612"/>
            <a:ext cx="10364451" cy="1596177"/>
          </a:xfrm>
        </p:spPr>
        <p:txBody>
          <a:bodyPr>
            <a:normAutofit/>
          </a:bodyPr>
          <a:lstStyle/>
          <a:p>
            <a:r>
              <a:rPr lang="en-IN" b="1" dirty="0" smtClean="0">
                <a:solidFill>
                  <a:schemeClr val="accent1"/>
                </a:solidFill>
              </a:rPr>
              <a:t>Terminology </a:t>
            </a:r>
            <a:r>
              <a:rPr lang="en-IN" dirty="0">
                <a:solidFill>
                  <a:schemeClr val="accent1"/>
                </a:solidFill>
              </a:rPr>
              <a:t/>
            </a:r>
            <a:br>
              <a:rPr lang="en-IN" dirty="0">
                <a:solidFill>
                  <a:schemeClr val="accent1"/>
                </a:solidFill>
              </a:rPr>
            </a:br>
            <a:endParaRPr lang="en-US" dirty="0">
              <a:solidFill>
                <a:schemeClr val="accent1"/>
              </a:solidFill>
            </a:endParaRPr>
          </a:p>
        </p:txBody>
      </p:sp>
      <p:sp>
        <p:nvSpPr>
          <p:cNvPr id="4" name="Content Placeholder 3"/>
          <p:cNvSpPr>
            <a:spLocks noGrp="1"/>
          </p:cNvSpPr>
          <p:nvPr>
            <p:ph sz="quarter" idx="13"/>
          </p:nvPr>
        </p:nvSpPr>
        <p:spPr>
          <a:xfrm>
            <a:off x="1027620" y="1593670"/>
            <a:ext cx="10363826" cy="4737462"/>
          </a:xfrm>
        </p:spPr>
        <p:txBody>
          <a:bodyPr>
            <a:normAutofit fontScale="92500" lnSpcReduction="10000"/>
          </a:bodyPr>
          <a:lstStyle/>
          <a:p>
            <a:pPr algn="just"/>
            <a:r>
              <a:rPr lang="en-US" sz="2600" cap="none" dirty="0" smtClean="0">
                <a:solidFill>
                  <a:schemeClr val="accent1"/>
                </a:solidFill>
              </a:rPr>
              <a:t>Transaction</a:t>
            </a:r>
          </a:p>
          <a:p>
            <a:pPr marL="0" indent="0" algn="just">
              <a:lnSpc>
                <a:spcPct val="150000"/>
              </a:lnSpc>
              <a:buNone/>
            </a:pPr>
            <a:r>
              <a:rPr lang="en-US" cap="none" dirty="0" smtClean="0"/>
              <a:t>When a transaction is recorded in the </a:t>
            </a:r>
            <a:r>
              <a:rPr lang="en-US" cap="none" dirty="0" err="1" smtClean="0"/>
              <a:t>blockchain</a:t>
            </a:r>
            <a:r>
              <a:rPr lang="en-US" cap="none" dirty="0" smtClean="0"/>
              <a:t>, details of the transaction such as price, asset, and ownership, are recorded, verified and settled within seconds across all nodes. A verified change registered on any one ledger is also simultaneously registered on all other copies of the ledger.</a:t>
            </a:r>
          </a:p>
          <a:p>
            <a:pPr algn="just">
              <a:lnSpc>
                <a:spcPct val="150000"/>
              </a:lnSpc>
            </a:pPr>
            <a:r>
              <a:rPr lang="en-US" cap="none" dirty="0" smtClean="0">
                <a:solidFill>
                  <a:schemeClr val="accent1"/>
                </a:solidFill>
              </a:rPr>
              <a:t>Consensus Algorithms</a:t>
            </a:r>
            <a:r>
              <a:rPr lang="en-US" cap="none" dirty="0" smtClean="0"/>
              <a:t> </a:t>
            </a:r>
          </a:p>
          <a:p>
            <a:pPr marL="0" indent="0" algn="just">
              <a:lnSpc>
                <a:spcPct val="150000"/>
              </a:lnSpc>
              <a:buNone/>
            </a:pPr>
            <a:r>
              <a:rPr lang="en-US" cap="none" dirty="0" smtClean="0"/>
              <a:t>A consensus algorithm is a procedure through which all the peers of the </a:t>
            </a:r>
            <a:r>
              <a:rPr lang="en-US" cap="none" dirty="0" err="1" smtClean="0"/>
              <a:t>blockchain</a:t>
            </a:r>
            <a:r>
              <a:rPr lang="en-US" cap="none" dirty="0" smtClean="0"/>
              <a:t> network reach a common agreement about the present state of the distributed ledger. The consensus protocol makes sure that every new block that is added to the </a:t>
            </a:r>
            <a:r>
              <a:rPr lang="en-US" cap="none" dirty="0" err="1" smtClean="0"/>
              <a:t>blockchain</a:t>
            </a:r>
            <a:r>
              <a:rPr lang="en-US" cap="none" dirty="0" smtClean="0"/>
              <a:t> is the one and only version of the truth that is agreed upon by all the nodes in the </a:t>
            </a:r>
            <a:r>
              <a:rPr lang="en-US" cap="none" dirty="0" err="1" smtClean="0"/>
              <a:t>blockchain</a:t>
            </a:r>
            <a:r>
              <a:rPr lang="en-US" dirty="0" smtClean="0"/>
              <a:t>.</a:t>
            </a:r>
            <a:endParaRPr lang="en-US" cap="none" dirty="0" smtClean="0"/>
          </a:p>
          <a:p>
            <a:pPr marL="0" indent="0" algn="just">
              <a:buNone/>
            </a:pPr>
            <a:r>
              <a:rPr lang="en-US" cap="none" dirty="0" smtClean="0"/>
              <a:t>    </a:t>
            </a:r>
          </a:p>
        </p:txBody>
      </p:sp>
    </p:spTree>
    <p:extLst>
      <p:ext uri="{BB962C8B-B14F-4D97-AF65-F5344CB8AC3E}">
        <p14:creationId xmlns:p14="http://schemas.microsoft.com/office/powerpoint/2010/main" val="12195371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title"/>
          </p:nvPr>
        </p:nvSpPr>
        <p:spPr>
          <a:xfrm>
            <a:off x="913784" y="310612"/>
            <a:ext cx="10364451" cy="1596177"/>
          </a:xfrm>
        </p:spPr>
        <p:txBody>
          <a:bodyPr>
            <a:normAutofit/>
          </a:bodyPr>
          <a:lstStyle/>
          <a:p>
            <a:r>
              <a:rPr lang="en-IN" b="1" dirty="0" smtClean="0">
                <a:solidFill>
                  <a:schemeClr val="accent1"/>
                </a:solidFill>
              </a:rPr>
              <a:t>Working of </a:t>
            </a:r>
            <a:r>
              <a:rPr lang="en-IN" b="1" dirty="0" err="1" smtClean="0">
                <a:solidFill>
                  <a:schemeClr val="accent1"/>
                </a:solidFill>
              </a:rPr>
              <a:t>Blockchain</a:t>
            </a:r>
            <a:r>
              <a:rPr lang="en-IN" b="1" dirty="0" smtClean="0">
                <a:solidFill>
                  <a:schemeClr val="accent1"/>
                </a:solidFill>
              </a:rPr>
              <a:t> </a:t>
            </a:r>
            <a:r>
              <a:rPr lang="en-IN" dirty="0">
                <a:solidFill>
                  <a:schemeClr val="accent1"/>
                </a:solidFill>
              </a:rPr>
              <a:t/>
            </a:r>
            <a:br>
              <a:rPr lang="en-IN" dirty="0">
                <a:solidFill>
                  <a:schemeClr val="accent1"/>
                </a:solidFill>
              </a:rPr>
            </a:br>
            <a:endParaRPr lang="en-US" dirty="0">
              <a:solidFill>
                <a:schemeClr val="accent1"/>
              </a:solidFill>
            </a:endParaRPr>
          </a:p>
        </p:txBody>
      </p:sp>
      <p:pic>
        <p:nvPicPr>
          <p:cNvPr id="4" name="Content Placeholder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0" y="10"/>
            <a:ext cx="12191980" cy="6857989"/>
          </a:xfrm>
        </p:spPr>
      </p:pic>
    </p:spTree>
    <p:extLst>
      <p:ext uri="{BB962C8B-B14F-4D97-AF65-F5344CB8AC3E}">
        <p14:creationId xmlns:p14="http://schemas.microsoft.com/office/powerpoint/2010/main" val="1514117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title"/>
          </p:nvPr>
        </p:nvSpPr>
        <p:spPr>
          <a:xfrm>
            <a:off x="913784" y="762205"/>
            <a:ext cx="10364451" cy="1596177"/>
          </a:xfrm>
        </p:spPr>
        <p:txBody>
          <a:bodyPr>
            <a:normAutofit/>
          </a:bodyPr>
          <a:lstStyle/>
          <a:p>
            <a:r>
              <a:rPr lang="en-IN" b="1" dirty="0" smtClean="0">
                <a:solidFill>
                  <a:schemeClr val="accent1"/>
                </a:solidFill>
              </a:rPr>
              <a:t>Effective Applications </a:t>
            </a:r>
            <a:r>
              <a:rPr lang="en-IN" dirty="0">
                <a:solidFill>
                  <a:schemeClr val="accent1"/>
                </a:solidFill>
              </a:rPr>
              <a:t/>
            </a:r>
            <a:br>
              <a:rPr lang="en-IN" dirty="0">
                <a:solidFill>
                  <a:schemeClr val="accent1"/>
                </a:solidFill>
              </a:rPr>
            </a:br>
            <a:endParaRPr lang="en-US" dirty="0">
              <a:solidFill>
                <a:schemeClr val="accent1"/>
              </a:solidFill>
            </a:endParaRPr>
          </a:p>
        </p:txBody>
      </p:sp>
      <p:sp>
        <p:nvSpPr>
          <p:cNvPr id="4" name="Content Placeholder 3"/>
          <p:cNvSpPr>
            <a:spLocks noGrp="1"/>
          </p:cNvSpPr>
          <p:nvPr>
            <p:ph sz="quarter" idx="13"/>
          </p:nvPr>
        </p:nvSpPr>
        <p:spPr>
          <a:xfrm>
            <a:off x="1001494" y="2358382"/>
            <a:ext cx="10363826" cy="3424107"/>
          </a:xfrm>
        </p:spPr>
        <p:txBody>
          <a:bodyPr>
            <a:normAutofit fontScale="85000" lnSpcReduction="20000"/>
          </a:bodyPr>
          <a:lstStyle/>
          <a:p>
            <a:pPr algn="just"/>
            <a:r>
              <a:rPr lang="en-US" sz="2800" cap="none" dirty="0" smtClean="0"/>
              <a:t>Money transfer and payment processing</a:t>
            </a:r>
          </a:p>
          <a:p>
            <a:pPr algn="just"/>
            <a:r>
              <a:rPr lang="en-IN" sz="2800" cap="none" dirty="0" smtClean="0"/>
              <a:t>Food safety</a:t>
            </a:r>
          </a:p>
          <a:p>
            <a:pPr algn="just"/>
            <a:r>
              <a:rPr lang="en-IN" sz="2800" cap="none" dirty="0" smtClean="0"/>
              <a:t>Unchangeable data backup</a:t>
            </a:r>
          </a:p>
          <a:p>
            <a:pPr algn="just"/>
            <a:r>
              <a:rPr lang="en-IN" sz="2800" cap="none" dirty="0" smtClean="0"/>
              <a:t>Digital voting</a:t>
            </a:r>
          </a:p>
          <a:p>
            <a:pPr algn="just"/>
            <a:r>
              <a:rPr lang="en-US" sz="2800" cap="none" dirty="0" smtClean="0"/>
              <a:t>Protection of royalty and copyright</a:t>
            </a:r>
          </a:p>
          <a:p>
            <a:pPr algn="just"/>
            <a:r>
              <a:rPr lang="en-US" sz="2800" cap="none" dirty="0" err="1" smtClean="0"/>
              <a:t>dApps</a:t>
            </a:r>
            <a:endParaRPr lang="en-US" sz="2800" cap="none" dirty="0" smtClean="0"/>
          </a:p>
          <a:p>
            <a:pPr algn="just"/>
            <a:r>
              <a:rPr lang="en-US" sz="2800" cap="none" dirty="0" smtClean="0"/>
              <a:t>Cryptocurrency</a:t>
            </a:r>
            <a:endParaRPr lang="en-IN" sz="2800" cap="none" dirty="0"/>
          </a:p>
        </p:txBody>
      </p:sp>
    </p:spTree>
    <p:extLst>
      <p:ext uri="{BB962C8B-B14F-4D97-AF65-F5344CB8AC3E}">
        <p14:creationId xmlns:p14="http://schemas.microsoft.com/office/powerpoint/2010/main" val="2770120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25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25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25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25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25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25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25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25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25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25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25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close up of striations on wooden surface">
            <a:extLst>
              <a:ext uri="{FF2B5EF4-FFF2-40B4-BE49-F238E27FC236}">
                <a16:creationId xmlns:a16="http://schemas.microsoft.com/office/drawing/2014/main" id="{58C70723-AF1C-49BA-B2B2-D8FE9676FF90}"/>
              </a:ext>
            </a:extLst>
          </p:cNvPr>
          <p:cNvPicPr>
            <a:picLocks noChangeAspect="1"/>
          </p:cNvPicPr>
          <p:nvPr/>
        </p:nvPicPr>
        <p:blipFill rotWithShape="1">
          <a:blip r:embed="rId2">
            <a:alphaModFix amt="35000"/>
          </a:blip>
          <a:srcRect b="15414"/>
          <a:stretch/>
        </p:blipFill>
        <p:spPr>
          <a:xfrm>
            <a:off x="20" y="0"/>
            <a:ext cx="12191980" cy="6857990"/>
          </a:xfrm>
          <a:prstGeom prst="rect">
            <a:avLst/>
          </a:prstGeom>
        </p:spPr>
      </p:pic>
      <p:sp>
        <p:nvSpPr>
          <p:cNvPr id="2" name="Title 1">
            <a:extLst>
              <a:ext uri="{FF2B5EF4-FFF2-40B4-BE49-F238E27FC236}">
                <a16:creationId xmlns:a16="http://schemas.microsoft.com/office/drawing/2014/main" id="{2356BAE1-8BDB-451F-A765-321D7D204A90}"/>
              </a:ext>
            </a:extLst>
          </p:cNvPr>
          <p:cNvSpPr>
            <a:spLocks noGrp="1"/>
          </p:cNvSpPr>
          <p:nvPr>
            <p:ph type="title"/>
          </p:nvPr>
        </p:nvSpPr>
        <p:spPr>
          <a:xfrm>
            <a:off x="913784" y="762205"/>
            <a:ext cx="10364451" cy="1596177"/>
          </a:xfrm>
        </p:spPr>
        <p:txBody>
          <a:bodyPr>
            <a:normAutofit/>
          </a:bodyPr>
          <a:lstStyle/>
          <a:p>
            <a:r>
              <a:rPr lang="en-US" b="1" dirty="0" smtClean="0">
                <a:solidFill>
                  <a:schemeClr val="accent1"/>
                </a:solidFill>
              </a:rPr>
              <a:t>Consensus Algorithms</a:t>
            </a:r>
            <a:endParaRPr lang="en-US" dirty="0">
              <a:solidFill>
                <a:schemeClr val="accent1"/>
              </a:solidFill>
            </a:endParaRPr>
          </a:p>
        </p:txBody>
      </p:sp>
      <p:sp>
        <p:nvSpPr>
          <p:cNvPr id="4" name="Content Placeholder 3"/>
          <p:cNvSpPr>
            <a:spLocks noGrp="1"/>
          </p:cNvSpPr>
          <p:nvPr>
            <p:ph sz="quarter" idx="13"/>
          </p:nvPr>
        </p:nvSpPr>
        <p:spPr>
          <a:xfrm>
            <a:off x="1001494" y="2358382"/>
            <a:ext cx="10363826" cy="3424107"/>
          </a:xfrm>
        </p:spPr>
        <p:txBody>
          <a:bodyPr>
            <a:normAutofit/>
          </a:bodyPr>
          <a:lstStyle/>
          <a:p>
            <a:pPr algn="just"/>
            <a:r>
              <a:rPr lang="en-US" cap="none" dirty="0" smtClean="0"/>
              <a:t>It is a procedure via which all the peers of a </a:t>
            </a:r>
            <a:r>
              <a:rPr lang="en-US" cap="none" dirty="0" err="1" smtClean="0"/>
              <a:t>blockchain</a:t>
            </a:r>
            <a:r>
              <a:rPr lang="en-US" cap="none" dirty="0" smtClean="0"/>
              <a:t> network reach a common acceptance or consensus about the real-time state of the distributed ledger.</a:t>
            </a:r>
          </a:p>
          <a:p>
            <a:pPr algn="just"/>
            <a:r>
              <a:rPr lang="en-US" cap="none" dirty="0" smtClean="0"/>
              <a:t>A consensus mechanism enables the </a:t>
            </a:r>
            <a:r>
              <a:rPr lang="en-US" cap="none" dirty="0" err="1" smtClean="0"/>
              <a:t>blockchain</a:t>
            </a:r>
            <a:r>
              <a:rPr lang="en-US" cap="none" dirty="0" smtClean="0"/>
              <a:t> network to attain reliability and build a level of trust between different nodes, while ensuring security in the environment. </a:t>
            </a:r>
          </a:p>
          <a:p>
            <a:pPr algn="just"/>
            <a:endParaRPr lang="en-IN" sz="2800" cap="none" dirty="0"/>
          </a:p>
        </p:txBody>
      </p:sp>
    </p:spTree>
    <p:extLst>
      <p:ext uri="{BB962C8B-B14F-4D97-AF65-F5344CB8AC3E}">
        <p14:creationId xmlns:p14="http://schemas.microsoft.com/office/powerpoint/2010/main" val="2066134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25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A78EF8-E824-4C87-A4FF-3288A5E914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99C30C-D4EF-40A1-90A6-0C8077024112}">
  <ds:schemaRefs>
    <ds:schemaRef ds:uri="http://purl.org/dc/terms/"/>
    <ds:schemaRef ds:uri="http://schemas.microsoft.com/office/2006/metadata/properties"/>
    <ds:schemaRef ds:uri="http://purl.org/dc/dcmitype/"/>
    <ds:schemaRef ds:uri="http://purl.org/dc/elements/1.1/"/>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31E252AE-1687-4F4A-AAAD-EE8304DE90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Droplet design</Template>
  <TotalTime>0</TotalTime>
  <Words>763</Words>
  <Application>Microsoft Office PowerPoint</Application>
  <PresentationFormat>Widescreen</PresentationFormat>
  <Paragraphs>112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Agency FB</vt:lpstr>
      <vt:lpstr>Algerian</vt:lpstr>
      <vt:lpstr>Arial</vt:lpstr>
      <vt:lpstr>Calibri</vt:lpstr>
      <vt:lpstr>Tw Cen MT</vt:lpstr>
      <vt:lpstr>Droplet</vt:lpstr>
      <vt:lpstr>Comparative Study of Blockchain Mining </vt:lpstr>
      <vt:lpstr>Blockchain </vt:lpstr>
      <vt:lpstr> What exactly is blockchain ? </vt:lpstr>
      <vt:lpstr> Blockcahin Diagram</vt:lpstr>
      <vt:lpstr>Terminology  </vt:lpstr>
      <vt:lpstr>Terminology  </vt:lpstr>
      <vt:lpstr>Working of Blockchain  </vt:lpstr>
      <vt:lpstr>Effective Applications  </vt:lpstr>
      <vt:lpstr>Consensus Algorithms</vt:lpstr>
      <vt:lpstr>Objectives of Blockchain Consensus Mechanisms</vt:lpstr>
      <vt:lpstr>Objectives</vt:lpstr>
      <vt:lpstr>Objectives</vt:lpstr>
      <vt:lpstr>Objectives</vt:lpstr>
      <vt:lpstr>Objectives</vt:lpstr>
      <vt:lpstr>BlockCHAIN CONSENSUS ALGORTITHMS</vt:lpstr>
      <vt:lpstr>Comparative STUDY OF SOME CONSENSUS ALGOS</vt:lpstr>
      <vt:lpstr>Comparative STUDY OF SOME CONSENSUS ALGOS</vt:lpstr>
      <vt:lpstr>Consensus Algorithms</vt:lpstr>
      <vt:lpstr>Consensus Algorithms</vt:lpstr>
      <vt:lpstr>Consensus Algorithms</vt:lpstr>
      <vt:lpstr>Consensus Algorithms</vt:lpstr>
      <vt:lpstr>Consensus Algorithms</vt:lpstr>
      <vt:lpstr>Properties of Consensus Algorithms</vt:lpstr>
      <vt:lpstr>References</vt:lpstr>
      <vt:lpstr>OUTCOME</vt:lpstr>
      <vt:lpstr>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2021-07-25T19:16:55Z</dcterms:created>
  <dcterms:modified xsi:type="dcterms:W3CDTF">2022-05-30T08:03:32Z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