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330" r:id="rId2"/>
    <p:sldId id="299" r:id="rId3"/>
    <p:sldId id="305" r:id="rId4"/>
    <p:sldId id="300" r:id="rId5"/>
    <p:sldId id="329" r:id="rId6"/>
    <p:sldId id="301" r:id="rId7"/>
    <p:sldId id="309" r:id="rId8"/>
    <p:sldId id="312" r:id="rId9"/>
    <p:sldId id="257" r:id="rId10"/>
    <p:sldId id="283" r:id="rId11"/>
    <p:sldId id="261" r:id="rId12"/>
    <p:sldId id="317" r:id="rId13"/>
    <p:sldId id="308" r:id="rId14"/>
    <p:sldId id="321" r:id="rId15"/>
    <p:sldId id="306" r:id="rId16"/>
  </p:sldIdLst>
  <p:sldSz cx="9144000" cy="5143500" type="screen16x9"/>
  <p:notesSz cx="6858000" cy="9144000"/>
  <p:embeddedFontLst>
    <p:embeddedFont>
      <p:font typeface="Algerian" panose="04020705040A02060702" pitchFamily="82" charset="0"/>
      <p:regular r:id="rId18"/>
    </p:embeddedFont>
    <p:embeddedFont>
      <p:font typeface="Bookman Old Style" panose="02050604050505020204" pitchFamily="18" charset="0"/>
      <p:regular r:id="rId19"/>
      <p:bold r:id="rId20"/>
      <p:italic r:id="rId21"/>
      <p:boldItalic r:id="rId22"/>
    </p:embeddedFont>
    <p:embeddedFont>
      <p:font typeface="Britannic Bold" panose="020B0903060703020204" pitchFamily="34" charset="0"/>
      <p:regular r:id="rId23"/>
    </p:embeddedFont>
    <p:embeddedFont>
      <p:font typeface="Calibri" panose="020F0502020204030204" pitchFamily="34" charset="0"/>
      <p:regular r:id="rId24"/>
      <p:bold r:id="rId25"/>
      <p:italic r:id="rId26"/>
      <p:boldItalic r:id="rId27"/>
    </p:embeddedFont>
    <p:embeddedFont>
      <p:font typeface="Castellar" panose="020A0402060406010301" pitchFamily="18" charset="0"/>
      <p:regular r:id="rId28"/>
    </p:embeddedFont>
    <p:embeddedFont>
      <p:font typeface="Cooper Black" panose="0208090404030B020404" pitchFamily="18" charset="0"/>
      <p:regular r:id="rId29"/>
    </p:embeddedFont>
    <p:embeddedFont>
      <p:font typeface="Lexend Deca" panose="020B0604020202020204" charset="0"/>
      <p:regular r:id="rId30"/>
    </p:embeddedFont>
    <p:embeddedFont>
      <p:font typeface="Mongolian Baiti" panose="03000500000000000000" pitchFamily="66" charset="0"/>
      <p:regular r:id="rId31"/>
    </p:embeddedFont>
    <p:embeddedFont>
      <p:font typeface="Nunito Sans" pitchFamily="2" charset="0"/>
      <p:regular r:id="rId32"/>
      <p:bold r:id="rId33"/>
      <p:italic r:id="rId34"/>
      <p:boldItalic r:id="rId35"/>
    </p:embeddedFont>
    <p:embeddedFont>
      <p:font typeface="Nunito Sans Light" pitchFamily="2"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E4934D-C5E7-4EA8-B84E-AA4D93522FE5}">
  <a:tblStyle styleId="{00E4934D-C5E7-4EA8-B84E-AA4D93522FE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46976A-22B5-4051-8114-C7D9531ECD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07" autoAdjust="0"/>
  </p:normalViewPr>
  <p:slideViewPr>
    <p:cSldViewPr snapToGrid="0">
      <p:cViewPr varScale="1">
        <p:scale>
          <a:sx n="114" d="100"/>
          <a:sy n="114" d="100"/>
        </p:scale>
        <p:origin x="59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theme" Target="theme/theme1.xml"/><Relationship Id="rId20" Type="http://schemas.openxmlformats.org/officeDocument/2006/relationships/font" Target="fonts/font3.fntdata"/><Relationship Id="rId41"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5467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88455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c3eb8b9f5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c3eb8b9f5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sp>
        <p:nvSpPr>
          <p:cNvPr id="34" name="Google Shape;34;p5"/>
          <p:cNvSpPr/>
          <p:nvPr/>
        </p:nvSpPr>
        <p:spPr>
          <a:xfrm>
            <a:off x="300450" y="305400"/>
            <a:ext cx="1049625" cy="1047875"/>
          </a:xfrm>
          <a:custGeom>
            <a:avLst/>
            <a:gdLst/>
            <a:ahLst/>
            <a:cxnLst/>
            <a:rect l="l" t="t" r="r" b="b"/>
            <a:pathLst>
              <a:path w="41985" h="41915" extrusionOk="0">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35" name="Google Shape;35;p5"/>
          <p:cNvSpPr/>
          <p:nvPr/>
        </p:nvSpPr>
        <p:spPr>
          <a:xfrm>
            <a:off x="7045800" y="4094350"/>
            <a:ext cx="2098200" cy="104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 name="Google Shape;36;p5"/>
          <p:cNvGrpSpPr/>
          <p:nvPr/>
        </p:nvGrpSpPr>
        <p:grpSpPr>
          <a:xfrm>
            <a:off x="6501631" y="370231"/>
            <a:ext cx="2403000" cy="4229100"/>
            <a:chOff x="6501631" y="370231"/>
            <a:chExt cx="2403000" cy="4229100"/>
          </a:xfrm>
        </p:grpSpPr>
        <p:sp>
          <p:nvSpPr>
            <p:cNvPr id="37" name="Google Shape;37;p5"/>
            <p:cNvSpPr/>
            <p:nvPr/>
          </p:nvSpPr>
          <p:spPr>
            <a:xfrm>
              <a:off x="6501631" y="370231"/>
              <a:ext cx="2403000" cy="4229100"/>
            </a:xfrm>
            <a:prstGeom prst="rect">
              <a:avLst/>
            </a:prstGeom>
            <a:solidFill>
              <a:srgbClr val="5C002D">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5"/>
            <p:cNvSpPr/>
            <p:nvPr/>
          </p:nvSpPr>
          <p:spPr>
            <a:xfrm>
              <a:off x="7045800" y="4094350"/>
              <a:ext cx="1858800" cy="504900"/>
            </a:xfrm>
            <a:prstGeom prst="rect">
              <a:avLst/>
            </a:prstGeom>
            <a:solidFill>
              <a:srgbClr val="5C002D">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 name="Google Shape;39;p5"/>
          <p:cNvSpPr/>
          <p:nvPr/>
        </p:nvSpPr>
        <p:spPr>
          <a:xfrm>
            <a:off x="6436200" y="304800"/>
            <a:ext cx="2403000" cy="42291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5"/>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5"/>
          <p:cNvSpPr txBox="1">
            <a:spLocks noGrp="1"/>
          </p:cNvSpPr>
          <p:nvPr>
            <p:ph type="body" idx="1"/>
          </p:nvPr>
        </p:nvSpPr>
        <p:spPr>
          <a:xfrm>
            <a:off x="1007700" y="1582550"/>
            <a:ext cx="4824300" cy="2951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800"/>
              </a:spcBef>
              <a:spcAft>
                <a:spcPts val="0"/>
              </a:spcAft>
              <a:buSzPts val="2000"/>
              <a:buChar char="▫"/>
              <a:defRPr/>
            </a:lvl2pPr>
            <a:lvl3pPr marL="1371600" lvl="2" indent="-355600" rtl="0">
              <a:spcBef>
                <a:spcPts val="800"/>
              </a:spcBef>
              <a:spcAft>
                <a:spcPts val="0"/>
              </a:spcAft>
              <a:buSzPts val="2000"/>
              <a:buChar char="▫"/>
              <a:defRPr/>
            </a:lvl3pPr>
            <a:lvl4pPr marL="1828800" lvl="3" indent="-355600" rtl="0">
              <a:spcBef>
                <a:spcPts val="800"/>
              </a:spcBef>
              <a:spcAft>
                <a:spcPts val="0"/>
              </a:spcAft>
              <a:buSzPts val="2000"/>
              <a:buChar char="▫"/>
              <a:defRPr/>
            </a:lvl4pPr>
            <a:lvl5pPr marL="2286000" lvl="4" indent="-355600" rtl="0">
              <a:spcBef>
                <a:spcPts val="800"/>
              </a:spcBef>
              <a:spcAft>
                <a:spcPts val="0"/>
              </a:spcAft>
              <a:buSzPts val="2000"/>
              <a:buChar char="○"/>
              <a:defRPr/>
            </a:lvl5pPr>
            <a:lvl6pPr marL="2743200" lvl="5" indent="-355600" rtl="0">
              <a:spcBef>
                <a:spcPts val="800"/>
              </a:spcBef>
              <a:spcAft>
                <a:spcPts val="0"/>
              </a:spcAft>
              <a:buSzPts val="2000"/>
              <a:buChar char="■"/>
              <a:defRPr/>
            </a:lvl6pPr>
            <a:lvl7pPr marL="3200400" lvl="6" indent="-355600" rtl="0">
              <a:spcBef>
                <a:spcPts val="800"/>
              </a:spcBef>
              <a:spcAft>
                <a:spcPts val="0"/>
              </a:spcAft>
              <a:buSzPts val="2000"/>
              <a:buChar char="●"/>
              <a:defRPr/>
            </a:lvl7pPr>
            <a:lvl8pPr marL="3657600" lvl="7" indent="-355600" rtl="0">
              <a:spcBef>
                <a:spcPts val="800"/>
              </a:spcBef>
              <a:spcAft>
                <a:spcPts val="0"/>
              </a:spcAft>
              <a:buSzPts val="2000"/>
              <a:buChar char="○"/>
              <a:defRPr/>
            </a:lvl8pPr>
            <a:lvl9pPr marL="4114800" lvl="8" indent="-355600" rtl="0">
              <a:spcBef>
                <a:spcPts val="800"/>
              </a:spcBef>
              <a:spcAft>
                <a:spcPts val="800"/>
              </a:spcAft>
              <a:buSzPts val="2000"/>
              <a:buChar char="■"/>
              <a:defRPr/>
            </a:lvl9pPr>
          </a:lstStyle>
          <a:p>
            <a:endParaRPr/>
          </a:p>
        </p:txBody>
      </p:sp>
      <p:sp>
        <p:nvSpPr>
          <p:cNvPr id="42" name="Google Shape;42;p5"/>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3"/>
        <p:cNvGrpSpPr/>
        <p:nvPr/>
      </p:nvGrpSpPr>
      <p:grpSpPr>
        <a:xfrm>
          <a:off x="0" y="0"/>
          <a:ext cx="0" cy="0"/>
          <a:chOff x="0" y="0"/>
          <a:chExt cx="0" cy="0"/>
        </a:xfrm>
      </p:grpSpPr>
      <p:sp>
        <p:nvSpPr>
          <p:cNvPr id="54" name="Google Shape;54;p7"/>
          <p:cNvSpPr/>
          <p:nvPr/>
        </p:nvSpPr>
        <p:spPr>
          <a:xfrm>
            <a:off x="300450" y="305400"/>
            <a:ext cx="1049625" cy="1047875"/>
          </a:xfrm>
          <a:custGeom>
            <a:avLst/>
            <a:gdLst/>
            <a:ahLst/>
            <a:cxnLst/>
            <a:rect l="l" t="t" r="r" b="b"/>
            <a:pathLst>
              <a:path w="41985" h="41915" extrusionOk="0">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55" name="Google Shape;55;p7"/>
          <p:cNvSpPr/>
          <p:nvPr/>
        </p:nvSpPr>
        <p:spPr>
          <a:xfrm>
            <a:off x="7045800" y="4094350"/>
            <a:ext cx="2098200" cy="104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6" name="Google Shape;56;p7"/>
          <p:cNvGrpSpPr/>
          <p:nvPr/>
        </p:nvGrpSpPr>
        <p:grpSpPr>
          <a:xfrm>
            <a:off x="6501631" y="370231"/>
            <a:ext cx="2403000" cy="4229100"/>
            <a:chOff x="6501631" y="370231"/>
            <a:chExt cx="2403000" cy="4229100"/>
          </a:xfrm>
        </p:grpSpPr>
        <p:sp>
          <p:nvSpPr>
            <p:cNvPr id="57" name="Google Shape;57;p7"/>
            <p:cNvSpPr/>
            <p:nvPr/>
          </p:nvSpPr>
          <p:spPr>
            <a:xfrm>
              <a:off x="6501631" y="370231"/>
              <a:ext cx="2403000" cy="4229100"/>
            </a:xfrm>
            <a:prstGeom prst="rect">
              <a:avLst/>
            </a:prstGeom>
            <a:solidFill>
              <a:srgbClr val="5C002D">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7"/>
            <p:cNvSpPr/>
            <p:nvPr/>
          </p:nvSpPr>
          <p:spPr>
            <a:xfrm>
              <a:off x="7045800" y="4094350"/>
              <a:ext cx="1858800" cy="504900"/>
            </a:xfrm>
            <a:prstGeom prst="rect">
              <a:avLst/>
            </a:prstGeom>
            <a:solidFill>
              <a:srgbClr val="5C002D">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 name="Google Shape;59;p7"/>
          <p:cNvSpPr/>
          <p:nvPr/>
        </p:nvSpPr>
        <p:spPr>
          <a:xfrm>
            <a:off x="6436200" y="304800"/>
            <a:ext cx="2403000" cy="42291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7"/>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 name="Google Shape;61;p7"/>
          <p:cNvSpPr txBox="1">
            <a:spLocks noGrp="1"/>
          </p:cNvSpPr>
          <p:nvPr>
            <p:ph type="body" idx="1"/>
          </p:nvPr>
        </p:nvSpPr>
        <p:spPr>
          <a:xfrm>
            <a:off x="1007700" y="1582550"/>
            <a:ext cx="2253900" cy="2951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2" name="Google Shape;62;p7"/>
          <p:cNvSpPr txBox="1">
            <a:spLocks noGrp="1"/>
          </p:cNvSpPr>
          <p:nvPr>
            <p:ph type="body" idx="2"/>
          </p:nvPr>
        </p:nvSpPr>
        <p:spPr>
          <a:xfrm>
            <a:off x="3577989" y="1582550"/>
            <a:ext cx="2253900" cy="2951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3" name="Google Shape;63;p7"/>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9"/>
          <p:cNvSpPr/>
          <p:nvPr/>
        </p:nvSpPr>
        <p:spPr>
          <a:xfrm>
            <a:off x="300450" y="305400"/>
            <a:ext cx="1049625" cy="1047875"/>
          </a:xfrm>
          <a:custGeom>
            <a:avLst/>
            <a:gdLst/>
            <a:ahLst/>
            <a:cxnLst/>
            <a:rect l="l" t="t" r="r" b="b"/>
            <a:pathLst>
              <a:path w="41985" h="41915" extrusionOk="0">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74" name="Google Shape;74;p9"/>
          <p:cNvSpPr/>
          <p:nvPr/>
        </p:nvSpPr>
        <p:spPr>
          <a:xfrm>
            <a:off x="7045800" y="4533850"/>
            <a:ext cx="2098200" cy="60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9"/>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9"/>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229600" y="4533850"/>
            <a:ext cx="609600" cy="609600"/>
          </a:xfrm>
          <a:prstGeom prst="rect">
            <a:avLst/>
          </a:prstGeom>
          <a:noFill/>
          <a:ln>
            <a:noFill/>
          </a:ln>
        </p:spPr>
        <p:txBody>
          <a:bodyPr spcFirstLastPara="1" wrap="square" lIns="0" tIns="0" rIns="0" bIns="0" anchor="ctr" anchorCtr="0">
            <a:noAutofit/>
          </a:bodyPr>
          <a:lstStyle>
            <a:lvl1pPr lvl="0" algn="r" rtl="0">
              <a:buNone/>
              <a:defRPr sz="1200">
                <a:solidFill>
                  <a:schemeClr val="lt1"/>
                </a:solidFill>
                <a:latin typeface="Lexend Deca"/>
                <a:ea typeface="Lexend Deca"/>
                <a:cs typeface="Lexend Deca"/>
                <a:sym typeface="Lexend Deca"/>
              </a:defRPr>
            </a:lvl1pPr>
            <a:lvl2pPr lvl="1" algn="r" rtl="0">
              <a:buNone/>
              <a:defRPr sz="1200">
                <a:solidFill>
                  <a:schemeClr val="lt1"/>
                </a:solidFill>
                <a:latin typeface="Lexend Deca"/>
                <a:ea typeface="Lexend Deca"/>
                <a:cs typeface="Lexend Deca"/>
                <a:sym typeface="Lexend Deca"/>
              </a:defRPr>
            </a:lvl2pPr>
            <a:lvl3pPr lvl="2" algn="r" rtl="0">
              <a:buNone/>
              <a:defRPr sz="1200">
                <a:solidFill>
                  <a:schemeClr val="lt1"/>
                </a:solidFill>
                <a:latin typeface="Lexend Deca"/>
                <a:ea typeface="Lexend Deca"/>
                <a:cs typeface="Lexend Deca"/>
                <a:sym typeface="Lexend Deca"/>
              </a:defRPr>
            </a:lvl3pPr>
            <a:lvl4pPr lvl="3" algn="r" rtl="0">
              <a:buNone/>
              <a:defRPr sz="1200">
                <a:solidFill>
                  <a:schemeClr val="lt1"/>
                </a:solidFill>
                <a:latin typeface="Lexend Deca"/>
                <a:ea typeface="Lexend Deca"/>
                <a:cs typeface="Lexend Deca"/>
                <a:sym typeface="Lexend Deca"/>
              </a:defRPr>
            </a:lvl4pPr>
            <a:lvl5pPr lvl="4" algn="r" rtl="0">
              <a:buNone/>
              <a:defRPr sz="1200">
                <a:solidFill>
                  <a:schemeClr val="lt1"/>
                </a:solidFill>
                <a:latin typeface="Lexend Deca"/>
                <a:ea typeface="Lexend Deca"/>
                <a:cs typeface="Lexend Deca"/>
                <a:sym typeface="Lexend Deca"/>
              </a:defRPr>
            </a:lvl5pPr>
            <a:lvl6pPr lvl="5" algn="r" rtl="0">
              <a:buNone/>
              <a:defRPr sz="1200">
                <a:solidFill>
                  <a:schemeClr val="lt1"/>
                </a:solidFill>
                <a:latin typeface="Lexend Deca"/>
                <a:ea typeface="Lexend Deca"/>
                <a:cs typeface="Lexend Deca"/>
                <a:sym typeface="Lexend Deca"/>
              </a:defRPr>
            </a:lvl6pPr>
            <a:lvl7pPr lvl="6" algn="r" rtl="0">
              <a:buNone/>
              <a:defRPr sz="1200">
                <a:solidFill>
                  <a:schemeClr val="lt1"/>
                </a:solidFill>
                <a:latin typeface="Lexend Deca"/>
                <a:ea typeface="Lexend Deca"/>
                <a:cs typeface="Lexend Deca"/>
                <a:sym typeface="Lexend Deca"/>
              </a:defRPr>
            </a:lvl7pPr>
            <a:lvl8pPr lvl="7" algn="r" rtl="0">
              <a:buNone/>
              <a:defRPr sz="1200">
                <a:solidFill>
                  <a:schemeClr val="lt1"/>
                </a:solidFill>
                <a:latin typeface="Lexend Deca"/>
                <a:ea typeface="Lexend Deca"/>
                <a:cs typeface="Lexend Deca"/>
                <a:sym typeface="Lexend Deca"/>
              </a:defRPr>
            </a:lvl8pPr>
            <a:lvl9pPr lvl="8" algn="r" rtl="0">
              <a:buNone/>
              <a:defRPr sz="12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dirty="0"/>
          </a:p>
        </p:txBody>
      </p:sp>
      <p:sp>
        <p:nvSpPr>
          <p:cNvPr id="7" name="Google Shape;7;p1"/>
          <p:cNvSpPr txBox="1">
            <a:spLocks noGrp="1"/>
          </p:cNvSpPr>
          <p:nvPr>
            <p:ph type="title"/>
          </p:nvPr>
        </p:nvSpPr>
        <p:spPr>
          <a:xfrm>
            <a:off x="702900" y="836000"/>
            <a:ext cx="5129100" cy="396300"/>
          </a:xfrm>
          <a:prstGeom prst="rect">
            <a:avLst/>
          </a:prstGeom>
          <a:noFill/>
          <a:ln>
            <a:noFill/>
          </a:ln>
        </p:spPr>
        <p:txBody>
          <a:bodyPr spcFirstLastPara="1" wrap="square" lIns="0" tIns="0" rIns="0" bIns="0" anchor="b" anchorCtr="0">
            <a:noAutofit/>
          </a:bodyPr>
          <a:lstStyle>
            <a:lvl1pPr lvl="0"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1pPr>
            <a:lvl2pPr lvl="1"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2pPr>
            <a:lvl3pPr lvl="2"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3pPr>
            <a:lvl4pPr lvl="3"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4pPr>
            <a:lvl5pPr lvl="4"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5pPr>
            <a:lvl6pPr lvl="5"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6pPr>
            <a:lvl7pPr lvl="6"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7pPr>
            <a:lvl8pPr lvl="7"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8pPr>
            <a:lvl9pPr lvl="8"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9pPr>
          </a:lstStyle>
          <a:p>
            <a:endParaRPr/>
          </a:p>
        </p:txBody>
      </p:sp>
      <p:sp>
        <p:nvSpPr>
          <p:cNvPr id="8" name="Google Shape;8;p1"/>
          <p:cNvSpPr txBox="1">
            <a:spLocks noGrp="1"/>
          </p:cNvSpPr>
          <p:nvPr>
            <p:ph type="body" idx="1"/>
          </p:nvPr>
        </p:nvSpPr>
        <p:spPr>
          <a:xfrm>
            <a:off x="1007700" y="1582550"/>
            <a:ext cx="4824300" cy="29514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Sans Light"/>
              <a:buChar char="▪"/>
              <a:defRPr sz="2000">
                <a:solidFill>
                  <a:schemeClr val="dk1"/>
                </a:solidFill>
                <a:latin typeface="Nunito Sans Light"/>
                <a:ea typeface="Nunito Sans Light"/>
                <a:cs typeface="Nunito Sans Light"/>
                <a:sym typeface="Nunito Sans Light"/>
              </a:defRPr>
            </a:lvl1pPr>
            <a:lvl2pPr marL="914400" lvl="1" indent="-355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2pPr>
            <a:lvl3pPr marL="1371600" lvl="2" indent="-355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3pPr>
            <a:lvl4pPr marL="1828800" lvl="3" indent="-355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4pPr>
            <a:lvl5pPr marL="2286000" lvl="4"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5pPr>
            <a:lvl6pPr marL="2743200" lvl="5"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6pPr>
            <a:lvl7pPr marL="3200400" lvl="6"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7pPr>
            <a:lvl8pPr marL="3657600" lvl="7"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8pPr>
            <a:lvl9pPr marL="4114800" lvl="8" indent="-355600" rtl="0">
              <a:lnSpc>
                <a:spcPct val="115000"/>
              </a:lnSpc>
              <a:spcBef>
                <a:spcPts val="800"/>
              </a:spcBef>
              <a:spcAft>
                <a:spcPts val="80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5"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document/9336801" TargetMode="External"/><Relationship Id="rId2" Type="http://schemas.openxmlformats.org/officeDocument/2006/relationships/image" Target="../media/image13.jfif"/><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hyperlink" Target="https://medium.com/henry-jia/bank-loan-default-prediction-with-machine-learning-e9336d19dffa" TargetMode="External"/><Relationship Id="rId4" Type="http://schemas.openxmlformats.org/officeDocument/2006/relationships/hyperlink" Target="https://ijirt.org/master/publishedpaper/IJIRT151769_PAPER.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5" name="Picture 4">
            <a:extLst>
              <a:ext uri="{FF2B5EF4-FFF2-40B4-BE49-F238E27FC236}">
                <a16:creationId xmlns:a16="http://schemas.microsoft.com/office/drawing/2014/main" id="{D5964324-39D8-4AB8-A363-198D6FB04F58}"/>
              </a:ext>
            </a:extLst>
          </p:cNvPr>
          <p:cNvPicPr>
            <a:picLocks noChangeAspect="1"/>
          </p:cNvPicPr>
          <p:nvPr/>
        </p:nvPicPr>
        <p:blipFill>
          <a:blip r:embed="rId3"/>
          <a:stretch>
            <a:fillRect/>
          </a:stretch>
        </p:blipFill>
        <p:spPr>
          <a:xfrm>
            <a:off x="9814" y="-1"/>
            <a:ext cx="9134185" cy="5143500"/>
          </a:xfrm>
          <a:prstGeom prst="rect">
            <a:avLst/>
          </a:prstGeom>
        </p:spPr>
      </p:pic>
      <p:pic>
        <p:nvPicPr>
          <p:cNvPr id="11" name="Picture 10">
            <a:extLst>
              <a:ext uri="{FF2B5EF4-FFF2-40B4-BE49-F238E27FC236}">
                <a16:creationId xmlns:a16="http://schemas.microsoft.com/office/drawing/2014/main" id="{145BB7AA-B7F3-406F-B3F4-0D7A9A566B4F}"/>
              </a:ext>
            </a:extLst>
          </p:cNvPr>
          <p:cNvPicPr>
            <a:picLocks noChangeAspect="1"/>
          </p:cNvPicPr>
          <p:nvPr/>
        </p:nvPicPr>
        <p:blipFill>
          <a:blip r:embed="rId4"/>
          <a:stretch>
            <a:fillRect/>
          </a:stretch>
        </p:blipFill>
        <p:spPr>
          <a:xfrm>
            <a:off x="143227" y="781638"/>
            <a:ext cx="5165471" cy="251380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Google Shape;91;p12">
            <a:extLst>
              <a:ext uri="{FF2B5EF4-FFF2-40B4-BE49-F238E27FC236}">
                <a16:creationId xmlns:a16="http://schemas.microsoft.com/office/drawing/2014/main" id="{CA5596B9-DD08-4EDF-A59E-1DD55267B08F}"/>
              </a:ext>
            </a:extLst>
          </p:cNvPr>
          <p:cNvSpPr txBox="1">
            <a:spLocks/>
          </p:cNvSpPr>
          <p:nvPr/>
        </p:nvSpPr>
        <p:spPr>
          <a:xfrm>
            <a:off x="1699224" y="2560150"/>
            <a:ext cx="4092509" cy="105934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1pPr>
            <a:lvl2pPr marR="0" lvl="1"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2pPr>
            <a:lvl3pPr marR="0" lvl="2"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3pPr>
            <a:lvl4pPr marR="0" lvl="3"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4pPr>
            <a:lvl5pPr marR="0" lvl="4"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5pPr>
            <a:lvl6pPr marR="0" lvl="5"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6pPr>
            <a:lvl7pPr marR="0" lvl="6"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7pPr>
            <a:lvl8pPr marR="0" lvl="7"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8pPr>
            <a:lvl9pPr marR="0" lvl="8" algn="l" rtl="0">
              <a:lnSpc>
                <a:spcPct val="80000"/>
              </a:lnSpc>
              <a:spcBef>
                <a:spcPts val="0"/>
              </a:spcBef>
              <a:spcAft>
                <a:spcPts val="0"/>
              </a:spcAft>
              <a:buClr>
                <a:schemeClr val="accent1"/>
              </a:buClr>
              <a:buSzPts val="4400"/>
              <a:buFont typeface="Lexend Deca"/>
              <a:buNone/>
              <a:defRPr sz="4400" b="0" i="0" u="none" strike="noStrike" cap="none">
                <a:solidFill>
                  <a:schemeClr val="accent1"/>
                </a:solidFill>
                <a:latin typeface="Lexend Deca"/>
                <a:ea typeface="Lexend Deca"/>
                <a:cs typeface="Lexend Deca"/>
                <a:sym typeface="Lexend Deca"/>
              </a:defRPr>
            </a:lvl9pPr>
          </a:lstStyle>
          <a:p>
            <a:r>
              <a:rPr lang="en-IN" sz="2800" b="1" dirty="0">
                <a:solidFill>
                  <a:schemeClr val="accent1">
                    <a:lumMod val="75000"/>
                  </a:schemeClr>
                </a:solidFill>
              </a:rPr>
              <a:t>Bank Loan Fraud Detection Using ML</a:t>
            </a:r>
            <a:endParaRPr lang="en-IN" sz="2800" dirty="0">
              <a:solidFill>
                <a:schemeClr val="accent1">
                  <a:lumMod val="75000"/>
                </a:schemeClr>
              </a:solidFill>
            </a:endParaRPr>
          </a:p>
        </p:txBody>
      </p:sp>
      <p:pic>
        <p:nvPicPr>
          <p:cNvPr id="8" name="Picture 7">
            <a:extLst>
              <a:ext uri="{FF2B5EF4-FFF2-40B4-BE49-F238E27FC236}">
                <a16:creationId xmlns:a16="http://schemas.microsoft.com/office/drawing/2014/main" id="{8F449CA3-C6E1-4BAE-A239-23859C93CF12}"/>
              </a:ext>
            </a:extLst>
          </p:cNvPr>
          <p:cNvPicPr>
            <a:picLocks noChangeAspect="1"/>
          </p:cNvPicPr>
          <p:nvPr/>
        </p:nvPicPr>
        <p:blipFill rotWithShape="1">
          <a:blip r:embed="rId5"/>
          <a:srcRect l="10401" t="15268" r="7327" b="19978"/>
          <a:stretch/>
        </p:blipFill>
        <p:spPr>
          <a:xfrm>
            <a:off x="322402" y="1791293"/>
            <a:ext cx="1229360" cy="1244519"/>
          </a:xfrm>
          <a:prstGeom prst="rect">
            <a:avLst/>
          </a:prstGeom>
        </p:spPr>
      </p:pic>
      <p:sp>
        <p:nvSpPr>
          <p:cNvPr id="9" name="TextBox 8">
            <a:extLst>
              <a:ext uri="{FF2B5EF4-FFF2-40B4-BE49-F238E27FC236}">
                <a16:creationId xmlns:a16="http://schemas.microsoft.com/office/drawing/2014/main" id="{8388D16D-8A5A-4145-B1BE-9B56F0306694}"/>
              </a:ext>
            </a:extLst>
          </p:cNvPr>
          <p:cNvSpPr txBox="1"/>
          <p:nvPr/>
        </p:nvSpPr>
        <p:spPr>
          <a:xfrm>
            <a:off x="3485105" y="392556"/>
            <a:ext cx="2585720" cy="523220"/>
          </a:xfrm>
          <a:prstGeom prst="rect">
            <a:avLst/>
          </a:prstGeom>
          <a:noFill/>
        </p:spPr>
        <p:txBody>
          <a:bodyPr wrap="square" rtlCol="0">
            <a:spAutoFit/>
          </a:bodyPr>
          <a:lstStyle/>
          <a:p>
            <a:r>
              <a:rPr lang="en-US" sz="2400" dirty="0">
                <a:solidFill>
                  <a:schemeClr val="accent1">
                    <a:lumMod val="75000"/>
                  </a:schemeClr>
                </a:solidFill>
                <a:latin typeface="Cooper Black" panose="0208090404030B020404" pitchFamily="18" charset="0"/>
              </a:rPr>
              <a:t>Major Project</a:t>
            </a:r>
            <a:r>
              <a:rPr lang="en-US" sz="2800" dirty="0">
                <a:solidFill>
                  <a:schemeClr val="accent1">
                    <a:lumMod val="75000"/>
                  </a:schemeClr>
                </a:solidFill>
                <a:latin typeface="Cooper Black" panose="0208090404030B020404" pitchFamily="18" charset="0"/>
              </a:rPr>
              <a:t>          </a:t>
            </a:r>
            <a:endParaRPr lang="en-IN" sz="2800" dirty="0">
              <a:solidFill>
                <a:schemeClr val="accent1">
                  <a:lumMod val="75000"/>
                </a:schemeClr>
              </a:solidFill>
              <a:latin typeface="Cooper Black" panose="0208090404030B020404" pitchFamily="18" charset="0"/>
            </a:endParaRPr>
          </a:p>
        </p:txBody>
      </p:sp>
      <p:sp>
        <p:nvSpPr>
          <p:cNvPr id="10" name="TextBox 9">
            <a:extLst>
              <a:ext uri="{FF2B5EF4-FFF2-40B4-BE49-F238E27FC236}">
                <a16:creationId xmlns:a16="http://schemas.microsoft.com/office/drawing/2014/main" id="{75C6BCE9-DA12-4DC3-B76A-DF272CC77E78}"/>
              </a:ext>
            </a:extLst>
          </p:cNvPr>
          <p:cNvSpPr txBox="1"/>
          <p:nvPr/>
        </p:nvSpPr>
        <p:spPr>
          <a:xfrm>
            <a:off x="1152758" y="2105776"/>
            <a:ext cx="993647" cy="307777"/>
          </a:xfrm>
          <a:prstGeom prst="rect">
            <a:avLst/>
          </a:prstGeom>
          <a:noFill/>
        </p:spPr>
        <p:txBody>
          <a:bodyPr wrap="square" rtlCol="0">
            <a:spAutoFit/>
          </a:bodyPr>
          <a:lstStyle/>
          <a:p>
            <a:r>
              <a:rPr lang="en-US" dirty="0">
                <a:solidFill>
                  <a:schemeClr val="accent1">
                    <a:lumMod val="75000"/>
                  </a:schemeClr>
                </a:solidFill>
                <a:latin typeface="Britannic Bold" panose="020B0903060703020204" pitchFamily="34" charset="0"/>
              </a:rPr>
              <a:t>TOPIC:</a:t>
            </a:r>
            <a:endParaRPr lang="en-IN" dirty="0">
              <a:solidFill>
                <a:schemeClr val="accent1">
                  <a:lumMod val="75000"/>
                </a:schemeClr>
              </a:solidFill>
              <a:latin typeface="Britannic Bold" panose="020B0903060703020204" pitchFamily="34" charset="0"/>
            </a:endParaRPr>
          </a:p>
        </p:txBody>
      </p:sp>
    </p:spTree>
    <p:extLst>
      <p:ext uri="{BB962C8B-B14F-4D97-AF65-F5344CB8AC3E}">
        <p14:creationId xmlns:p14="http://schemas.microsoft.com/office/powerpoint/2010/main" val="247470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58" name="Google Shape;405;p39">
            <a:extLst>
              <a:ext uri="{FF2B5EF4-FFF2-40B4-BE49-F238E27FC236}">
                <a16:creationId xmlns:a16="http://schemas.microsoft.com/office/drawing/2014/main" id="{43B718DE-2F2B-4DD6-9903-16B27D25EF36}"/>
              </a:ext>
            </a:extLst>
          </p:cNvPr>
          <p:cNvSpPr txBox="1">
            <a:spLocks noGrp="1"/>
          </p:cNvSpPr>
          <p:nvPr>
            <p:ph type="title"/>
          </p:nvPr>
        </p:nvSpPr>
        <p:spPr>
          <a:xfrm>
            <a:off x="1499253" y="472376"/>
            <a:ext cx="6261482"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b="0" dirty="0">
                <a:latin typeface="Cooper Black" panose="0208090404030B020404" pitchFamily="18" charset="0"/>
              </a:rPr>
              <a:t>H</a:t>
            </a:r>
            <a:r>
              <a:rPr lang="en" b="0" dirty="0">
                <a:latin typeface="Cooper Black" panose="0208090404030B020404" pitchFamily="18" charset="0"/>
              </a:rPr>
              <a:t>OW THE PROJECT WORK</a:t>
            </a:r>
            <a:endParaRPr b="0" dirty="0">
              <a:latin typeface="Cooper Black" panose="0208090404030B020404" pitchFamily="18" charset="0"/>
            </a:endParaRPr>
          </a:p>
        </p:txBody>
      </p:sp>
      <p:sp>
        <p:nvSpPr>
          <p:cNvPr id="59" name="Google Shape;407;p39">
            <a:extLst>
              <a:ext uri="{FF2B5EF4-FFF2-40B4-BE49-F238E27FC236}">
                <a16:creationId xmlns:a16="http://schemas.microsoft.com/office/drawing/2014/main" id="{2F98FA9D-D80E-4142-B50D-A5643C93539D}"/>
              </a:ext>
            </a:extLst>
          </p:cNvPr>
          <p:cNvSpPr/>
          <p:nvPr/>
        </p:nvSpPr>
        <p:spPr>
          <a:xfrm>
            <a:off x="0" y="242436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 name="Google Shape;408;p39">
            <a:extLst>
              <a:ext uri="{FF2B5EF4-FFF2-40B4-BE49-F238E27FC236}">
                <a16:creationId xmlns:a16="http://schemas.microsoft.com/office/drawing/2014/main" id="{0798F5B6-04B8-4365-BE3A-7014BB055790}"/>
              </a:ext>
            </a:extLst>
          </p:cNvPr>
          <p:cNvSpPr/>
          <p:nvPr/>
        </p:nvSpPr>
        <p:spPr>
          <a:xfrm>
            <a:off x="0" y="242436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61" name="Google Shape;409;p39">
            <a:extLst>
              <a:ext uri="{FF2B5EF4-FFF2-40B4-BE49-F238E27FC236}">
                <a16:creationId xmlns:a16="http://schemas.microsoft.com/office/drawing/2014/main" id="{69F13893-6BC1-491D-9BAF-11323507D99D}"/>
              </a:ext>
            </a:extLst>
          </p:cNvPr>
          <p:cNvGrpSpPr/>
          <p:nvPr/>
        </p:nvGrpSpPr>
        <p:grpSpPr>
          <a:xfrm>
            <a:off x="1786339" y="1756741"/>
            <a:ext cx="473400" cy="473400"/>
            <a:chOff x="1786339" y="1703401"/>
            <a:chExt cx="473400" cy="473400"/>
          </a:xfrm>
        </p:grpSpPr>
        <p:sp>
          <p:nvSpPr>
            <p:cNvPr id="62" name="Google Shape;410;p39">
              <a:extLst>
                <a:ext uri="{FF2B5EF4-FFF2-40B4-BE49-F238E27FC236}">
                  <a16:creationId xmlns:a16="http://schemas.microsoft.com/office/drawing/2014/main" id="{97436A47-42AC-40A7-90F8-5F376F6D5199}"/>
                </a:ext>
              </a:extLst>
            </p:cNvPr>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Nunito Sans"/>
                <a:ea typeface="Nunito Sans"/>
                <a:cs typeface="Nunito Sans"/>
                <a:sym typeface="Nunito Sans"/>
              </a:endParaRPr>
            </a:p>
          </p:txBody>
        </p:sp>
        <p:sp>
          <p:nvSpPr>
            <p:cNvPr id="63" name="Google Shape;411;p39">
              <a:extLst>
                <a:ext uri="{FF2B5EF4-FFF2-40B4-BE49-F238E27FC236}">
                  <a16:creationId xmlns:a16="http://schemas.microsoft.com/office/drawing/2014/main" id="{BA6D8C6A-EEA0-4AC8-9069-001CB3C87726}"/>
                </a:ext>
              </a:extLst>
            </p:cNvPr>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Nunito Sans"/>
                  <a:ea typeface="Nunito Sans"/>
                  <a:cs typeface="Nunito Sans"/>
                  <a:sym typeface="Nunito Sans"/>
                </a:rPr>
                <a:t>1</a:t>
              </a:r>
              <a:endParaRPr sz="600" dirty="0">
                <a:solidFill>
                  <a:schemeClr val="dk1"/>
                </a:solidFill>
                <a:latin typeface="Nunito Sans"/>
                <a:ea typeface="Nunito Sans"/>
                <a:cs typeface="Nunito Sans"/>
                <a:sym typeface="Nunito Sans"/>
              </a:endParaRPr>
            </a:p>
          </p:txBody>
        </p:sp>
      </p:grpSp>
      <p:grpSp>
        <p:nvGrpSpPr>
          <p:cNvPr id="64" name="Google Shape;412;p39">
            <a:extLst>
              <a:ext uri="{FF2B5EF4-FFF2-40B4-BE49-F238E27FC236}">
                <a16:creationId xmlns:a16="http://schemas.microsoft.com/office/drawing/2014/main" id="{A2A7DD02-E74B-4710-AA67-E91D321074C0}"/>
              </a:ext>
            </a:extLst>
          </p:cNvPr>
          <p:cNvGrpSpPr/>
          <p:nvPr/>
        </p:nvGrpSpPr>
        <p:grpSpPr>
          <a:xfrm>
            <a:off x="3814414" y="1756741"/>
            <a:ext cx="473400" cy="473400"/>
            <a:chOff x="3814414" y="1703401"/>
            <a:chExt cx="473400" cy="473400"/>
          </a:xfrm>
        </p:grpSpPr>
        <p:sp>
          <p:nvSpPr>
            <p:cNvPr id="65" name="Google Shape;413;p39">
              <a:extLst>
                <a:ext uri="{FF2B5EF4-FFF2-40B4-BE49-F238E27FC236}">
                  <a16:creationId xmlns:a16="http://schemas.microsoft.com/office/drawing/2014/main" id="{4BC3899A-6AFB-43A8-894C-8E3E8B593138}"/>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Nunito Sans"/>
                <a:ea typeface="Nunito Sans"/>
                <a:cs typeface="Nunito Sans"/>
                <a:sym typeface="Nunito Sans"/>
              </a:endParaRPr>
            </a:p>
          </p:txBody>
        </p:sp>
        <p:sp>
          <p:nvSpPr>
            <p:cNvPr id="66" name="Google Shape;414;p39">
              <a:extLst>
                <a:ext uri="{FF2B5EF4-FFF2-40B4-BE49-F238E27FC236}">
                  <a16:creationId xmlns:a16="http://schemas.microsoft.com/office/drawing/2014/main" id="{9878DA93-4A26-42D2-95B5-0B22C78C6B5F}"/>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Nunito Sans"/>
                  <a:ea typeface="Nunito Sans"/>
                  <a:cs typeface="Nunito Sans"/>
                  <a:sym typeface="Nunito Sans"/>
                </a:rPr>
                <a:t>3</a:t>
              </a:r>
              <a:endParaRPr sz="600" dirty="0">
                <a:solidFill>
                  <a:schemeClr val="dk1"/>
                </a:solidFill>
                <a:latin typeface="Nunito Sans"/>
                <a:ea typeface="Nunito Sans"/>
                <a:cs typeface="Nunito Sans"/>
                <a:sym typeface="Nunito Sans"/>
              </a:endParaRPr>
            </a:p>
          </p:txBody>
        </p:sp>
      </p:grpSp>
      <p:grpSp>
        <p:nvGrpSpPr>
          <p:cNvPr id="67" name="Google Shape;415;p39">
            <a:extLst>
              <a:ext uri="{FF2B5EF4-FFF2-40B4-BE49-F238E27FC236}">
                <a16:creationId xmlns:a16="http://schemas.microsoft.com/office/drawing/2014/main" id="{C3177611-2265-4419-A92C-B932DD171C35}"/>
              </a:ext>
            </a:extLst>
          </p:cNvPr>
          <p:cNvGrpSpPr/>
          <p:nvPr/>
        </p:nvGrpSpPr>
        <p:grpSpPr>
          <a:xfrm>
            <a:off x="5842489" y="1756741"/>
            <a:ext cx="473400" cy="473400"/>
            <a:chOff x="5842489" y="1703401"/>
            <a:chExt cx="473400" cy="473400"/>
          </a:xfrm>
        </p:grpSpPr>
        <p:sp>
          <p:nvSpPr>
            <p:cNvPr id="68" name="Google Shape;416;p39">
              <a:extLst>
                <a:ext uri="{FF2B5EF4-FFF2-40B4-BE49-F238E27FC236}">
                  <a16:creationId xmlns:a16="http://schemas.microsoft.com/office/drawing/2014/main" id="{31C55C91-FB61-457A-8DF2-36DDD9E275AA}"/>
                </a:ext>
              </a:extLst>
            </p:cNvPr>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Nunito Sans"/>
                <a:ea typeface="Nunito Sans"/>
                <a:cs typeface="Nunito Sans"/>
                <a:sym typeface="Nunito Sans"/>
              </a:endParaRPr>
            </a:p>
          </p:txBody>
        </p:sp>
        <p:sp>
          <p:nvSpPr>
            <p:cNvPr id="69" name="Google Shape;417;p39">
              <a:extLst>
                <a:ext uri="{FF2B5EF4-FFF2-40B4-BE49-F238E27FC236}">
                  <a16:creationId xmlns:a16="http://schemas.microsoft.com/office/drawing/2014/main" id="{9472B36C-B5FF-443D-87E2-3F9736E5C16F}"/>
                </a:ext>
              </a:extLst>
            </p:cNvPr>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Nunito Sans"/>
                  <a:ea typeface="Nunito Sans"/>
                  <a:cs typeface="Nunito Sans"/>
                  <a:sym typeface="Nunito Sans"/>
                </a:rPr>
                <a:t>5</a:t>
              </a:r>
              <a:endParaRPr sz="600" dirty="0">
                <a:solidFill>
                  <a:schemeClr val="dk1"/>
                </a:solidFill>
                <a:latin typeface="Nunito Sans"/>
                <a:ea typeface="Nunito Sans"/>
                <a:cs typeface="Nunito Sans"/>
                <a:sym typeface="Nunito Sans"/>
              </a:endParaRPr>
            </a:p>
          </p:txBody>
        </p:sp>
      </p:grpSp>
      <p:grpSp>
        <p:nvGrpSpPr>
          <p:cNvPr id="70" name="Google Shape;418;p39">
            <a:extLst>
              <a:ext uri="{FF2B5EF4-FFF2-40B4-BE49-F238E27FC236}">
                <a16:creationId xmlns:a16="http://schemas.microsoft.com/office/drawing/2014/main" id="{E6E67FCE-973C-4BAA-ACA5-92FE426F8C1E}"/>
              </a:ext>
            </a:extLst>
          </p:cNvPr>
          <p:cNvGrpSpPr/>
          <p:nvPr/>
        </p:nvGrpSpPr>
        <p:grpSpPr>
          <a:xfrm>
            <a:off x="6880814" y="3629640"/>
            <a:ext cx="473400" cy="473400"/>
            <a:chOff x="6880814" y="3576300"/>
            <a:chExt cx="473400" cy="473400"/>
          </a:xfrm>
        </p:grpSpPr>
        <p:sp>
          <p:nvSpPr>
            <p:cNvPr id="71" name="Google Shape;419;p39">
              <a:extLst>
                <a:ext uri="{FF2B5EF4-FFF2-40B4-BE49-F238E27FC236}">
                  <a16:creationId xmlns:a16="http://schemas.microsoft.com/office/drawing/2014/main" id="{D19D7C7E-B48B-41C2-AB20-1B3E72B3716B}"/>
                </a:ext>
              </a:extLst>
            </p:cNvPr>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Nunito Sans"/>
                <a:ea typeface="Nunito Sans"/>
                <a:cs typeface="Nunito Sans"/>
                <a:sym typeface="Nunito Sans"/>
              </a:endParaRPr>
            </a:p>
          </p:txBody>
        </p:sp>
        <p:sp>
          <p:nvSpPr>
            <p:cNvPr id="72" name="Google Shape;420;p39">
              <a:extLst>
                <a:ext uri="{FF2B5EF4-FFF2-40B4-BE49-F238E27FC236}">
                  <a16:creationId xmlns:a16="http://schemas.microsoft.com/office/drawing/2014/main" id="{FD09192C-FFF5-4E98-AA81-84CAA2FF7DDD}"/>
                </a:ext>
              </a:extLst>
            </p:cNvPr>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Nunito Sans"/>
                  <a:ea typeface="Nunito Sans"/>
                  <a:cs typeface="Nunito Sans"/>
                  <a:sym typeface="Nunito Sans"/>
                </a:rPr>
                <a:t>6</a:t>
              </a:r>
              <a:endParaRPr sz="600" dirty="0">
                <a:solidFill>
                  <a:schemeClr val="dk1"/>
                </a:solidFill>
                <a:latin typeface="Nunito Sans"/>
                <a:ea typeface="Nunito Sans"/>
                <a:cs typeface="Nunito Sans"/>
                <a:sym typeface="Nunito Sans"/>
              </a:endParaRPr>
            </a:p>
          </p:txBody>
        </p:sp>
      </p:grpSp>
      <p:grpSp>
        <p:nvGrpSpPr>
          <p:cNvPr id="73" name="Google Shape;421;p39">
            <a:extLst>
              <a:ext uri="{FF2B5EF4-FFF2-40B4-BE49-F238E27FC236}">
                <a16:creationId xmlns:a16="http://schemas.microsoft.com/office/drawing/2014/main" id="{1C02CA81-FFC9-4FAC-935A-B764E3DF6536}"/>
              </a:ext>
            </a:extLst>
          </p:cNvPr>
          <p:cNvGrpSpPr/>
          <p:nvPr/>
        </p:nvGrpSpPr>
        <p:grpSpPr>
          <a:xfrm>
            <a:off x="4852739" y="3629640"/>
            <a:ext cx="473400" cy="473400"/>
            <a:chOff x="4852739" y="3576300"/>
            <a:chExt cx="473400" cy="473400"/>
          </a:xfrm>
        </p:grpSpPr>
        <p:sp>
          <p:nvSpPr>
            <p:cNvPr id="74" name="Google Shape;422;p39">
              <a:extLst>
                <a:ext uri="{FF2B5EF4-FFF2-40B4-BE49-F238E27FC236}">
                  <a16:creationId xmlns:a16="http://schemas.microsoft.com/office/drawing/2014/main" id="{8236DDCF-9096-4488-A5F0-758D942512F0}"/>
                </a:ext>
              </a:extLst>
            </p:cNvPr>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Nunito Sans"/>
                <a:ea typeface="Nunito Sans"/>
                <a:cs typeface="Nunito Sans"/>
                <a:sym typeface="Nunito Sans"/>
              </a:endParaRPr>
            </a:p>
          </p:txBody>
        </p:sp>
        <p:sp>
          <p:nvSpPr>
            <p:cNvPr id="75" name="Google Shape;423;p39">
              <a:extLst>
                <a:ext uri="{FF2B5EF4-FFF2-40B4-BE49-F238E27FC236}">
                  <a16:creationId xmlns:a16="http://schemas.microsoft.com/office/drawing/2014/main" id="{8DA5C80A-790E-4471-ADAE-C08A13CD3D43}"/>
                </a:ext>
              </a:extLst>
            </p:cNvPr>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Nunito Sans"/>
                  <a:ea typeface="Nunito Sans"/>
                  <a:cs typeface="Nunito Sans"/>
                  <a:sym typeface="Nunito Sans"/>
                </a:rPr>
                <a:t>4</a:t>
              </a:r>
              <a:endParaRPr sz="600" dirty="0">
                <a:solidFill>
                  <a:schemeClr val="dk1"/>
                </a:solidFill>
                <a:latin typeface="Nunito Sans"/>
                <a:ea typeface="Nunito Sans"/>
                <a:cs typeface="Nunito Sans"/>
                <a:sym typeface="Nunito Sans"/>
              </a:endParaRPr>
            </a:p>
          </p:txBody>
        </p:sp>
      </p:grpSp>
      <p:grpSp>
        <p:nvGrpSpPr>
          <p:cNvPr id="76" name="Google Shape;424;p39">
            <a:extLst>
              <a:ext uri="{FF2B5EF4-FFF2-40B4-BE49-F238E27FC236}">
                <a16:creationId xmlns:a16="http://schemas.microsoft.com/office/drawing/2014/main" id="{1BA9C584-4E36-4C97-A00D-DCAC5356A61B}"/>
              </a:ext>
            </a:extLst>
          </p:cNvPr>
          <p:cNvGrpSpPr/>
          <p:nvPr/>
        </p:nvGrpSpPr>
        <p:grpSpPr>
          <a:xfrm>
            <a:off x="2824664" y="3629640"/>
            <a:ext cx="473400" cy="473400"/>
            <a:chOff x="2824664" y="3576300"/>
            <a:chExt cx="473400" cy="473400"/>
          </a:xfrm>
        </p:grpSpPr>
        <p:sp>
          <p:nvSpPr>
            <p:cNvPr id="77" name="Google Shape;425;p39">
              <a:extLst>
                <a:ext uri="{FF2B5EF4-FFF2-40B4-BE49-F238E27FC236}">
                  <a16:creationId xmlns:a16="http://schemas.microsoft.com/office/drawing/2014/main" id="{DF7E4ABB-E7C5-4682-AB6E-69B3D82BA14F}"/>
                </a:ext>
              </a:extLst>
            </p:cNvPr>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Nunito Sans"/>
                <a:ea typeface="Nunito Sans"/>
                <a:cs typeface="Nunito Sans"/>
                <a:sym typeface="Nunito Sans"/>
              </a:endParaRPr>
            </a:p>
          </p:txBody>
        </p:sp>
        <p:sp>
          <p:nvSpPr>
            <p:cNvPr id="78" name="Google Shape;426;p39">
              <a:extLst>
                <a:ext uri="{FF2B5EF4-FFF2-40B4-BE49-F238E27FC236}">
                  <a16:creationId xmlns:a16="http://schemas.microsoft.com/office/drawing/2014/main" id="{2F57C671-C863-4644-92BA-C027EB7DFB62}"/>
                </a:ext>
              </a:extLst>
            </p:cNvPr>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Nunito Sans"/>
                  <a:ea typeface="Nunito Sans"/>
                  <a:cs typeface="Nunito Sans"/>
                  <a:sym typeface="Nunito Sans"/>
                </a:rPr>
                <a:t>2</a:t>
              </a:r>
              <a:endParaRPr sz="600" dirty="0">
                <a:solidFill>
                  <a:schemeClr val="dk1"/>
                </a:solidFill>
                <a:latin typeface="Nunito Sans"/>
                <a:ea typeface="Nunito Sans"/>
                <a:cs typeface="Nunito Sans"/>
                <a:sym typeface="Nunito Sans"/>
              </a:endParaRPr>
            </a:p>
          </p:txBody>
        </p:sp>
      </p:grpSp>
      <p:sp>
        <p:nvSpPr>
          <p:cNvPr id="79" name="Google Shape;427;p39">
            <a:extLst>
              <a:ext uri="{FF2B5EF4-FFF2-40B4-BE49-F238E27FC236}">
                <a16:creationId xmlns:a16="http://schemas.microsoft.com/office/drawing/2014/main" id="{1190080B-D076-483F-8630-23BA6BD1A3D9}"/>
              </a:ext>
            </a:extLst>
          </p:cNvPr>
          <p:cNvSpPr txBox="1"/>
          <p:nvPr/>
        </p:nvSpPr>
        <p:spPr>
          <a:xfrm>
            <a:off x="1379850" y="1209440"/>
            <a:ext cx="1444814"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b="1" dirty="0">
                <a:solidFill>
                  <a:schemeClr val="dk1"/>
                </a:solidFill>
                <a:latin typeface="Nunito Sans"/>
                <a:ea typeface="Nunito Sans"/>
                <a:cs typeface="Nunito Sans"/>
                <a:sym typeface="Nunito Sans"/>
              </a:rPr>
              <a:t>Collection of Data</a:t>
            </a:r>
            <a:endParaRPr sz="1200" b="1" dirty="0">
              <a:solidFill>
                <a:schemeClr val="dk1"/>
              </a:solidFill>
              <a:latin typeface="Nunito Sans"/>
              <a:ea typeface="Nunito Sans"/>
              <a:cs typeface="Nunito Sans"/>
              <a:sym typeface="Nunito Sans"/>
            </a:endParaRPr>
          </a:p>
        </p:txBody>
      </p:sp>
      <p:sp>
        <p:nvSpPr>
          <p:cNvPr id="80" name="Google Shape;428;p39">
            <a:extLst>
              <a:ext uri="{FF2B5EF4-FFF2-40B4-BE49-F238E27FC236}">
                <a16:creationId xmlns:a16="http://schemas.microsoft.com/office/drawing/2014/main" id="{F111B2D5-7D11-4561-9E23-B9DF1B9A64C9}"/>
              </a:ext>
            </a:extLst>
          </p:cNvPr>
          <p:cNvSpPr txBox="1"/>
          <p:nvPr/>
        </p:nvSpPr>
        <p:spPr>
          <a:xfrm>
            <a:off x="3400065" y="1209440"/>
            <a:ext cx="1286400" cy="533400"/>
          </a:xfrm>
          <a:prstGeom prst="rect">
            <a:avLst/>
          </a:prstGeom>
          <a:noFill/>
          <a:ln>
            <a:noFill/>
          </a:ln>
        </p:spPr>
        <p:txBody>
          <a:bodyPr spcFirstLastPara="1" wrap="square" lIns="0" tIns="0" rIns="0" bIns="0" anchor="b" anchorCtr="0">
            <a:noAutofit/>
          </a:bodyPr>
          <a:lstStyle/>
          <a:p>
            <a:pPr marL="0" indent="0">
              <a:buNone/>
            </a:pPr>
            <a:r>
              <a:rPr lang="en-US" sz="1200" b="1" dirty="0"/>
              <a:t>Choose a Model</a:t>
            </a:r>
            <a:endParaRPr lang="en-US" sz="1200" dirty="0"/>
          </a:p>
        </p:txBody>
      </p:sp>
      <p:sp>
        <p:nvSpPr>
          <p:cNvPr id="81" name="Google Shape;429;p39">
            <a:extLst>
              <a:ext uri="{FF2B5EF4-FFF2-40B4-BE49-F238E27FC236}">
                <a16:creationId xmlns:a16="http://schemas.microsoft.com/office/drawing/2014/main" id="{FA5603DA-976B-4A33-B3E8-03CA273E6E16}"/>
              </a:ext>
            </a:extLst>
          </p:cNvPr>
          <p:cNvSpPr txBox="1"/>
          <p:nvPr/>
        </p:nvSpPr>
        <p:spPr>
          <a:xfrm>
            <a:off x="5436010" y="1209440"/>
            <a:ext cx="1444804" cy="533400"/>
          </a:xfrm>
          <a:prstGeom prst="rect">
            <a:avLst/>
          </a:prstGeom>
          <a:noFill/>
          <a:ln>
            <a:noFill/>
          </a:ln>
        </p:spPr>
        <p:txBody>
          <a:bodyPr spcFirstLastPara="1" wrap="square" lIns="0" tIns="0" rIns="0" bIns="0" anchor="b" anchorCtr="0">
            <a:noAutofit/>
          </a:bodyPr>
          <a:lstStyle/>
          <a:p>
            <a:pPr marL="0" indent="0">
              <a:buNone/>
            </a:pPr>
            <a:r>
              <a:rPr lang="en-US" sz="1200" b="1" dirty="0">
                <a:latin typeface="+mj-lt"/>
              </a:rPr>
              <a:t>Evaluate the Model </a:t>
            </a:r>
          </a:p>
          <a:p>
            <a:pPr marL="0" indent="0">
              <a:buNone/>
            </a:pPr>
            <a:r>
              <a:rPr lang="en-US" sz="1200" b="1" dirty="0">
                <a:latin typeface="+mj-lt"/>
              </a:rPr>
              <a:t>&amp; </a:t>
            </a:r>
          </a:p>
          <a:p>
            <a:pPr marL="0" indent="0">
              <a:buNone/>
            </a:pPr>
            <a:r>
              <a:rPr lang="en-US" sz="1200" b="1" kern="1200" dirty="0">
                <a:solidFill>
                  <a:srgbClr val="404040"/>
                </a:solidFill>
                <a:effectLst/>
                <a:latin typeface="+mj-lt"/>
                <a:ea typeface="+mn-ea"/>
                <a:cs typeface="+mn-cs"/>
              </a:rPr>
              <a:t>Parameter Tuning</a:t>
            </a:r>
            <a:endParaRPr lang="en-US" sz="1200" dirty="0">
              <a:latin typeface="+mj-lt"/>
            </a:endParaRPr>
          </a:p>
        </p:txBody>
      </p:sp>
      <p:sp>
        <p:nvSpPr>
          <p:cNvPr id="82" name="Google Shape;430;p39">
            <a:extLst>
              <a:ext uri="{FF2B5EF4-FFF2-40B4-BE49-F238E27FC236}">
                <a16:creationId xmlns:a16="http://schemas.microsoft.com/office/drawing/2014/main" id="{9569B427-559E-4DC8-A58D-D0B1FA14398C}"/>
              </a:ext>
            </a:extLst>
          </p:cNvPr>
          <p:cNvSpPr txBox="1"/>
          <p:nvPr/>
        </p:nvSpPr>
        <p:spPr>
          <a:xfrm>
            <a:off x="2598821" y="4116940"/>
            <a:ext cx="1105754" cy="533400"/>
          </a:xfrm>
          <a:prstGeom prst="rect">
            <a:avLst/>
          </a:prstGeom>
          <a:noFill/>
          <a:ln>
            <a:noFill/>
          </a:ln>
        </p:spPr>
        <p:txBody>
          <a:bodyPr spcFirstLastPara="1" wrap="square" lIns="0" tIns="0" rIns="0" bIns="0" anchor="t" anchorCtr="0">
            <a:noAutofit/>
          </a:bodyPr>
          <a:lstStyle/>
          <a:p>
            <a:pPr marL="0" indent="0">
              <a:buNone/>
            </a:pPr>
            <a:r>
              <a:rPr lang="en-US" sz="1200" b="1" dirty="0"/>
              <a:t>Data Preparation</a:t>
            </a:r>
            <a:endParaRPr lang="en-US" sz="1200" dirty="0"/>
          </a:p>
        </p:txBody>
      </p:sp>
      <p:sp>
        <p:nvSpPr>
          <p:cNvPr id="83" name="Google Shape;431;p39">
            <a:extLst>
              <a:ext uri="{FF2B5EF4-FFF2-40B4-BE49-F238E27FC236}">
                <a16:creationId xmlns:a16="http://schemas.microsoft.com/office/drawing/2014/main" id="{D2570850-C882-4418-8465-3F417E1C9501}"/>
              </a:ext>
            </a:extLst>
          </p:cNvPr>
          <p:cNvSpPr txBox="1"/>
          <p:nvPr/>
        </p:nvSpPr>
        <p:spPr>
          <a:xfrm>
            <a:off x="4446255" y="4116940"/>
            <a:ext cx="1286400" cy="533400"/>
          </a:xfrm>
          <a:prstGeom prst="rect">
            <a:avLst/>
          </a:prstGeom>
          <a:noFill/>
          <a:ln>
            <a:noFill/>
          </a:ln>
        </p:spPr>
        <p:txBody>
          <a:bodyPr spcFirstLastPara="1" wrap="square" lIns="0" tIns="0" rIns="0" bIns="0" anchor="t" anchorCtr="0">
            <a:noAutofit/>
          </a:bodyPr>
          <a:lstStyle/>
          <a:p>
            <a:r>
              <a:rPr lang="en-US" sz="1200" b="1" dirty="0"/>
              <a:t>Train the Model</a:t>
            </a:r>
            <a:endParaRPr lang="en-US" sz="1200" dirty="0"/>
          </a:p>
        </p:txBody>
      </p:sp>
      <p:sp>
        <p:nvSpPr>
          <p:cNvPr id="84" name="Google Shape;432;p39">
            <a:extLst>
              <a:ext uri="{FF2B5EF4-FFF2-40B4-BE49-F238E27FC236}">
                <a16:creationId xmlns:a16="http://schemas.microsoft.com/office/drawing/2014/main" id="{0321F4C4-7708-44C3-B72D-010D06100A7F}"/>
              </a:ext>
            </a:extLst>
          </p:cNvPr>
          <p:cNvSpPr txBox="1"/>
          <p:nvPr/>
        </p:nvSpPr>
        <p:spPr>
          <a:xfrm>
            <a:off x="6474335" y="411694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b="1" kern="1200" dirty="0">
                <a:solidFill>
                  <a:srgbClr val="404040"/>
                </a:solidFill>
                <a:effectLst/>
                <a:latin typeface="+mj-lt"/>
                <a:ea typeface="+mn-ea"/>
                <a:cs typeface="+mn-cs"/>
              </a:rPr>
              <a:t>Make Predictions</a:t>
            </a:r>
            <a:endParaRPr sz="1200" b="1" dirty="0">
              <a:solidFill>
                <a:schemeClr val="dk1"/>
              </a:solidFill>
              <a:latin typeface="+mj-lt"/>
              <a:ea typeface="Nunito Sans"/>
              <a:cs typeface="Nunito Sans"/>
              <a:sym typeface="Nunito San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7"/>
          <p:cNvSpPr txBox="1">
            <a:spLocks noGrp="1"/>
          </p:cNvSpPr>
          <p:nvPr>
            <p:ph type="title"/>
          </p:nvPr>
        </p:nvSpPr>
        <p:spPr>
          <a:xfrm>
            <a:off x="1419948" y="774850"/>
            <a:ext cx="5129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a:latin typeface="Cooper Black" panose="0208090404030B020404" pitchFamily="18" charset="0"/>
              </a:rPr>
              <a:t>TECHNOLOGY USED </a:t>
            </a:r>
            <a:endParaRPr sz="3600" dirty="0">
              <a:latin typeface="Cooper Black" panose="0208090404030B020404" pitchFamily="18" charset="0"/>
            </a:endParaRPr>
          </a:p>
        </p:txBody>
      </p:sp>
      <p:sp>
        <p:nvSpPr>
          <p:cNvPr id="132" name="Google Shape;132;p17"/>
          <p:cNvSpPr txBox="1">
            <a:spLocks noGrp="1"/>
          </p:cNvSpPr>
          <p:nvPr>
            <p:ph type="body" idx="1"/>
          </p:nvPr>
        </p:nvSpPr>
        <p:spPr>
          <a:xfrm>
            <a:off x="0" y="876301"/>
            <a:ext cx="6665495" cy="3185159"/>
          </a:xfrm>
          <a:prstGeom prst="rect">
            <a:avLst/>
          </a:prstGeom>
        </p:spPr>
        <p:txBody>
          <a:bodyPr spcFirstLastPara="1" wrap="square" lIns="0" tIns="0" rIns="0" bIns="0" anchor="t" anchorCtr="0">
            <a:noAutofit/>
          </a:bodyPr>
          <a:lstStyle/>
          <a:p>
            <a:pPr marL="101600" lvl="0" indent="0">
              <a:lnSpc>
                <a:spcPct val="150000"/>
              </a:lnSpc>
              <a:buNone/>
            </a:pPr>
            <a:endParaRPr lang="en-IN" sz="2800" dirty="0">
              <a:latin typeface="Mongolian Baiti" panose="03000500000000000000" pitchFamily="66" charset="0"/>
              <a:cs typeface="Mongolian Baiti" panose="03000500000000000000" pitchFamily="66" charset="0"/>
            </a:endParaRPr>
          </a:p>
          <a:p>
            <a:pPr lvl="0">
              <a:lnSpc>
                <a:spcPct val="150000"/>
              </a:lnSpc>
            </a:pPr>
            <a:r>
              <a:rPr lang="en-IN" sz="2800" b="1" dirty="0">
                <a:latin typeface="Mongolian Baiti" panose="03000500000000000000" pitchFamily="66" charset="0"/>
                <a:cs typeface="Mongolian Baiti" panose="03000500000000000000" pitchFamily="66" charset="0"/>
              </a:rPr>
              <a:t>IDE</a:t>
            </a:r>
            <a:r>
              <a:rPr lang="en-IN" sz="2800" dirty="0">
                <a:latin typeface="Mongolian Baiti" panose="03000500000000000000" pitchFamily="66" charset="0"/>
                <a:cs typeface="Mongolian Baiti" panose="03000500000000000000" pitchFamily="66" charset="0"/>
              </a:rPr>
              <a:t>: </a:t>
            </a:r>
            <a:r>
              <a:rPr lang="en-IN" sz="2400" dirty="0">
                <a:latin typeface="Mongolian Baiti" panose="03000500000000000000" pitchFamily="66" charset="0"/>
                <a:cs typeface="Mongolian Baiti" panose="03000500000000000000" pitchFamily="66" charset="0"/>
              </a:rPr>
              <a:t>VS Code, Anaconda</a:t>
            </a:r>
            <a:endParaRPr lang="en-IN" sz="2800" dirty="0">
              <a:latin typeface="Mongolian Baiti" panose="03000500000000000000" pitchFamily="66" charset="0"/>
              <a:cs typeface="Mongolian Baiti" panose="03000500000000000000" pitchFamily="66" charset="0"/>
            </a:endParaRPr>
          </a:p>
          <a:p>
            <a:pPr lvl="0">
              <a:lnSpc>
                <a:spcPct val="150000"/>
              </a:lnSpc>
            </a:pPr>
            <a:r>
              <a:rPr lang="en-IN" sz="2800" b="1" dirty="0">
                <a:latin typeface="Mongolian Baiti" panose="03000500000000000000" pitchFamily="66" charset="0"/>
                <a:cs typeface="Mongolian Baiti" panose="03000500000000000000" pitchFamily="66" charset="0"/>
              </a:rPr>
              <a:t>Programming Language</a:t>
            </a:r>
            <a:r>
              <a:rPr lang="en-IN" sz="2800" dirty="0">
                <a:latin typeface="Mongolian Baiti" panose="03000500000000000000" pitchFamily="66" charset="0"/>
                <a:cs typeface="Mongolian Baiti" panose="03000500000000000000" pitchFamily="66" charset="0"/>
              </a:rPr>
              <a:t>: </a:t>
            </a:r>
            <a:r>
              <a:rPr lang="en-IN" sz="2400" dirty="0">
                <a:latin typeface="Mongolian Baiti" panose="03000500000000000000" pitchFamily="66" charset="0"/>
                <a:cs typeface="Mongolian Baiti" panose="03000500000000000000" pitchFamily="66" charset="0"/>
              </a:rPr>
              <a:t>Python, ML Algos</a:t>
            </a:r>
            <a:endParaRPr lang="en-IN" sz="2800" dirty="0">
              <a:latin typeface="Mongolian Baiti" panose="03000500000000000000" pitchFamily="66" charset="0"/>
              <a:cs typeface="Mongolian Baiti" panose="03000500000000000000" pitchFamily="66" charset="0"/>
            </a:endParaRPr>
          </a:p>
          <a:p>
            <a:pPr lvl="0">
              <a:lnSpc>
                <a:spcPct val="150000"/>
              </a:lnSpc>
            </a:pPr>
            <a:r>
              <a:rPr lang="en-IN" sz="2800" b="1" dirty="0">
                <a:latin typeface="Mongolian Baiti" panose="03000500000000000000" pitchFamily="66" charset="0"/>
                <a:cs typeface="Mongolian Baiti" panose="03000500000000000000" pitchFamily="66" charset="0"/>
              </a:rPr>
              <a:t>Web Application: </a:t>
            </a:r>
            <a:r>
              <a:rPr lang="en-IN" sz="2400" dirty="0" err="1">
                <a:latin typeface="Mongolian Baiti" panose="03000500000000000000" pitchFamily="66" charset="0"/>
                <a:cs typeface="Mongolian Baiti" panose="03000500000000000000" pitchFamily="66" charset="0"/>
              </a:rPr>
              <a:t>streamlit</a:t>
            </a:r>
            <a:endParaRPr lang="en-IN" sz="2800" dirty="0">
              <a:latin typeface="Mongolian Baiti" panose="03000500000000000000" pitchFamily="66" charset="0"/>
              <a:cs typeface="Mongolian Baiti" panose="03000500000000000000" pitchFamily="66" charset="0"/>
            </a:endParaRPr>
          </a:p>
          <a:p>
            <a:pPr lvl="0">
              <a:lnSpc>
                <a:spcPct val="150000"/>
              </a:lnSpc>
            </a:pPr>
            <a:r>
              <a:rPr lang="en-IN" sz="2800" b="1" dirty="0">
                <a:latin typeface="Mongolian Baiti" panose="03000500000000000000" pitchFamily="66" charset="0"/>
                <a:cs typeface="Mongolian Baiti" panose="03000500000000000000" pitchFamily="66" charset="0"/>
              </a:rPr>
              <a:t>Datasets :  </a:t>
            </a:r>
            <a:r>
              <a:rPr lang="en-IN" sz="2400" dirty="0">
                <a:latin typeface="Mongolian Baiti" panose="03000500000000000000" pitchFamily="66" charset="0"/>
                <a:cs typeface="Mongolian Baiti" panose="03000500000000000000" pitchFamily="66" charset="0"/>
              </a:rPr>
              <a:t>Google Dataset Search or Kaggle</a:t>
            </a:r>
            <a:endParaRPr lang="en-IN" sz="2800" dirty="0">
              <a:latin typeface="Mongolian Baiti" panose="03000500000000000000" pitchFamily="66" charset="0"/>
              <a:cs typeface="Mongolian Baiti" panose="03000500000000000000" pitchFamily="66" charset="0"/>
            </a:endParaRPr>
          </a:p>
          <a:p>
            <a:pPr marL="101600" lvl="0" indent="0">
              <a:lnSpc>
                <a:spcPct val="150000"/>
              </a:lnSpc>
              <a:buNone/>
            </a:pPr>
            <a:endParaRPr lang="en-IN" sz="2800" dirty="0">
              <a:latin typeface="Mongolian Baiti" panose="03000500000000000000" pitchFamily="66" charset="0"/>
              <a:cs typeface="Mongolian Baiti" panose="03000500000000000000" pitchFamily="66" charset="0"/>
            </a:endParaRPr>
          </a:p>
          <a:p>
            <a:pPr lvl="0">
              <a:lnSpc>
                <a:spcPct val="150000"/>
              </a:lnSpc>
            </a:pPr>
            <a:endParaRPr lang="en-IN" sz="2800" dirty="0">
              <a:latin typeface="Mongolian Baiti" panose="03000500000000000000" pitchFamily="66" charset="0"/>
              <a:cs typeface="Mongolian Baiti" panose="03000500000000000000" pitchFamily="66" charset="0"/>
            </a:endParaRPr>
          </a:p>
        </p:txBody>
      </p:sp>
      <p:pic>
        <p:nvPicPr>
          <p:cNvPr id="3" name="Picture 2">
            <a:extLst>
              <a:ext uri="{FF2B5EF4-FFF2-40B4-BE49-F238E27FC236}">
                <a16:creationId xmlns:a16="http://schemas.microsoft.com/office/drawing/2014/main" id="{2ABBD863-66FC-4728-A84E-B9F328D22AC7}"/>
              </a:ext>
            </a:extLst>
          </p:cNvPr>
          <p:cNvPicPr>
            <a:picLocks noChangeAspect="1"/>
          </p:cNvPicPr>
          <p:nvPr/>
        </p:nvPicPr>
        <p:blipFill rotWithShape="1">
          <a:blip r:embed="rId3"/>
          <a:srcRect l="27957" r="20453" b="-4938"/>
          <a:stretch/>
        </p:blipFill>
        <p:spPr>
          <a:xfrm>
            <a:off x="6549048" y="366964"/>
            <a:ext cx="2402447" cy="44095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ED621B0-B79C-40FD-835A-B5A3CA04139A}"/>
              </a:ext>
            </a:extLst>
          </p:cNvPr>
          <p:cNvPicPr>
            <a:picLocks noChangeAspect="1"/>
          </p:cNvPicPr>
          <p:nvPr/>
        </p:nvPicPr>
        <p:blipFill>
          <a:blip r:embed="rId2"/>
          <a:stretch>
            <a:fillRect/>
          </a:stretch>
        </p:blipFill>
        <p:spPr>
          <a:xfrm>
            <a:off x="4968240" y="502920"/>
            <a:ext cx="4396740" cy="5280660"/>
          </a:xfrm>
          <a:prstGeom prst="rect">
            <a:avLst/>
          </a:prstGeom>
        </p:spPr>
      </p:pic>
      <p:sp>
        <p:nvSpPr>
          <p:cNvPr id="7" name="Title 6">
            <a:extLst>
              <a:ext uri="{FF2B5EF4-FFF2-40B4-BE49-F238E27FC236}">
                <a16:creationId xmlns:a16="http://schemas.microsoft.com/office/drawing/2014/main" id="{A2C4389D-F5D0-4527-A842-27DDF0BDFBBA}"/>
              </a:ext>
            </a:extLst>
          </p:cNvPr>
          <p:cNvSpPr>
            <a:spLocks noGrp="1"/>
          </p:cNvSpPr>
          <p:nvPr>
            <p:ph type="title"/>
          </p:nvPr>
        </p:nvSpPr>
        <p:spPr>
          <a:xfrm>
            <a:off x="1373460" y="759800"/>
            <a:ext cx="5129100" cy="396300"/>
          </a:xfrm>
        </p:spPr>
        <p:txBody>
          <a:bodyPr/>
          <a:lstStyle/>
          <a:p>
            <a:r>
              <a:rPr lang="en-US" dirty="0">
                <a:latin typeface="Cooper Black" panose="0208090404030B020404" pitchFamily="18" charset="0"/>
              </a:rPr>
              <a:t>Future Scope</a:t>
            </a:r>
            <a:endParaRPr lang="en-IN" dirty="0">
              <a:latin typeface="Cooper Black" panose="0208090404030B020404" pitchFamily="18" charset="0"/>
            </a:endParaRPr>
          </a:p>
        </p:txBody>
      </p:sp>
      <p:sp>
        <p:nvSpPr>
          <p:cNvPr id="3" name="Text Placeholder 2">
            <a:extLst>
              <a:ext uri="{FF2B5EF4-FFF2-40B4-BE49-F238E27FC236}">
                <a16:creationId xmlns:a16="http://schemas.microsoft.com/office/drawing/2014/main" id="{3250EFA9-E348-441F-8EA0-F42DA7B069ED}"/>
              </a:ext>
            </a:extLst>
          </p:cNvPr>
          <p:cNvSpPr>
            <a:spLocks noGrp="1"/>
          </p:cNvSpPr>
          <p:nvPr>
            <p:ph type="body" idx="1"/>
          </p:nvPr>
        </p:nvSpPr>
        <p:spPr>
          <a:xfrm>
            <a:off x="440630" y="1582450"/>
            <a:ext cx="4974886" cy="2951400"/>
          </a:xfrm>
        </p:spPr>
        <p:txBody>
          <a:bodyPr/>
          <a:lstStyle/>
          <a:p>
            <a:pPr>
              <a:lnSpc>
                <a:spcPct val="100000"/>
              </a:lnSpc>
              <a:buFont typeface="Wingdings" panose="05000000000000000000" pitchFamily="2" charset="2"/>
              <a:buChar char="v"/>
            </a:pPr>
            <a:r>
              <a:rPr lang="en-US" dirty="0">
                <a:latin typeface="Mongolian Baiti" panose="03000500000000000000" pitchFamily="66" charset="0"/>
                <a:cs typeface="Mongolian Baiti" panose="03000500000000000000" pitchFamily="66" charset="0"/>
              </a:rPr>
              <a:t>This model can be used to compare various machine learning algorithm generated prediction models.</a:t>
            </a:r>
          </a:p>
          <a:p>
            <a:pPr>
              <a:lnSpc>
                <a:spcPct val="100000"/>
              </a:lnSpc>
              <a:buFont typeface="Wingdings" panose="05000000000000000000" pitchFamily="2" charset="2"/>
              <a:buChar char="v"/>
            </a:pPr>
            <a:r>
              <a:rPr lang="en-US" dirty="0">
                <a:latin typeface="Mongolian Baiti" panose="03000500000000000000" pitchFamily="66" charset="0"/>
                <a:cs typeface="Mongolian Baiti" panose="03000500000000000000" pitchFamily="66" charset="0"/>
              </a:rPr>
              <a:t>The model which will give higher accuracy will be chosen as the prediction model.</a:t>
            </a:r>
          </a:p>
          <a:p>
            <a:pPr>
              <a:lnSpc>
                <a:spcPct val="100000"/>
              </a:lnSpc>
              <a:buFont typeface="Wingdings" panose="05000000000000000000" pitchFamily="2" charset="2"/>
              <a:buChar char="v"/>
            </a:pPr>
            <a:r>
              <a:rPr lang="en-US" dirty="0">
                <a:latin typeface="Mongolian Baiti" panose="03000500000000000000" pitchFamily="66" charset="0"/>
                <a:cs typeface="Mongolian Baiti" panose="03000500000000000000" pitchFamily="66" charset="0"/>
              </a:rPr>
              <a:t>The Whole process will get automated from application to approval.</a:t>
            </a:r>
          </a:p>
          <a:p>
            <a:pPr marL="101600" indent="0">
              <a:lnSpc>
                <a:spcPct val="100000"/>
              </a:lnSpc>
              <a:buNone/>
            </a:pPr>
            <a:endParaRPr lang="en-US" dirty="0">
              <a:latin typeface="Mongolian Baiti" panose="03000500000000000000" pitchFamily="66" charset="0"/>
              <a:cs typeface="Mongolian Baiti" panose="03000500000000000000" pitchFamily="66" charset="0"/>
            </a:endParaRPr>
          </a:p>
        </p:txBody>
      </p:sp>
      <p:sp>
        <p:nvSpPr>
          <p:cNvPr id="4" name="Slide Number Placeholder 3">
            <a:extLst>
              <a:ext uri="{FF2B5EF4-FFF2-40B4-BE49-F238E27FC236}">
                <a16:creationId xmlns:a16="http://schemas.microsoft.com/office/drawing/2014/main" id="{17C0D9EE-310F-4D7B-9F2F-A38070BD33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62360460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B74667-5384-4DE0-B9CD-875FABEF9A74}"/>
              </a:ext>
            </a:extLst>
          </p:cNvPr>
          <p:cNvPicPr>
            <a:picLocks noChangeAspect="1"/>
          </p:cNvPicPr>
          <p:nvPr/>
        </p:nvPicPr>
        <p:blipFill rotWithShape="1">
          <a:blip r:embed="rId2"/>
          <a:srcRect l="3685" b="228"/>
          <a:stretch/>
        </p:blipFill>
        <p:spPr>
          <a:xfrm>
            <a:off x="1455420" y="521970"/>
            <a:ext cx="5038436" cy="1672590"/>
          </a:xfrm>
          <a:prstGeom prst="rect">
            <a:avLst/>
          </a:prstGeom>
        </p:spPr>
      </p:pic>
      <p:sp>
        <p:nvSpPr>
          <p:cNvPr id="3" name="Text Placeholder 2">
            <a:extLst>
              <a:ext uri="{FF2B5EF4-FFF2-40B4-BE49-F238E27FC236}">
                <a16:creationId xmlns:a16="http://schemas.microsoft.com/office/drawing/2014/main" id="{3250EFA9-E348-441F-8EA0-F42DA7B069ED}"/>
              </a:ext>
            </a:extLst>
          </p:cNvPr>
          <p:cNvSpPr>
            <a:spLocks noGrp="1"/>
          </p:cNvSpPr>
          <p:nvPr>
            <p:ph type="body" idx="1"/>
          </p:nvPr>
        </p:nvSpPr>
        <p:spPr>
          <a:xfrm>
            <a:off x="496186" y="1582550"/>
            <a:ext cx="8045301" cy="2951400"/>
          </a:xfrm>
        </p:spPr>
        <p:txBody>
          <a:bodyPr/>
          <a:lstStyle/>
          <a:p>
            <a:pPr>
              <a:lnSpc>
                <a:spcPct val="200000"/>
              </a:lnSpc>
              <a:buFont typeface="Wingdings" panose="05000000000000000000" pitchFamily="2" charset="2"/>
              <a:buChar char="v"/>
            </a:pPr>
            <a:endParaRPr lang="en-IN" sz="1000" dirty="0">
              <a:solidFill>
                <a:srgbClr val="333333"/>
              </a:solidFill>
              <a:latin typeface="Segoe UI" panose="020B0502040204020203" pitchFamily="34" charset="0"/>
              <a:cs typeface="Mongolian Baiti" panose="03000500000000000000" pitchFamily="66" charset="0"/>
            </a:endParaRPr>
          </a:p>
          <a:p>
            <a:pPr>
              <a:lnSpc>
                <a:spcPct val="200000"/>
              </a:lnSpc>
              <a:buFont typeface="Wingdings" panose="05000000000000000000" pitchFamily="2" charset="2"/>
              <a:buChar char="v"/>
            </a:pPr>
            <a:r>
              <a:rPr lang="en-US" sz="1600" i="0" dirty="0">
                <a:solidFill>
                  <a:srgbClr val="333333"/>
                </a:solidFill>
                <a:effectLst/>
                <a:latin typeface="Arial" panose="020B0604020202020204" pitchFamily="34" charset="0"/>
                <a:hlinkClick r:id="rId3"/>
              </a:rPr>
              <a:t>Bank Loan Prediction System using Machine Learning</a:t>
            </a:r>
            <a:endParaRPr lang="en-US" sz="1600" i="0" dirty="0">
              <a:solidFill>
                <a:srgbClr val="333333"/>
              </a:solidFill>
              <a:effectLst/>
              <a:latin typeface="Arial" panose="020B0604020202020204" pitchFamily="34" charset="0"/>
            </a:endParaRPr>
          </a:p>
          <a:p>
            <a:pPr>
              <a:lnSpc>
                <a:spcPct val="200000"/>
              </a:lnSpc>
              <a:buFont typeface="Wingdings" panose="05000000000000000000" pitchFamily="2" charset="2"/>
              <a:buChar char="v"/>
            </a:pPr>
            <a:r>
              <a:rPr lang="en-US" sz="1400" dirty="0">
                <a:hlinkClick r:id="rId4"/>
              </a:rPr>
              <a:t>Loan Approval Prediction using Machine Learning Algorithms Approach</a:t>
            </a:r>
            <a:endParaRPr lang="en-US" sz="1600" i="0" dirty="0">
              <a:solidFill>
                <a:srgbClr val="333333"/>
              </a:solidFill>
              <a:effectLst/>
              <a:latin typeface="Arial" panose="020B0604020202020204" pitchFamily="34" charset="0"/>
            </a:endParaRPr>
          </a:p>
          <a:p>
            <a:pPr>
              <a:lnSpc>
                <a:spcPct val="200000"/>
              </a:lnSpc>
              <a:buFont typeface="Wingdings" panose="05000000000000000000" pitchFamily="2" charset="2"/>
              <a:buChar char="v"/>
            </a:pPr>
            <a:r>
              <a:rPr lang="en-US" sz="1200" i="0" dirty="0">
                <a:solidFill>
                  <a:srgbClr val="292929"/>
                </a:solidFill>
                <a:effectLst/>
                <a:latin typeface="+mj-lt"/>
                <a:hlinkClick r:id="rId5"/>
              </a:rPr>
              <a:t>Bank Loan Default Prediction with Machine Learning</a:t>
            </a:r>
            <a:endParaRPr lang="en-US" sz="1200" i="0" dirty="0">
              <a:solidFill>
                <a:srgbClr val="292929"/>
              </a:solidFill>
              <a:effectLst/>
              <a:latin typeface="+mj-lt"/>
            </a:endParaRPr>
          </a:p>
          <a:p>
            <a:pPr>
              <a:lnSpc>
                <a:spcPct val="200000"/>
              </a:lnSpc>
              <a:buFont typeface="Wingdings" panose="05000000000000000000" pitchFamily="2" charset="2"/>
              <a:buChar char="v"/>
            </a:pPr>
            <a:endParaRPr lang="en-IN" sz="1000" dirty="0">
              <a:solidFill>
                <a:srgbClr val="333333"/>
              </a:solidFill>
              <a:latin typeface="Segoe UI" panose="020B0502040204020203" pitchFamily="34" charset="0"/>
              <a:cs typeface="Mongolian Baiti" panose="03000500000000000000" pitchFamily="66" charset="0"/>
            </a:endParaRPr>
          </a:p>
          <a:p>
            <a:pPr marL="101600" indent="0">
              <a:lnSpc>
                <a:spcPct val="200000"/>
              </a:lnSpc>
              <a:buNone/>
            </a:pPr>
            <a:endParaRPr lang="en-IN" sz="1000" dirty="0">
              <a:solidFill>
                <a:srgbClr val="333333"/>
              </a:solidFill>
              <a:latin typeface="Segoe UI" panose="020B0502040204020203" pitchFamily="34" charset="0"/>
              <a:cs typeface="Mongolian Baiti" panose="03000500000000000000" pitchFamily="66" charset="0"/>
            </a:endParaRPr>
          </a:p>
          <a:p>
            <a:pPr>
              <a:lnSpc>
                <a:spcPct val="200000"/>
              </a:lnSpc>
              <a:buFont typeface="Wingdings" panose="05000000000000000000" pitchFamily="2" charset="2"/>
              <a:buChar char="v"/>
            </a:pPr>
            <a:endParaRPr lang="en-IN" dirty="0">
              <a:latin typeface="Mongolian Baiti" panose="03000500000000000000" pitchFamily="66" charset="0"/>
              <a:cs typeface="Mongolian Baiti" panose="03000500000000000000" pitchFamily="66" charset="0"/>
            </a:endParaRPr>
          </a:p>
          <a:p>
            <a:pPr>
              <a:lnSpc>
                <a:spcPct val="200000"/>
              </a:lnSpc>
              <a:buFont typeface="Wingdings" panose="05000000000000000000" pitchFamily="2" charset="2"/>
              <a:buChar char="v"/>
            </a:pPr>
            <a:endParaRPr lang="en-US" dirty="0">
              <a:latin typeface="Mongolian Baiti" panose="03000500000000000000" pitchFamily="66" charset="0"/>
              <a:cs typeface="Mongolian Baiti" panose="03000500000000000000" pitchFamily="66" charset="0"/>
            </a:endParaRPr>
          </a:p>
        </p:txBody>
      </p:sp>
      <p:sp>
        <p:nvSpPr>
          <p:cNvPr id="4" name="Slide Number Placeholder 3">
            <a:extLst>
              <a:ext uri="{FF2B5EF4-FFF2-40B4-BE49-F238E27FC236}">
                <a16:creationId xmlns:a16="http://schemas.microsoft.com/office/drawing/2014/main" id="{17C0D9EE-310F-4D7B-9F2F-A38070BD33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BBEAA30C-543D-444B-A5FC-75B6674349E1}"/>
              </a:ext>
            </a:extLst>
          </p:cNvPr>
          <p:cNvPicPr>
            <a:picLocks noChangeAspect="1"/>
          </p:cNvPicPr>
          <p:nvPr/>
        </p:nvPicPr>
        <p:blipFill>
          <a:blip r:embed="rId6"/>
          <a:stretch>
            <a:fillRect/>
          </a:stretch>
        </p:blipFill>
        <p:spPr>
          <a:xfrm>
            <a:off x="6493856" y="760994"/>
            <a:ext cx="2364861" cy="2297206"/>
          </a:xfrm>
          <a:prstGeom prst="rect">
            <a:avLst/>
          </a:prstGeom>
        </p:spPr>
      </p:pic>
    </p:spTree>
    <p:extLst>
      <p:ext uri="{BB962C8B-B14F-4D97-AF65-F5344CB8AC3E}">
        <p14:creationId xmlns:p14="http://schemas.microsoft.com/office/powerpoint/2010/main" val="262159251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2E92-DEA9-4146-B2C6-1F73C371C8D6}"/>
              </a:ext>
            </a:extLst>
          </p:cNvPr>
          <p:cNvSpPr>
            <a:spLocks noGrp="1"/>
          </p:cNvSpPr>
          <p:nvPr>
            <p:ph type="title"/>
          </p:nvPr>
        </p:nvSpPr>
        <p:spPr>
          <a:xfrm>
            <a:off x="702899" y="836000"/>
            <a:ext cx="7158105" cy="396300"/>
          </a:xfrm>
        </p:spPr>
        <p:txBody>
          <a:bodyPr/>
          <a:lstStyle/>
          <a:p>
            <a:r>
              <a:rPr lang="en-US" dirty="0">
                <a:latin typeface="Cooper Black" panose="0208090404030B020404" pitchFamily="18" charset="0"/>
              </a:rPr>
              <a:t>         TIME FRAME (ESTIMATED)</a:t>
            </a:r>
            <a:endParaRPr lang="en-IN" dirty="0">
              <a:latin typeface="Cooper Black" panose="0208090404030B020404" pitchFamily="18" charset="0"/>
            </a:endParaRPr>
          </a:p>
        </p:txBody>
      </p:sp>
      <p:sp>
        <p:nvSpPr>
          <p:cNvPr id="3" name="Text Placeholder 2">
            <a:extLst>
              <a:ext uri="{FF2B5EF4-FFF2-40B4-BE49-F238E27FC236}">
                <a16:creationId xmlns:a16="http://schemas.microsoft.com/office/drawing/2014/main" id="{3250EFA9-E348-441F-8EA0-F42DA7B069ED}"/>
              </a:ext>
            </a:extLst>
          </p:cNvPr>
          <p:cNvSpPr>
            <a:spLocks noGrp="1"/>
          </p:cNvSpPr>
          <p:nvPr>
            <p:ph type="body" idx="1"/>
          </p:nvPr>
        </p:nvSpPr>
        <p:spPr>
          <a:xfrm>
            <a:off x="496186" y="1582550"/>
            <a:ext cx="8045301" cy="2951400"/>
          </a:xfrm>
        </p:spPr>
        <p:txBody>
          <a:bodyPr/>
          <a:lstStyle/>
          <a:p>
            <a:pPr>
              <a:buFont typeface="Wingdings" panose="05000000000000000000" pitchFamily="2" charset="2"/>
              <a:buChar char="v"/>
            </a:pPr>
            <a:r>
              <a:rPr lang="en-US" b="1" u="sng" dirty="0">
                <a:latin typeface="Mongolian Baiti" panose="03000500000000000000" pitchFamily="66" charset="0"/>
                <a:cs typeface="Mongolian Baiti" panose="03000500000000000000" pitchFamily="66" charset="0"/>
              </a:rPr>
              <a:t>Duration of project</a:t>
            </a:r>
            <a:r>
              <a:rPr lang="en-US" dirty="0">
                <a:latin typeface="Mongolian Baiti" panose="03000500000000000000" pitchFamily="66" charset="0"/>
                <a:cs typeface="Mongolian Baiti" panose="03000500000000000000" pitchFamily="66" charset="0"/>
              </a:rPr>
              <a:t>: 2 month=60 days </a:t>
            </a:r>
          </a:p>
          <a:p>
            <a:pPr>
              <a:buFont typeface="Wingdings" panose="05000000000000000000" pitchFamily="2" charset="2"/>
              <a:buChar char="v"/>
            </a:pPr>
            <a:r>
              <a:rPr lang="en-US" b="1" u="sng" dirty="0">
                <a:latin typeface="Mongolian Baiti" panose="03000500000000000000" pitchFamily="66" charset="0"/>
                <a:cs typeface="Mongolian Baiti" panose="03000500000000000000" pitchFamily="66" charset="0"/>
              </a:rPr>
              <a:t>Analysis &amp; Design duration</a:t>
            </a:r>
            <a:r>
              <a:rPr lang="en-US" dirty="0">
                <a:latin typeface="Mongolian Baiti" panose="03000500000000000000" pitchFamily="66" charset="0"/>
                <a:cs typeface="Mongolian Baiti" panose="03000500000000000000" pitchFamily="66" charset="0"/>
              </a:rPr>
              <a:t>= 30% of 60 days =16 days</a:t>
            </a:r>
          </a:p>
          <a:p>
            <a:pPr>
              <a:buFont typeface="Wingdings" panose="05000000000000000000" pitchFamily="2" charset="2"/>
              <a:buChar char="v"/>
            </a:pPr>
            <a:r>
              <a:rPr lang="en-US" b="1" u="sng" dirty="0">
                <a:latin typeface="Mongolian Baiti" panose="03000500000000000000" pitchFamily="66" charset="0"/>
                <a:cs typeface="Mongolian Baiti" panose="03000500000000000000" pitchFamily="66" charset="0"/>
              </a:rPr>
              <a:t>Implementation</a:t>
            </a:r>
            <a:r>
              <a:rPr lang="en-US" dirty="0">
                <a:latin typeface="Mongolian Baiti" panose="03000500000000000000" pitchFamily="66" charset="0"/>
                <a:cs typeface="Mongolian Baiti" panose="03000500000000000000" pitchFamily="66" charset="0"/>
              </a:rPr>
              <a:t>: 50% of 60 days= 30 days </a:t>
            </a:r>
          </a:p>
          <a:p>
            <a:pPr>
              <a:buFont typeface="Wingdings" panose="05000000000000000000" pitchFamily="2" charset="2"/>
              <a:buChar char="v"/>
            </a:pPr>
            <a:r>
              <a:rPr lang="en-US" b="1" u="sng" dirty="0">
                <a:latin typeface="Mongolian Baiti" panose="03000500000000000000" pitchFamily="66" charset="0"/>
                <a:cs typeface="Mongolian Baiti" panose="03000500000000000000" pitchFamily="66" charset="0"/>
              </a:rPr>
              <a:t>Testing &amp; Debugging</a:t>
            </a:r>
            <a:r>
              <a:rPr lang="en-US" dirty="0">
                <a:latin typeface="Mongolian Baiti" panose="03000500000000000000" pitchFamily="66" charset="0"/>
                <a:cs typeface="Mongolian Baiti" panose="03000500000000000000" pitchFamily="66" charset="0"/>
              </a:rPr>
              <a:t>: 15% of 60 days = 10days</a:t>
            </a:r>
          </a:p>
          <a:p>
            <a:pPr>
              <a:buFont typeface="Wingdings" panose="05000000000000000000" pitchFamily="2" charset="2"/>
              <a:buChar char="v"/>
            </a:pPr>
            <a:r>
              <a:rPr lang="en-US" b="1" u="sng" dirty="0">
                <a:latin typeface="Mongolian Baiti" panose="03000500000000000000" pitchFamily="66" charset="0"/>
                <a:cs typeface="Mongolian Baiti" panose="03000500000000000000" pitchFamily="66" charset="0"/>
              </a:rPr>
              <a:t>Extra reserve time </a:t>
            </a:r>
            <a:r>
              <a:rPr lang="en-US" dirty="0">
                <a:latin typeface="Mongolian Baiti" panose="03000500000000000000" pitchFamily="66" charset="0"/>
                <a:cs typeface="Mongolian Baiti" panose="03000500000000000000" pitchFamily="66" charset="0"/>
              </a:rPr>
              <a:t>: 5% of 60 days = 4 days </a:t>
            </a:r>
          </a:p>
          <a:p>
            <a:pPr>
              <a:buFont typeface="Wingdings" panose="05000000000000000000" pitchFamily="2" charset="2"/>
              <a:buChar char="v"/>
            </a:pPr>
            <a:r>
              <a:rPr lang="en-US" b="1" u="sng" dirty="0">
                <a:latin typeface="Mongolian Baiti" panose="03000500000000000000" pitchFamily="66" charset="0"/>
                <a:cs typeface="Mongolian Baiti" panose="03000500000000000000" pitchFamily="66" charset="0"/>
              </a:rPr>
              <a:t>Total working hour</a:t>
            </a:r>
            <a:r>
              <a:rPr lang="en-US" dirty="0">
                <a:latin typeface="Mongolian Baiti" panose="03000500000000000000" pitchFamily="66" charset="0"/>
                <a:cs typeface="Mongolian Baiti" panose="03000500000000000000" pitchFamily="66" charset="0"/>
              </a:rPr>
              <a:t>: 56 * 4(Days *per day working hour)=224 Hours </a:t>
            </a:r>
            <a:endParaRPr lang="en-IN" dirty="0">
              <a:latin typeface="Mongolian Baiti" panose="03000500000000000000" pitchFamily="66" charset="0"/>
              <a:cs typeface="Mongolian Baiti" panose="03000500000000000000" pitchFamily="66" charset="0"/>
            </a:endParaRPr>
          </a:p>
        </p:txBody>
      </p:sp>
      <p:sp>
        <p:nvSpPr>
          <p:cNvPr id="4" name="Slide Number Placeholder 3">
            <a:extLst>
              <a:ext uri="{FF2B5EF4-FFF2-40B4-BE49-F238E27FC236}">
                <a16:creationId xmlns:a16="http://schemas.microsoft.com/office/drawing/2014/main" id="{17C0D9EE-310F-4D7B-9F2F-A38070BD33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405476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198E-129C-4530-A503-EB997ED27148}"/>
              </a:ext>
            </a:extLst>
          </p:cNvPr>
          <p:cNvSpPr>
            <a:spLocks noGrp="1"/>
          </p:cNvSpPr>
          <p:nvPr>
            <p:ph type="title"/>
          </p:nvPr>
        </p:nvSpPr>
        <p:spPr>
          <a:xfrm>
            <a:off x="1479883" y="609551"/>
            <a:ext cx="4596063" cy="581576"/>
          </a:xfrm>
        </p:spPr>
        <p:txBody>
          <a:bodyPr/>
          <a:lstStyle/>
          <a:p>
            <a:r>
              <a:rPr lang="en-US" sz="3600" dirty="0">
                <a:latin typeface="Cooper Black" panose="0208090404030B020404" pitchFamily="18" charset="0"/>
              </a:rPr>
              <a:t>     THANKYOU!!</a:t>
            </a:r>
            <a:endParaRPr lang="en-IN" sz="3600" dirty="0">
              <a:latin typeface="Cooper Black" panose="0208090404030B020404" pitchFamily="18" charset="0"/>
            </a:endParaRPr>
          </a:p>
        </p:txBody>
      </p:sp>
      <p:pic>
        <p:nvPicPr>
          <p:cNvPr id="6" name="Picture 5">
            <a:extLst>
              <a:ext uri="{FF2B5EF4-FFF2-40B4-BE49-F238E27FC236}">
                <a16:creationId xmlns:a16="http://schemas.microsoft.com/office/drawing/2014/main" id="{144A4B84-2AD0-47B8-81C8-F317D8244974}"/>
              </a:ext>
            </a:extLst>
          </p:cNvPr>
          <p:cNvPicPr>
            <a:picLocks noChangeAspect="1"/>
          </p:cNvPicPr>
          <p:nvPr/>
        </p:nvPicPr>
        <p:blipFill>
          <a:blip r:embed="rId2"/>
          <a:stretch>
            <a:fillRect/>
          </a:stretch>
        </p:blipFill>
        <p:spPr>
          <a:xfrm>
            <a:off x="655721" y="2027274"/>
            <a:ext cx="5715000" cy="2982826"/>
          </a:xfrm>
          <a:prstGeom prst="rect">
            <a:avLst/>
          </a:prstGeom>
        </p:spPr>
      </p:pic>
      <p:sp>
        <p:nvSpPr>
          <p:cNvPr id="7" name="TextBox 6">
            <a:extLst>
              <a:ext uri="{FF2B5EF4-FFF2-40B4-BE49-F238E27FC236}">
                <a16:creationId xmlns:a16="http://schemas.microsoft.com/office/drawing/2014/main" id="{39F26EEB-028A-479C-AB48-50C65D3272DD}"/>
              </a:ext>
            </a:extLst>
          </p:cNvPr>
          <p:cNvSpPr txBox="1"/>
          <p:nvPr/>
        </p:nvSpPr>
        <p:spPr>
          <a:xfrm>
            <a:off x="2587256" y="1101369"/>
            <a:ext cx="3267740" cy="338554"/>
          </a:xfrm>
          <a:prstGeom prst="rect">
            <a:avLst/>
          </a:prstGeom>
          <a:noFill/>
        </p:spPr>
        <p:txBody>
          <a:bodyPr wrap="square" rtlCol="0">
            <a:spAutoFit/>
          </a:bodyPr>
          <a:lstStyle/>
          <a:p>
            <a:r>
              <a:rPr lang="en-US" sz="1600" dirty="0">
                <a:latin typeface="Cooper Black" panose="0208090404030B020404" pitchFamily="18" charset="0"/>
              </a:rPr>
              <a:t>QUERIES ARE WELCOMED</a:t>
            </a:r>
            <a:endParaRPr lang="en-IN" sz="1600" dirty="0">
              <a:latin typeface="Cooper Black" panose="0208090404030B020404" pitchFamily="18" charset="0"/>
            </a:endParaRPr>
          </a:p>
        </p:txBody>
      </p:sp>
    </p:spTree>
    <p:extLst>
      <p:ext uri="{BB962C8B-B14F-4D97-AF65-F5344CB8AC3E}">
        <p14:creationId xmlns:p14="http://schemas.microsoft.com/office/powerpoint/2010/main" val="28824350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5508-A76A-4E94-9E37-AE39AF8C6E7D}"/>
              </a:ext>
            </a:extLst>
          </p:cNvPr>
          <p:cNvSpPr>
            <a:spLocks noGrp="1"/>
          </p:cNvSpPr>
          <p:nvPr>
            <p:ph type="title"/>
          </p:nvPr>
        </p:nvSpPr>
        <p:spPr>
          <a:xfrm>
            <a:off x="1516380" y="464820"/>
            <a:ext cx="5021580" cy="419100"/>
          </a:xfrm>
        </p:spPr>
        <p:txBody>
          <a:bodyPr/>
          <a:lstStyle/>
          <a:p>
            <a:r>
              <a:rPr lang="en-US" dirty="0">
                <a:latin typeface="Cooper Black" panose="0208090404030B020404" pitchFamily="18" charset="0"/>
              </a:rPr>
              <a:t>INTRODUCTION</a:t>
            </a:r>
            <a:endParaRPr lang="en-IN" dirty="0">
              <a:latin typeface="Cooper Black" panose="0208090404030B020404" pitchFamily="18" charset="0"/>
            </a:endParaRPr>
          </a:p>
        </p:txBody>
      </p:sp>
      <p:sp>
        <p:nvSpPr>
          <p:cNvPr id="3" name="Text Placeholder 2">
            <a:extLst>
              <a:ext uri="{FF2B5EF4-FFF2-40B4-BE49-F238E27FC236}">
                <a16:creationId xmlns:a16="http://schemas.microsoft.com/office/drawing/2014/main" id="{81E995C0-4074-4FEB-838E-A296D691D519}"/>
              </a:ext>
            </a:extLst>
          </p:cNvPr>
          <p:cNvSpPr>
            <a:spLocks noGrp="1"/>
          </p:cNvSpPr>
          <p:nvPr>
            <p:ph type="body" idx="1"/>
          </p:nvPr>
        </p:nvSpPr>
        <p:spPr>
          <a:xfrm>
            <a:off x="818130" y="1450212"/>
            <a:ext cx="5347380" cy="3261360"/>
          </a:xfrm>
        </p:spPr>
        <p:txBody>
          <a:bodyPr/>
          <a:lstStyle/>
          <a:p>
            <a:pPr marL="101600" indent="0">
              <a:buNone/>
            </a:pPr>
            <a:r>
              <a:rPr lang="en-US" dirty="0">
                <a:latin typeface="Mongolian Baiti" panose="03000500000000000000" pitchFamily="66" charset="0"/>
                <a:cs typeface="Mongolian Baiti" panose="03000500000000000000" pitchFamily="66" charset="0"/>
              </a:rPr>
              <a:t>I proudly present to you My Project Brief Summary . A summarized overview of the full and final plan can be easily presented to you by Me. This project designed exclusively </a:t>
            </a:r>
          </a:p>
          <a:p>
            <a:pPr marL="101600" indent="0">
              <a:buNone/>
            </a:pPr>
            <a:r>
              <a:rPr lang="en-US" dirty="0">
                <a:latin typeface="Mongolian Baiti" panose="03000500000000000000" pitchFamily="66" charset="0"/>
                <a:cs typeface="Mongolian Baiti" panose="03000500000000000000" pitchFamily="66" charset="0"/>
              </a:rPr>
              <a:t>by RUDRA PRATAP SINGH.</a:t>
            </a:r>
          </a:p>
          <a:p>
            <a:pPr marL="101600" indent="0">
              <a:buNone/>
            </a:pPr>
            <a:r>
              <a:rPr lang="en-US" dirty="0">
                <a:latin typeface="Mongolian Baiti" panose="03000500000000000000" pitchFamily="66" charset="0"/>
                <a:cs typeface="Mongolian Baiti" panose="03000500000000000000" pitchFamily="66" charset="0"/>
              </a:rPr>
              <a:t>Supervisor : Ms. Neelam Rawat</a:t>
            </a:r>
          </a:p>
        </p:txBody>
      </p:sp>
    </p:spTree>
    <p:extLst>
      <p:ext uri="{BB962C8B-B14F-4D97-AF65-F5344CB8AC3E}">
        <p14:creationId xmlns:p14="http://schemas.microsoft.com/office/powerpoint/2010/main" val="176993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28;p44">
            <a:extLst>
              <a:ext uri="{FF2B5EF4-FFF2-40B4-BE49-F238E27FC236}">
                <a16:creationId xmlns:a16="http://schemas.microsoft.com/office/drawing/2014/main" id="{39BBF4E8-DA3D-429E-9027-72F24EA1D4B6}"/>
              </a:ext>
            </a:extLst>
          </p:cNvPr>
          <p:cNvSpPr txBox="1">
            <a:spLocks noGrp="1"/>
          </p:cNvSpPr>
          <p:nvPr>
            <p:ph type="title"/>
          </p:nvPr>
        </p:nvSpPr>
        <p:spPr>
          <a:xfrm>
            <a:off x="1422400" y="599440"/>
            <a:ext cx="6014720" cy="63286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latin typeface="Cooper Black" panose="0208090404030B020404" pitchFamily="18" charset="0"/>
              </a:rPr>
              <a:t>Team Presentation</a:t>
            </a:r>
            <a:endParaRPr sz="4000" dirty="0">
              <a:latin typeface="Cooper Black" panose="0208090404030B020404" pitchFamily="18" charset="0"/>
            </a:endParaRPr>
          </a:p>
        </p:txBody>
      </p:sp>
      <p:pic>
        <p:nvPicPr>
          <p:cNvPr id="7" name="Google Shape;530;p44">
            <a:extLst>
              <a:ext uri="{FF2B5EF4-FFF2-40B4-BE49-F238E27FC236}">
                <a16:creationId xmlns:a16="http://schemas.microsoft.com/office/drawing/2014/main" id="{3233C4EE-D802-4122-A337-B07CA257BD3C}"/>
              </a:ext>
            </a:extLst>
          </p:cNvPr>
          <p:cNvPicPr preferRelativeResize="0"/>
          <p:nvPr/>
        </p:nvPicPr>
        <p:blipFill rotWithShape="1">
          <a:blip r:embed="rId2"/>
          <a:srcRect l="2482" t="16170" r="9336" b="30727"/>
          <a:stretch/>
        </p:blipFill>
        <p:spPr>
          <a:xfrm>
            <a:off x="2786067" y="1511262"/>
            <a:ext cx="1584961" cy="1588775"/>
          </a:xfrm>
          <a:prstGeom prst="ellipse">
            <a:avLst/>
          </a:prstGeom>
          <a:noFill/>
          <a:ln>
            <a:noFill/>
          </a:ln>
        </p:spPr>
      </p:pic>
      <p:sp>
        <p:nvSpPr>
          <p:cNvPr id="8" name="Google Shape;531;p44">
            <a:extLst>
              <a:ext uri="{FF2B5EF4-FFF2-40B4-BE49-F238E27FC236}">
                <a16:creationId xmlns:a16="http://schemas.microsoft.com/office/drawing/2014/main" id="{CF9B1290-F8A6-4A06-8D06-9E212E152903}"/>
              </a:ext>
            </a:extLst>
          </p:cNvPr>
          <p:cNvSpPr txBox="1"/>
          <p:nvPr/>
        </p:nvSpPr>
        <p:spPr>
          <a:xfrm>
            <a:off x="2532068" y="3456445"/>
            <a:ext cx="2184400" cy="9999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Nunito Sans"/>
                <a:ea typeface="Nunito Sans"/>
                <a:cs typeface="Nunito Sans"/>
                <a:sym typeface="Nunito Sans"/>
              </a:rPr>
              <a:t>RUDRA PRATAP SINGH </a:t>
            </a:r>
            <a:br>
              <a:rPr lang="en" dirty="0">
                <a:latin typeface="Nunito Sans"/>
                <a:ea typeface="Nunito Sans"/>
                <a:cs typeface="Nunito Sans"/>
                <a:sym typeface="Nunito Sans"/>
              </a:rPr>
            </a:br>
            <a:r>
              <a:rPr lang="en" sz="1050" dirty="0">
                <a:solidFill>
                  <a:schemeClr val="dk2"/>
                </a:solidFill>
                <a:latin typeface="Nunito Sans"/>
                <a:ea typeface="Nunito Sans"/>
                <a:cs typeface="Nunito Sans"/>
                <a:sym typeface="Nunito Sans"/>
              </a:rPr>
              <a:t>MCA</a:t>
            </a:r>
          </a:p>
          <a:p>
            <a:pPr marL="0" lvl="0" indent="0" algn="ctr" rtl="0">
              <a:spcBef>
                <a:spcPts val="0"/>
              </a:spcBef>
              <a:spcAft>
                <a:spcPts val="0"/>
              </a:spcAft>
              <a:buNone/>
            </a:pPr>
            <a:r>
              <a:rPr lang="en" sz="1050" dirty="0">
                <a:solidFill>
                  <a:schemeClr val="dk2"/>
                </a:solidFill>
                <a:latin typeface="Nunito Sans"/>
                <a:ea typeface="Nunito Sans"/>
                <a:cs typeface="Nunito Sans"/>
                <a:sym typeface="Nunito Sans"/>
              </a:rPr>
              <a:t>(2 YEAR/5 SEM)</a:t>
            </a:r>
          </a:p>
          <a:p>
            <a:pPr marL="0" lvl="0" indent="0" algn="ctr" rtl="0">
              <a:spcBef>
                <a:spcPts val="0"/>
              </a:spcBef>
              <a:spcAft>
                <a:spcPts val="0"/>
              </a:spcAft>
              <a:buNone/>
            </a:pPr>
            <a:r>
              <a:rPr lang="en" sz="1050" dirty="0">
                <a:solidFill>
                  <a:schemeClr val="dk2"/>
                </a:solidFill>
                <a:latin typeface="Nunito Sans"/>
                <a:ea typeface="Nunito Sans"/>
                <a:cs typeface="Nunito Sans"/>
                <a:sym typeface="Nunito Sans"/>
              </a:rPr>
              <a:t>2000290140107</a:t>
            </a:r>
          </a:p>
          <a:p>
            <a:pPr marL="0" lvl="0" indent="0" algn="ctr" rtl="0">
              <a:spcBef>
                <a:spcPts val="0"/>
              </a:spcBef>
              <a:spcAft>
                <a:spcPts val="0"/>
              </a:spcAft>
              <a:buNone/>
            </a:pPr>
            <a:r>
              <a:rPr lang="en" sz="1050" dirty="0">
                <a:solidFill>
                  <a:schemeClr val="dk2"/>
                </a:solidFill>
                <a:latin typeface="Nunito Sans"/>
                <a:ea typeface="Nunito Sans"/>
                <a:cs typeface="Nunito Sans"/>
                <a:sym typeface="Nunito Sans"/>
              </a:rPr>
              <a:t>KIET GROUP OF INSTITUTION</a:t>
            </a:r>
          </a:p>
          <a:p>
            <a:pPr marL="0" lvl="0" indent="0" algn="ctr" rtl="0">
              <a:spcBef>
                <a:spcPts val="0"/>
              </a:spcBef>
              <a:spcAft>
                <a:spcPts val="0"/>
              </a:spcAft>
              <a:buNone/>
            </a:pPr>
            <a:endParaRPr dirty="0">
              <a:latin typeface="Nunito Sans"/>
              <a:ea typeface="Nunito Sans"/>
              <a:cs typeface="Nunito Sans"/>
              <a:sym typeface="Nunito Sans"/>
            </a:endParaRPr>
          </a:p>
        </p:txBody>
      </p:sp>
      <p:sp>
        <p:nvSpPr>
          <p:cNvPr id="13" name="Google Shape;537;p44">
            <a:extLst>
              <a:ext uri="{FF2B5EF4-FFF2-40B4-BE49-F238E27FC236}">
                <a16:creationId xmlns:a16="http://schemas.microsoft.com/office/drawing/2014/main" id="{60784702-86EE-46A9-B2E8-E5B5B1B3F2DB}"/>
              </a:ext>
            </a:extLst>
          </p:cNvPr>
          <p:cNvSpPr txBox="1"/>
          <p:nvPr/>
        </p:nvSpPr>
        <p:spPr>
          <a:xfrm>
            <a:off x="6142956" y="3612348"/>
            <a:ext cx="2391444"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endParaRPr dirty="0">
              <a:latin typeface="Nunito Sans"/>
              <a:ea typeface="Nunito Sans"/>
              <a:cs typeface="Nunito Sans"/>
              <a:sym typeface="Nunito Sans"/>
            </a:endParaRPr>
          </a:p>
        </p:txBody>
      </p:sp>
      <p:sp>
        <p:nvSpPr>
          <p:cNvPr id="14" name="Google Shape;537;p44">
            <a:extLst>
              <a:ext uri="{FF2B5EF4-FFF2-40B4-BE49-F238E27FC236}">
                <a16:creationId xmlns:a16="http://schemas.microsoft.com/office/drawing/2014/main" id="{3C3DA9DA-AAF9-47B0-8B8C-FD24D9151C5F}"/>
              </a:ext>
            </a:extLst>
          </p:cNvPr>
          <p:cNvSpPr txBox="1"/>
          <p:nvPr/>
        </p:nvSpPr>
        <p:spPr>
          <a:xfrm>
            <a:off x="6202056" y="3683800"/>
            <a:ext cx="2391444"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endParaRPr dirty="0">
              <a:latin typeface="Nunito Sans"/>
              <a:ea typeface="Nunito Sans"/>
              <a:cs typeface="Nunito Sans"/>
              <a:sym typeface="Nunito Sans"/>
            </a:endParaRPr>
          </a:p>
        </p:txBody>
      </p:sp>
    </p:spTree>
    <p:extLst>
      <p:ext uri="{BB962C8B-B14F-4D97-AF65-F5344CB8AC3E}">
        <p14:creationId xmlns:p14="http://schemas.microsoft.com/office/powerpoint/2010/main" val="2717573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8C55-6BA9-493D-8332-591901822CCE}"/>
              </a:ext>
            </a:extLst>
          </p:cNvPr>
          <p:cNvSpPr>
            <a:spLocks noGrp="1"/>
          </p:cNvSpPr>
          <p:nvPr>
            <p:ph type="title"/>
          </p:nvPr>
        </p:nvSpPr>
        <p:spPr>
          <a:xfrm>
            <a:off x="1412111" y="393540"/>
            <a:ext cx="5393803" cy="648182"/>
          </a:xfrm>
        </p:spPr>
        <p:txBody>
          <a:bodyPr/>
          <a:lstStyle/>
          <a:p>
            <a:r>
              <a:rPr lang="en-US" dirty="0">
                <a:latin typeface="Cooper Black" panose="0208090404030B020404" pitchFamily="18" charset="0"/>
              </a:rPr>
              <a:t>IDEA Overview</a:t>
            </a:r>
            <a:endParaRPr lang="en-IN" dirty="0">
              <a:latin typeface="Cooper Black" panose="0208090404030B020404" pitchFamily="18" charset="0"/>
            </a:endParaRPr>
          </a:p>
        </p:txBody>
      </p:sp>
      <p:sp>
        <p:nvSpPr>
          <p:cNvPr id="3" name="Text Placeholder 2">
            <a:extLst>
              <a:ext uri="{FF2B5EF4-FFF2-40B4-BE49-F238E27FC236}">
                <a16:creationId xmlns:a16="http://schemas.microsoft.com/office/drawing/2014/main" id="{CE8FE658-F128-4943-90AD-FA431D923F18}"/>
              </a:ext>
            </a:extLst>
          </p:cNvPr>
          <p:cNvSpPr>
            <a:spLocks noGrp="1"/>
          </p:cNvSpPr>
          <p:nvPr>
            <p:ph type="body" idx="1"/>
          </p:nvPr>
        </p:nvSpPr>
        <p:spPr>
          <a:xfrm>
            <a:off x="304800" y="1469985"/>
            <a:ext cx="5517266" cy="3368233"/>
          </a:xfrm>
        </p:spPr>
        <p:txBody>
          <a:bodyPr/>
          <a:lstStyle/>
          <a:p>
            <a:pPr marL="101600" indent="0">
              <a:buNone/>
            </a:pPr>
            <a:r>
              <a:rPr lang="en-US" sz="1200" dirty="0"/>
              <a:t>When someone borrows some money from someone or some organization, in financial term it is known as loan .Distribution of the loans is the core business part of almost every banks. The main portion the bank’s </a:t>
            </a:r>
            <a:r>
              <a:rPr lang="en-US" sz="1200"/>
              <a:t>assets Is </a:t>
            </a:r>
            <a:r>
              <a:rPr lang="en-US" sz="1200" dirty="0"/>
              <a:t>directly came from the profit earned from the loans distributed by the banks. The prime objective in banking environment is to invest their assets in safe hands where it is. Today many banks/financial companies approves loan after a regress process of verification and validation but still there is no surety whether the chosen applicant is the deserving right applicant out of all applicants. Through this system we can predict whether that particular applicant is safe or not and the whole process of validation of features is automated by machine learning technique. The disadvantage of this model is that it emphasizes different weights to each factor but in real life sometime loan can be approved on the basis of single strong factor only, which is not possible through this system.</a:t>
            </a:r>
            <a:endParaRPr lang="en-IN" sz="1200" dirty="0"/>
          </a:p>
        </p:txBody>
      </p:sp>
      <p:pic>
        <p:nvPicPr>
          <p:cNvPr id="9" name="Picture 8">
            <a:extLst>
              <a:ext uri="{FF2B5EF4-FFF2-40B4-BE49-F238E27FC236}">
                <a16:creationId xmlns:a16="http://schemas.microsoft.com/office/drawing/2014/main" id="{2A5E80DC-3965-4FB4-ACA7-74D376BBFBF8}"/>
              </a:ext>
            </a:extLst>
          </p:cNvPr>
          <p:cNvPicPr>
            <a:picLocks noChangeAspect="1"/>
          </p:cNvPicPr>
          <p:nvPr/>
        </p:nvPicPr>
        <p:blipFill rotWithShape="1">
          <a:blip r:embed="rId2"/>
          <a:srcRect r="10902"/>
          <a:stretch/>
        </p:blipFill>
        <p:spPr>
          <a:xfrm>
            <a:off x="6648409" y="497711"/>
            <a:ext cx="2035778" cy="2420069"/>
          </a:xfrm>
          <a:prstGeom prst="rect">
            <a:avLst/>
          </a:prstGeom>
        </p:spPr>
      </p:pic>
      <p:sp>
        <p:nvSpPr>
          <p:cNvPr id="10" name="TextBox 9">
            <a:extLst>
              <a:ext uri="{FF2B5EF4-FFF2-40B4-BE49-F238E27FC236}">
                <a16:creationId xmlns:a16="http://schemas.microsoft.com/office/drawing/2014/main" id="{0413242F-E499-4AFA-83BE-2A9061B357E0}"/>
              </a:ext>
            </a:extLst>
          </p:cNvPr>
          <p:cNvSpPr txBox="1"/>
          <p:nvPr/>
        </p:nvSpPr>
        <p:spPr>
          <a:xfrm>
            <a:off x="6493397" y="3009418"/>
            <a:ext cx="2345803" cy="800219"/>
          </a:xfrm>
          <a:prstGeom prst="rect">
            <a:avLst/>
          </a:prstGeom>
          <a:noFill/>
        </p:spPr>
        <p:txBody>
          <a:bodyPr wrap="square" rtlCol="0">
            <a:spAutoFit/>
          </a:bodyPr>
          <a:lstStyle/>
          <a:p>
            <a:r>
              <a:rPr lang="en-IN" sz="1600" b="1" i="1" dirty="0"/>
              <a:t>“save lives with the help of social media"</a:t>
            </a:r>
          </a:p>
          <a:p>
            <a:endParaRPr lang="en-IN" dirty="0"/>
          </a:p>
        </p:txBody>
      </p:sp>
    </p:spTree>
    <p:extLst>
      <p:ext uri="{BB962C8B-B14F-4D97-AF65-F5344CB8AC3E}">
        <p14:creationId xmlns:p14="http://schemas.microsoft.com/office/powerpoint/2010/main" val="202640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BD2E-71F9-4649-98B1-4B2E92B36CD1}"/>
              </a:ext>
            </a:extLst>
          </p:cNvPr>
          <p:cNvSpPr>
            <a:spLocks noGrp="1"/>
          </p:cNvSpPr>
          <p:nvPr>
            <p:ph type="title"/>
          </p:nvPr>
        </p:nvSpPr>
        <p:spPr>
          <a:xfrm>
            <a:off x="702900" y="836000"/>
            <a:ext cx="5890940" cy="396300"/>
          </a:xfrm>
        </p:spPr>
        <p:txBody>
          <a:bodyPr/>
          <a:lstStyle/>
          <a:p>
            <a:r>
              <a:rPr lang="en-US" sz="2400" dirty="0">
                <a:latin typeface="Cooper Black" panose="0208090404030B020404" pitchFamily="18" charset="0"/>
              </a:rPr>
              <a:t>Project Goal</a:t>
            </a:r>
            <a:endParaRPr lang="en-IN" sz="2400" dirty="0">
              <a:latin typeface="Cooper Black" panose="0208090404030B020404" pitchFamily="18" charset="0"/>
            </a:endParaRPr>
          </a:p>
        </p:txBody>
      </p:sp>
      <p:sp>
        <p:nvSpPr>
          <p:cNvPr id="3" name="Text Placeholder 2">
            <a:extLst>
              <a:ext uri="{FF2B5EF4-FFF2-40B4-BE49-F238E27FC236}">
                <a16:creationId xmlns:a16="http://schemas.microsoft.com/office/drawing/2014/main" id="{A89F9993-C142-4C85-93C0-F314F6BA395F}"/>
              </a:ext>
            </a:extLst>
          </p:cNvPr>
          <p:cNvSpPr>
            <a:spLocks noGrp="1"/>
          </p:cNvSpPr>
          <p:nvPr>
            <p:ph type="body" idx="1"/>
          </p:nvPr>
        </p:nvSpPr>
        <p:spPr>
          <a:xfrm>
            <a:off x="655910" y="1627013"/>
            <a:ext cx="5718220" cy="2951400"/>
          </a:xfrm>
        </p:spPr>
        <p:txBody>
          <a:bodyPr/>
          <a:lstStyle/>
          <a:p>
            <a:pPr marL="101600" indent="0">
              <a:buNone/>
            </a:pPr>
            <a:r>
              <a:rPr lang="en-US" sz="1200" dirty="0"/>
              <a:t>The objective of the problem is to pick out which customer will be able to pay the debt and which customer is likely will not be able to pay the debts. Clearly we have to create a classification model here. We have to use algorithms like logistic regression, decision tree or random forest. We need to create a model that is accurate and the error percentage should be less. The main objective of this project is to predict whether assigning the loan to particular person will be safe or not. ... In this paper we are predict the loan data by using some machine learning algorithms they are classification, logic regression, Decision Tree and gradient boosting. </a:t>
            </a:r>
            <a:endParaRPr lang="en-IN" sz="1200" dirty="0"/>
          </a:p>
          <a:p>
            <a:r>
              <a:rPr lang="en-US" sz="1200" dirty="0"/>
              <a:t>A classification model is run on data attempting to classify whether the person or client is eligible for get loan from any bank with good accuracy of statement.</a:t>
            </a:r>
            <a:endParaRPr lang="en-IN" sz="1200" dirty="0"/>
          </a:p>
          <a:p>
            <a:r>
              <a:rPr lang="en-US" sz="1200" dirty="0"/>
              <a:t>Our objectives included some points about this Loan Status Prediction </a:t>
            </a:r>
            <a:endParaRPr lang="en-IN" sz="1200" dirty="0">
              <a:effectLst/>
            </a:endParaRPr>
          </a:p>
        </p:txBody>
      </p:sp>
      <p:sp>
        <p:nvSpPr>
          <p:cNvPr id="5" name="TextBox 4">
            <a:extLst>
              <a:ext uri="{FF2B5EF4-FFF2-40B4-BE49-F238E27FC236}">
                <a16:creationId xmlns:a16="http://schemas.microsoft.com/office/drawing/2014/main" id="{633FCE8E-2545-40C2-9A64-EBEE7D8744C1}"/>
              </a:ext>
            </a:extLst>
          </p:cNvPr>
          <p:cNvSpPr txBox="1"/>
          <p:nvPr/>
        </p:nvSpPr>
        <p:spPr>
          <a:xfrm>
            <a:off x="7033260" y="1082040"/>
            <a:ext cx="1684020" cy="1569660"/>
          </a:xfrm>
          <a:prstGeom prst="rect">
            <a:avLst/>
          </a:prstGeom>
          <a:noFill/>
        </p:spPr>
        <p:txBody>
          <a:bodyPr wrap="square" rtlCol="0">
            <a:spAutoFit/>
          </a:bodyPr>
          <a:lstStyle/>
          <a:p>
            <a:r>
              <a:rPr lang="en-US" sz="9600" dirty="0">
                <a:latin typeface="Castellar" panose="020A0402060406010301" pitchFamily="18" charset="0"/>
              </a:rPr>
              <a:t>Y</a:t>
            </a:r>
            <a:endParaRPr lang="en-IN" dirty="0">
              <a:latin typeface="Castellar" panose="020A0402060406010301" pitchFamily="18" charset="0"/>
            </a:endParaRPr>
          </a:p>
        </p:txBody>
      </p:sp>
      <p:sp>
        <p:nvSpPr>
          <p:cNvPr id="6" name="TextBox 5">
            <a:extLst>
              <a:ext uri="{FF2B5EF4-FFF2-40B4-BE49-F238E27FC236}">
                <a16:creationId xmlns:a16="http://schemas.microsoft.com/office/drawing/2014/main" id="{CFDCADC7-CF11-4845-80C1-0736E862523A}"/>
              </a:ext>
            </a:extLst>
          </p:cNvPr>
          <p:cNvSpPr txBox="1"/>
          <p:nvPr/>
        </p:nvSpPr>
        <p:spPr>
          <a:xfrm>
            <a:off x="7033260" y="3102713"/>
            <a:ext cx="1407840" cy="523220"/>
          </a:xfrm>
          <a:prstGeom prst="rect">
            <a:avLst/>
          </a:prstGeom>
          <a:noFill/>
        </p:spPr>
        <p:txBody>
          <a:bodyPr wrap="square" rtlCol="0">
            <a:spAutoFit/>
          </a:bodyPr>
          <a:lstStyle/>
          <a:p>
            <a:r>
              <a:rPr lang="en-US" sz="2800" dirty="0">
                <a:latin typeface="Bookman Old Style" panose="02050604050505020204" pitchFamily="18" charset="0"/>
              </a:rPr>
              <a:t>WHY?</a:t>
            </a:r>
            <a:endParaRPr lang="en-IN" sz="2000" dirty="0">
              <a:latin typeface="Bookman Old Style" panose="02050604050505020204" pitchFamily="18" charset="0"/>
            </a:endParaRPr>
          </a:p>
        </p:txBody>
      </p:sp>
      <p:pic>
        <p:nvPicPr>
          <p:cNvPr id="7" name="Picture 6">
            <a:extLst>
              <a:ext uri="{FF2B5EF4-FFF2-40B4-BE49-F238E27FC236}">
                <a16:creationId xmlns:a16="http://schemas.microsoft.com/office/drawing/2014/main" id="{39AC7C5E-B222-4101-B939-74C6287F4469}"/>
              </a:ext>
            </a:extLst>
          </p:cNvPr>
          <p:cNvPicPr>
            <a:picLocks noChangeAspect="1"/>
          </p:cNvPicPr>
          <p:nvPr/>
        </p:nvPicPr>
        <p:blipFill rotWithShape="1">
          <a:blip r:embed="rId2"/>
          <a:srcRect l="13835" t="15862" r="16233" b="20293"/>
          <a:stretch/>
        </p:blipFill>
        <p:spPr>
          <a:xfrm>
            <a:off x="6703240" y="917181"/>
            <a:ext cx="1866900" cy="2104588"/>
          </a:xfrm>
          <a:prstGeom prst="rect">
            <a:avLst/>
          </a:prstGeom>
        </p:spPr>
      </p:pic>
    </p:spTree>
    <p:extLst>
      <p:ext uri="{BB962C8B-B14F-4D97-AF65-F5344CB8AC3E}">
        <p14:creationId xmlns:p14="http://schemas.microsoft.com/office/powerpoint/2010/main" val="608436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BD2E-71F9-4649-98B1-4B2E92B36CD1}"/>
              </a:ext>
            </a:extLst>
          </p:cNvPr>
          <p:cNvSpPr>
            <a:spLocks noGrp="1"/>
          </p:cNvSpPr>
          <p:nvPr>
            <p:ph type="title"/>
          </p:nvPr>
        </p:nvSpPr>
        <p:spPr>
          <a:xfrm>
            <a:off x="702900" y="836000"/>
            <a:ext cx="5890940" cy="396300"/>
          </a:xfrm>
        </p:spPr>
        <p:txBody>
          <a:bodyPr/>
          <a:lstStyle/>
          <a:p>
            <a:r>
              <a:rPr lang="en-US" sz="2400" dirty="0">
                <a:latin typeface="Cooper Black" panose="0208090404030B020404" pitchFamily="18" charset="0"/>
              </a:rPr>
              <a:t>WHY DO WE NEED THIS SYSTEM?</a:t>
            </a:r>
            <a:endParaRPr lang="en-IN" sz="2400" dirty="0">
              <a:latin typeface="Cooper Black" panose="0208090404030B020404" pitchFamily="18" charset="0"/>
            </a:endParaRPr>
          </a:p>
        </p:txBody>
      </p:sp>
      <p:sp>
        <p:nvSpPr>
          <p:cNvPr id="3" name="Text Placeholder 2">
            <a:extLst>
              <a:ext uri="{FF2B5EF4-FFF2-40B4-BE49-F238E27FC236}">
                <a16:creationId xmlns:a16="http://schemas.microsoft.com/office/drawing/2014/main" id="{A89F9993-C142-4C85-93C0-F314F6BA395F}"/>
              </a:ext>
            </a:extLst>
          </p:cNvPr>
          <p:cNvSpPr>
            <a:spLocks noGrp="1"/>
          </p:cNvSpPr>
          <p:nvPr>
            <p:ph type="body" idx="1"/>
          </p:nvPr>
        </p:nvSpPr>
        <p:spPr>
          <a:xfrm>
            <a:off x="702900" y="1582550"/>
            <a:ext cx="5718220" cy="2951400"/>
          </a:xfrm>
        </p:spPr>
        <p:txBody>
          <a:bodyPr/>
          <a:lstStyle/>
          <a:p>
            <a:pPr>
              <a:buFont typeface="Wingdings" panose="05000000000000000000" pitchFamily="2" charset="2"/>
              <a:buChar char="v"/>
            </a:pPr>
            <a:r>
              <a:rPr lang="en-US" sz="2400" dirty="0">
                <a:latin typeface="Mongolian Baiti" panose="03000500000000000000" pitchFamily="66" charset="0"/>
                <a:cs typeface="Mongolian Baiti" panose="03000500000000000000" pitchFamily="66" charset="0"/>
              </a:rPr>
              <a:t>Get the Assets Safe.</a:t>
            </a:r>
          </a:p>
          <a:p>
            <a:pPr>
              <a:buFont typeface="Wingdings" panose="05000000000000000000" pitchFamily="2" charset="2"/>
              <a:buChar char="v"/>
            </a:pPr>
            <a:r>
              <a:rPr lang="en-US" sz="2400" dirty="0">
                <a:latin typeface="Mongolian Baiti" panose="03000500000000000000" pitchFamily="66" charset="0"/>
                <a:cs typeface="Mongolian Baiti" panose="03000500000000000000" pitchFamily="66" charset="0"/>
              </a:rPr>
              <a:t>To know that our Loan Applicant is safe for loan or not. </a:t>
            </a:r>
          </a:p>
          <a:p>
            <a:pPr>
              <a:buFont typeface="Wingdings" panose="05000000000000000000" pitchFamily="2" charset="2"/>
              <a:buChar char="v"/>
            </a:pPr>
            <a:r>
              <a:rPr lang="en-US" sz="2400" dirty="0">
                <a:latin typeface="Mongolian Baiti" panose="03000500000000000000" pitchFamily="66" charset="0"/>
                <a:cs typeface="Mongolian Baiti" panose="03000500000000000000" pitchFamily="66" charset="0"/>
              </a:rPr>
              <a:t>Time and Cost Saving. </a:t>
            </a:r>
          </a:p>
          <a:p>
            <a:pPr marL="101600" indent="0">
              <a:buNone/>
            </a:pPr>
            <a:endParaRPr lang="en-US" sz="2400" dirty="0">
              <a:latin typeface="Mongolian Baiti" panose="03000500000000000000" pitchFamily="66" charset="0"/>
              <a:cs typeface="Mongolian Baiti" panose="03000500000000000000" pitchFamily="66" charset="0"/>
            </a:endParaRPr>
          </a:p>
        </p:txBody>
      </p:sp>
      <p:sp>
        <p:nvSpPr>
          <p:cNvPr id="5" name="TextBox 4">
            <a:extLst>
              <a:ext uri="{FF2B5EF4-FFF2-40B4-BE49-F238E27FC236}">
                <a16:creationId xmlns:a16="http://schemas.microsoft.com/office/drawing/2014/main" id="{633FCE8E-2545-40C2-9A64-EBEE7D8744C1}"/>
              </a:ext>
            </a:extLst>
          </p:cNvPr>
          <p:cNvSpPr txBox="1"/>
          <p:nvPr/>
        </p:nvSpPr>
        <p:spPr>
          <a:xfrm>
            <a:off x="7033260" y="1082040"/>
            <a:ext cx="1684020" cy="1569660"/>
          </a:xfrm>
          <a:prstGeom prst="rect">
            <a:avLst/>
          </a:prstGeom>
          <a:noFill/>
        </p:spPr>
        <p:txBody>
          <a:bodyPr wrap="square" rtlCol="0">
            <a:spAutoFit/>
          </a:bodyPr>
          <a:lstStyle/>
          <a:p>
            <a:r>
              <a:rPr lang="en-US" sz="9600" dirty="0">
                <a:latin typeface="Castellar" panose="020A0402060406010301" pitchFamily="18" charset="0"/>
              </a:rPr>
              <a:t>Y</a:t>
            </a:r>
            <a:endParaRPr lang="en-IN" dirty="0">
              <a:latin typeface="Castellar" panose="020A0402060406010301" pitchFamily="18" charset="0"/>
            </a:endParaRPr>
          </a:p>
        </p:txBody>
      </p:sp>
      <p:sp>
        <p:nvSpPr>
          <p:cNvPr id="6" name="TextBox 5">
            <a:extLst>
              <a:ext uri="{FF2B5EF4-FFF2-40B4-BE49-F238E27FC236}">
                <a16:creationId xmlns:a16="http://schemas.microsoft.com/office/drawing/2014/main" id="{CFDCADC7-CF11-4845-80C1-0736E862523A}"/>
              </a:ext>
            </a:extLst>
          </p:cNvPr>
          <p:cNvSpPr txBox="1"/>
          <p:nvPr/>
        </p:nvSpPr>
        <p:spPr>
          <a:xfrm>
            <a:off x="7033260" y="3102713"/>
            <a:ext cx="1407840" cy="523220"/>
          </a:xfrm>
          <a:prstGeom prst="rect">
            <a:avLst/>
          </a:prstGeom>
          <a:noFill/>
        </p:spPr>
        <p:txBody>
          <a:bodyPr wrap="square" rtlCol="0">
            <a:spAutoFit/>
          </a:bodyPr>
          <a:lstStyle/>
          <a:p>
            <a:r>
              <a:rPr lang="en-US" sz="2800" dirty="0">
                <a:latin typeface="Bookman Old Style" panose="02050604050505020204" pitchFamily="18" charset="0"/>
              </a:rPr>
              <a:t>WHY?</a:t>
            </a:r>
            <a:endParaRPr lang="en-IN" sz="2000" dirty="0">
              <a:latin typeface="Bookman Old Style" panose="02050604050505020204" pitchFamily="18" charset="0"/>
            </a:endParaRPr>
          </a:p>
        </p:txBody>
      </p:sp>
      <p:pic>
        <p:nvPicPr>
          <p:cNvPr id="8" name="Picture 7">
            <a:extLst>
              <a:ext uri="{FF2B5EF4-FFF2-40B4-BE49-F238E27FC236}">
                <a16:creationId xmlns:a16="http://schemas.microsoft.com/office/drawing/2014/main" id="{17FB90CC-E6BE-4873-B5DC-1D0FA05B21A0}"/>
              </a:ext>
            </a:extLst>
          </p:cNvPr>
          <p:cNvPicPr>
            <a:picLocks noChangeAspect="1"/>
          </p:cNvPicPr>
          <p:nvPr/>
        </p:nvPicPr>
        <p:blipFill rotWithShape="1">
          <a:blip r:embed="rId2"/>
          <a:srcRect r="76170" b="64330"/>
          <a:stretch/>
        </p:blipFill>
        <p:spPr>
          <a:xfrm>
            <a:off x="6593840" y="609172"/>
            <a:ext cx="1951163" cy="2248894"/>
          </a:xfrm>
          <a:prstGeom prst="rect">
            <a:avLst/>
          </a:prstGeom>
        </p:spPr>
      </p:pic>
    </p:spTree>
    <p:extLst>
      <p:ext uri="{BB962C8B-B14F-4D97-AF65-F5344CB8AC3E}">
        <p14:creationId xmlns:p14="http://schemas.microsoft.com/office/powerpoint/2010/main" val="64479791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BD2E-71F9-4649-98B1-4B2E92B36CD1}"/>
              </a:ext>
            </a:extLst>
          </p:cNvPr>
          <p:cNvSpPr>
            <a:spLocks noGrp="1"/>
          </p:cNvSpPr>
          <p:nvPr>
            <p:ph type="title"/>
          </p:nvPr>
        </p:nvSpPr>
        <p:spPr>
          <a:xfrm>
            <a:off x="702900" y="836000"/>
            <a:ext cx="5890940" cy="396300"/>
          </a:xfrm>
        </p:spPr>
        <p:txBody>
          <a:bodyPr/>
          <a:lstStyle/>
          <a:p>
            <a:r>
              <a:rPr lang="en-US" sz="2400" dirty="0">
                <a:latin typeface="Cooper Black" panose="0208090404030B020404" pitchFamily="18" charset="0"/>
              </a:rPr>
              <a:t>How </a:t>
            </a:r>
            <a:r>
              <a:rPr lang="en-US" sz="2400">
                <a:latin typeface="Cooper Black" panose="0208090404030B020404" pitchFamily="18" charset="0"/>
              </a:rPr>
              <a:t>Dangerous it can </a:t>
            </a:r>
            <a:r>
              <a:rPr lang="en-US" sz="2400" dirty="0">
                <a:latin typeface="Cooper Black" panose="0208090404030B020404" pitchFamily="18" charset="0"/>
              </a:rPr>
              <a:t>be?</a:t>
            </a:r>
            <a:endParaRPr lang="en-IN" sz="2400" dirty="0">
              <a:latin typeface="Cooper Black" panose="0208090404030B020404" pitchFamily="18" charset="0"/>
            </a:endParaRPr>
          </a:p>
        </p:txBody>
      </p:sp>
      <p:sp>
        <p:nvSpPr>
          <p:cNvPr id="3" name="Text Placeholder 2">
            <a:extLst>
              <a:ext uri="{FF2B5EF4-FFF2-40B4-BE49-F238E27FC236}">
                <a16:creationId xmlns:a16="http://schemas.microsoft.com/office/drawing/2014/main" id="{A89F9993-C142-4C85-93C0-F314F6BA395F}"/>
              </a:ext>
            </a:extLst>
          </p:cNvPr>
          <p:cNvSpPr>
            <a:spLocks noGrp="1"/>
          </p:cNvSpPr>
          <p:nvPr>
            <p:ph type="body" idx="1"/>
          </p:nvPr>
        </p:nvSpPr>
        <p:spPr>
          <a:xfrm>
            <a:off x="293252" y="1381845"/>
            <a:ext cx="6080878" cy="2925655"/>
          </a:xfrm>
        </p:spPr>
        <p:txBody>
          <a:bodyPr/>
          <a:lstStyle/>
          <a:p>
            <a:pPr>
              <a:lnSpc>
                <a:spcPct val="150000"/>
              </a:lnSpc>
              <a:buFont typeface="Arial" panose="020B0604020202020204" pitchFamily="34" charset="0"/>
              <a:buChar char="•"/>
            </a:pPr>
            <a:r>
              <a:rPr lang="en-IN" sz="1800" dirty="0">
                <a:latin typeface="+mj-lt"/>
              </a:rPr>
              <a:t>ABG Shipyard Ltd. </a:t>
            </a:r>
            <a:r>
              <a:rPr lang="en-US" sz="1800" dirty="0">
                <a:latin typeface="+mj-lt"/>
              </a:rPr>
              <a:t>company cheats SBI, 27 banks of over Rs 22,842 crore</a:t>
            </a:r>
            <a:r>
              <a:rPr lang="en-US" b="1" dirty="0"/>
              <a:t>. </a:t>
            </a:r>
            <a:endParaRPr lang="en-US" sz="1800" i="0" dirty="0">
              <a:solidFill>
                <a:srgbClr val="3C4245"/>
              </a:solidFill>
              <a:effectLst/>
              <a:latin typeface="Arial" panose="020B0604020202020204" pitchFamily="34" charset="0"/>
            </a:endParaRPr>
          </a:p>
          <a:p>
            <a:pPr>
              <a:lnSpc>
                <a:spcPct val="150000"/>
              </a:lnSpc>
              <a:buFont typeface="Arial" panose="020B0604020202020204" pitchFamily="34" charset="0"/>
              <a:buChar char="•"/>
            </a:pPr>
            <a:r>
              <a:rPr lang="en-US" sz="1800" dirty="0">
                <a:latin typeface="+mj-lt"/>
              </a:rPr>
              <a:t>In financial year 2021, the Reserve Bank of India (RBI) reported bank frauds amounting to 1</a:t>
            </a:r>
            <a:r>
              <a:rPr lang="en-US" sz="1800" dirty="0">
                <a:solidFill>
                  <a:srgbClr val="FF0000"/>
                </a:solidFill>
                <a:latin typeface="+mj-lt"/>
              </a:rPr>
              <a:t>.38 trillion Indian rupees.</a:t>
            </a:r>
            <a:endParaRPr lang="en-US" sz="1800" i="0" dirty="0">
              <a:solidFill>
                <a:srgbClr val="FF0000"/>
              </a:solidFill>
              <a:effectLst/>
              <a:latin typeface="+mj-lt"/>
            </a:endParaRPr>
          </a:p>
          <a:p>
            <a:pPr>
              <a:lnSpc>
                <a:spcPct val="150000"/>
              </a:lnSpc>
              <a:buFont typeface="Arial" panose="020B0604020202020204" pitchFamily="34" charset="0"/>
              <a:buChar char="•"/>
            </a:pPr>
            <a:r>
              <a:rPr lang="en-US" sz="1800" dirty="0">
                <a:latin typeface="+mj-lt"/>
              </a:rPr>
              <a:t>This was a decrease from over </a:t>
            </a:r>
            <a:r>
              <a:rPr lang="en-US" sz="1800" dirty="0">
                <a:solidFill>
                  <a:srgbClr val="FF0000"/>
                </a:solidFill>
                <a:latin typeface="+mj-lt"/>
              </a:rPr>
              <a:t>1.85 trillion rupees</a:t>
            </a:r>
            <a:r>
              <a:rPr lang="en-US" sz="1800" dirty="0">
                <a:latin typeface="+mj-lt"/>
              </a:rPr>
              <a:t> in 2020.</a:t>
            </a:r>
          </a:p>
        </p:txBody>
      </p:sp>
      <p:sp>
        <p:nvSpPr>
          <p:cNvPr id="5" name="TextBox 4">
            <a:extLst>
              <a:ext uri="{FF2B5EF4-FFF2-40B4-BE49-F238E27FC236}">
                <a16:creationId xmlns:a16="http://schemas.microsoft.com/office/drawing/2014/main" id="{633FCE8E-2545-40C2-9A64-EBEE7D8744C1}"/>
              </a:ext>
            </a:extLst>
          </p:cNvPr>
          <p:cNvSpPr txBox="1"/>
          <p:nvPr/>
        </p:nvSpPr>
        <p:spPr>
          <a:xfrm>
            <a:off x="7033260" y="1082040"/>
            <a:ext cx="1684020" cy="1569660"/>
          </a:xfrm>
          <a:prstGeom prst="rect">
            <a:avLst/>
          </a:prstGeom>
          <a:noFill/>
        </p:spPr>
        <p:txBody>
          <a:bodyPr wrap="square" rtlCol="0">
            <a:spAutoFit/>
          </a:bodyPr>
          <a:lstStyle/>
          <a:p>
            <a:r>
              <a:rPr lang="en-US" sz="9600" dirty="0">
                <a:latin typeface="Castellar" panose="020A0402060406010301" pitchFamily="18" charset="0"/>
              </a:rPr>
              <a:t>Y</a:t>
            </a:r>
            <a:endParaRPr lang="en-IN" dirty="0">
              <a:latin typeface="Castellar" panose="020A0402060406010301" pitchFamily="18" charset="0"/>
            </a:endParaRPr>
          </a:p>
        </p:txBody>
      </p:sp>
      <p:sp>
        <p:nvSpPr>
          <p:cNvPr id="6" name="TextBox 5">
            <a:extLst>
              <a:ext uri="{FF2B5EF4-FFF2-40B4-BE49-F238E27FC236}">
                <a16:creationId xmlns:a16="http://schemas.microsoft.com/office/drawing/2014/main" id="{CFDCADC7-CF11-4845-80C1-0736E862523A}"/>
              </a:ext>
            </a:extLst>
          </p:cNvPr>
          <p:cNvSpPr txBox="1"/>
          <p:nvPr/>
        </p:nvSpPr>
        <p:spPr>
          <a:xfrm>
            <a:off x="7033260" y="3102713"/>
            <a:ext cx="1684020" cy="954107"/>
          </a:xfrm>
          <a:prstGeom prst="rect">
            <a:avLst/>
          </a:prstGeom>
          <a:noFill/>
        </p:spPr>
        <p:txBody>
          <a:bodyPr wrap="square" rtlCol="0">
            <a:spAutoFit/>
          </a:bodyPr>
          <a:lstStyle/>
          <a:p>
            <a:pPr algn="ctr"/>
            <a:r>
              <a:rPr lang="en-US" sz="2800" dirty="0">
                <a:latin typeface="Bookman Old Style" panose="02050604050505020204" pitchFamily="18" charset="0"/>
              </a:rPr>
              <a:t>News Reports</a:t>
            </a:r>
            <a:endParaRPr lang="en-IN" sz="2000" dirty="0">
              <a:latin typeface="Bookman Old Style" panose="02050604050505020204" pitchFamily="18" charset="0"/>
            </a:endParaRPr>
          </a:p>
        </p:txBody>
      </p:sp>
      <p:pic>
        <p:nvPicPr>
          <p:cNvPr id="7" name="Picture 6">
            <a:extLst>
              <a:ext uri="{FF2B5EF4-FFF2-40B4-BE49-F238E27FC236}">
                <a16:creationId xmlns:a16="http://schemas.microsoft.com/office/drawing/2014/main" id="{EC446637-2952-494A-94AA-797A8BB4C220}"/>
              </a:ext>
            </a:extLst>
          </p:cNvPr>
          <p:cNvPicPr>
            <a:picLocks noChangeAspect="1"/>
          </p:cNvPicPr>
          <p:nvPr/>
        </p:nvPicPr>
        <p:blipFill>
          <a:blip r:embed="rId2"/>
          <a:srcRect/>
          <a:stretch/>
        </p:blipFill>
        <p:spPr>
          <a:xfrm>
            <a:off x="6434276" y="941534"/>
            <a:ext cx="2416472" cy="1630216"/>
          </a:xfrm>
          <a:prstGeom prst="rect">
            <a:avLst/>
          </a:prstGeom>
        </p:spPr>
      </p:pic>
    </p:spTree>
    <p:extLst>
      <p:ext uri="{BB962C8B-B14F-4D97-AF65-F5344CB8AC3E}">
        <p14:creationId xmlns:p14="http://schemas.microsoft.com/office/powerpoint/2010/main" val="6003686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BD2E-71F9-4649-98B1-4B2E92B36CD1}"/>
              </a:ext>
            </a:extLst>
          </p:cNvPr>
          <p:cNvSpPr>
            <a:spLocks noGrp="1"/>
          </p:cNvSpPr>
          <p:nvPr>
            <p:ph type="title"/>
          </p:nvPr>
        </p:nvSpPr>
        <p:spPr>
          <a:xfrm>
            <a:off x="746081" y="671126"/>
            <a:ext cx="5890940" cy="396300"/>
          </a:xfrm>
        </p:spPr>
        <p:txBody>
          <a:bodyPr/>
          <a:lstStyle/>
          <a:p>
            <a:r>
              <a:rPr lang="en-US" sz="2400" dirty="0">
                <a:latin typeface="Cooper Black" panose="0208090404030B020404" pitchFamily="18" charset="0"/>
              </a:rPr>
              <a:t>Stats</a:t>
            </a:r>
            <a:endParaRPr lang="en-IN" sz="2400" dirty="0">
              <a:latin typeface="Cooper Black" panose="0208090404030B020404" pitchFamily="18" charset="0"/>
            </a:endParaRPr>
          </a:p>
        </p:txBody>
      </p:sp>
      <p:sp>
        <p:nvSpPr>
          <p:cNvPr id="6" name="TextBox 5">
            <a:extLst>
              <a:ext uri="{FF2B5EF4-FFF2-40B4-BE49-F238E27FC236}">
                <a16:creationId xmlns:a16="http://schemas.microsoft.com/office/drawing/2014/main" id="{CFDCADC7-CF11-4845-80C1-0736E862523A}"/>
              </a:ext>
            </a:extLst>
          </p:cNvPr>
          <p:cNvSpPr txBox="1"/>
          <p:nvPr/>
        </p:nvSpPr>
        <p:spPr>
          <a:xfrm>
            <a:off x="7033260" y="3102713"/>
            <a:ext cx="1407840" cy="523220"/>
          </a:xfrm>
          <a:prstGeom prst="rect">
            <a:avLst/>
          </a:prstGeom>
          <a:noFill/>
        </p:spPr>
        <p:txBody>
          <a:bodyPr wrap="square" rtlCol="0">
            <a:spAutoFit/>
          </a:bodyPr>
          <a:lstStyle/>
          <a:p>
            <a:r>
              <a:rPr lang="en-US" sz="2800" dirty="0">
                <a:latin typeface="Bookman Old Style" panose="02050604050505020204" pitchFamily="18" charset="0"/>
              </a:rPr>
              <a:t>WHY?</a:t>
            </a:r>
            <a:endParaRPr lang="en-IN" sz="2000" dirty="0">
              <a:latin typeface="Bookman Old Style" panose="02050604050505020204" pitchFamily="18" charset="0"/>
            </a:endParaRPr>
          </a:p>
        </p:txBody>
      </p:sp>
      <p:pic>
        <p:nvPicPr>
          <p:cNvPr id="4" name="Picture 3">
            <a:extLst>
              <a:ext uri="{FF2B5EF4-FFF2-40B4-BE49-F238E27FC236}">
                <a16:creationId xmlns:a16="http://schemas.microsoft.com/office/drawing/2014/main" id="{9D460E5C-F303-4390-9D46-3E1B7FA10C30}"/>
              </a:ext>
            </a:extLst>
          </p:cNvPr>
          <p:cNvPicPr>
            <a:picLocks noChangeAspect="1"/>
          </p:cNvPicPr>
          <p:nvPr/>
        </p:nvPicPr>
        <p:blipFill>
          <a:blip r:embed="rId2"/>
          <a:stretch>
            <a:fillRect/>
          </a:stretch>
        </p:blipFill>
        <p:spPr>
          <a:xfrm>
            <a:off x="151406" y="1150644"/>
            <a:ext cx="6236900" cy="3818304"/>
          </a:xfrm>
          <a:prstGeom prst="rect">
            <a:avLst/>
          </a:prstGeom>
        </p:spPr>
      </p:pic>
      <p:pic>
        <p:nvPicPr>
          <p:cNvPr id="7" name="Picture 6">
            <a:extLst>
              <a:ext uri="{FF2B5EF4-FFF2-40B4-BE49-F238E27FC236}">
                <a16:creationId xmlns:a16="http://schemas.microsoft.com/office/drawing/2014/main" id="{D150F17A-FA51-45E5-88FA-3FCC4D03703C}"/>
              </a:ext>
            </a:extLst>
          </p:cNvPr>
          <p:cNvPicPr>
            <a:picLocks noChangeAspect="1"/>
          </p:cNvPicPr>
          <p:nvPr/>
        </p:nvPicPr>
        <p:blipFill>
          <a:blip r:embed="rId3"/>
          <a:stretch>
            <a:fillRect/>
          </a:stretch>
        </p:blipFill>
        <p:spPr>
          <a:xfrm>
            <a:off x="6310479" y="443752"/>
            <a:ext cx="2682115" cy="2433918"/>
          </a:xfrm>
          <a:prstGeom prst="rect">
            <a:avLst/>
          </a:prstGeom>
        </p:spPr>
      </p:pic>
    </p:spTree>
    <p:extLst>
      <p:ext uri="{BB962C8B-B14F-4D97-AF65-F5344CB8AC3E}">
        <p14:creationId xmlns:p14="http://schemas.microsoft.com/office/powerpoint/2010/main" val="174840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1559085" y="637359"/>
            <a:ext cx="4657519"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latin typeface="Cooper Black" panose="0208090404030B020404" pitchFamily="18" charset="0"/>
              </a:rPr>
              <a:t>FEATURES OF THE PROJECT</a:t>
            </a:r>
            <a:endParaRPr sz="3600" u="sng" dirty="0">
              <a:latin typeface="Algerian" panose="04020705040A02060702" pitchFamily="82" charset="0"/>
            </a:endParaRPr>
          </a:p>
        </p:txBody>
      </p:sp>
      <p:sp>
        <p:nvSpPr>
          <p:cNvPr id="101" name="Google Shape;101;p13"/>
          <p:cNvSpPr txBox="1">
            <a:spLocks noGrp="1"/>
          </p:cNvSpPr>
          <p:nvPr>
            <p:ph type="body" idx="2"/>
          </p:nvPr>
        </p:nvSpPr>
        <p:spPr>
          <a:xfrm>
            <a:off x="546007" y="1681225"/>
            <a:ext cx="5507463" cy="3127597"/>
          </a:xfrm>
          <a:prstGeom prst="rect">
            <a:avLst/>
          </a:prstGeom>
        </p:spPr>
        <p:txBody>
          <a:bodyPr spcFirstLastPara="1" wrap="square" lIns="0" tIns="0" rIns="0" bIns="0" anchor="t" anchorCtr="0">
            <a:noAutofit/>
          </a:bodyPr>
          <a:lstStyle/>
          <a:p>
            <a:pPr marL="171450" indent="-171450">
              <a:spcBef>
                <a:spcPts val="800"/>
              </a:spcBef>
              <a:spcAft>
                <a:spcPts val="800"/>
              </a:spcAft>
              <a:buClr>
                <a:schemeClr val="dk1"/>
              </a:buClr>
              <a:buSzPts val="1100"/>
              <a:buFont typeface="Wingdings" panose="05000000000000000000" pitchFamily="2" charset="2"/>
              <a:buChar char="v"/>
            </a:pPr>
            <a:r>
              <a:rPr lang="en-IN" sz="2400" b="1" dirty="0">
                <a:latin typeface="Mongolian Baiti" panose="03000500000000000000" pitchFamily="66" charset="0"/>
                <a:cs typeface="Mongolian Baiti" panose="03000500000000000000" pitchFamily="66" charset="0"/>
              </a:rPr>
              <a:t>EASY TO USE </a:t>
            </a:r>
          </a:p>
          <a:p>
            <a:pPr marL="171450" indent="-171450">
              <a:spcBef>
                <a:spcPts val="800"/>
              </a:spcBef>
              <a:spcAft>
                <a:spcPts val="800"/>
              </a:spcAft>
              <a:buClr>
                <a:schemeClr val="dk1"/>
              </a:buClr>
              <a:buSzPts val="1100"/>
              <a:buFont typeface="Wingdings" panose="05000000000000000000" pitchFamily="2" charset="2"/>
              <a:buChar char="v"/>
            </a:pPr>
            <a:r>
              <a:rPr lang="en-IN" sz="2400" b="1" dirty="0">
                <a:latin typeface="Mongolian Baiti" panose="03000500000000000000" pitchFamily="66" charset="0"/>
                <a:cs typeface="Mongolian Baiti" panose="03000500000000000000" pitchFamily="66" charset="0"/>
              </a:rPr>
              <a:t>TIME SAVING </a:t>
            </a:r>
          </a:p>
          <a:p>
            <a:pPr marL="171450" indent="-171450">
              <a:spcBef>
                <a:spcPts val="800"/>
              </a:spcBef>
              <a:spcAft>
                <a:spcPts val="800"/>
              </a:spcAft>
              <a:buClr>
                <a:schemeClr val="dk1"/>
              </a:buClr>
              <a:buSzPts val="1100"/>
              <a:buFont typeface="Wingdings" panose="05000000000000000000" pitchFamily="2" charset="2"/>
              <a:buChar char="v"/>
            </a:pPr>
            <a:r>
              <a:rPr lang="en-IN" sz="2400" b="1" dirty="0">
                <a:latin typeface="Mongolian Baiti" panose="03000500000000000000" pitchFamily="66" charset="0"/>
                <a:cs typeface="Mongolian Baiti" panose="03000500000000000000" pitchFamily="66" charset="0"/>
              </a:rPr>
              <a:t>MONEY SAVING</a:t>
            </a:r>
          </a:p>
          <a:p>
            <a:pPr marL="171450" indent="-171450">
              <a:spcBef>
                <a:spcPts val="800"/>
              </a:spcBef>
              <a:spcAft>
                <a:spcPts val="800"/>
              </a:spcAft>
              <a:buClr>
                <a:schemeClr val="dk1"/>
              </a:buClr>
              <a:buSzPts val="1100"/>
              <a:buFont typeface="Wingdings" panose="05000000000000000000" pitchFamily="2" charset="2"/>
              <a:buChar char="v"/>
            </a:pPr>
            <a:r>
              <a:rPr lang="en-IN" sz="2400" b="1" dirty="0">
                <a:latin typeface="Mongolian Baiti" panose="03000500000000000000" pitchFamily="66" charset="0"/>
                <a:cs typeface="Mongolian Baiti" panose="03000500000000000000" pitchFamily="66" charset="0"/>
              </a:rPr>
              <a:t>COST EFFICIENT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1000"/>
                                        <p:tgtEl>
                                          <p:spTgt spid="101">
                                            <p:txEl>
                                              <p:pRg st="0" end="0"/>
                                            </p:txEl>
                                          </p:spTgt>
                                        </p:tgtEl>
                                      </p:cBhvr>
                                    </p:animEffect>
                                    <p:anim calcmode="lin" valueType="num">
                                      <p:cBhvr>
                                        <p:cTn id="8" dur="1000" fill="hold"/>
                                        <p:tgtEl>
                                          <p:spTgt spid="10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1">
                                            <p:txEl>
                                              <p:pRg st="1" end="1"/>
                                            </p:txEl>
                                          </p:spTgt>
                                        </p:tgtEl>
                                        <p:attrNameLst>
                                          <p:attrName>style.visibility</p:attrName>
                                        </p:attrNameLst>
                                      </p:cBhvr>
                                      <p:to>
                                        <p:strVal val="visible"/>
                                      </p:to>
                                    </p:set>
                                    <p:animEffect transition="in" filter="fade">
                                      <p:cBhvr>
                                        <p:cTn id="12" dur="1000"/>
                                        <p:tgtEl>
                                          <p:spTgt spid="101">
                                            <p:txEl>
                                              <p:pRg st="1" end="1"/>
                                            </p:txEl>
                                          </p:spTgt>
                                        </p:tgtEl>
                                      </p:cBhvr>
                                    </p:animEffect>
                                    <p:anim calcmode="lin" valueType="num">
                                      <p:cBhvr>
                                        <p:cTn id="13" dur="1000" fill="hold"/>
                                        <p:tgtEl>
                                          <p:spTgt spid="10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1">
                                            <p:txEl>
                                              <p:pRg st="2" end="2"/>
                                            </p:txEl>
                                          </p:spTgt>
                                        </p:tgtEl>
                                        <p:attrNameLst>
                                          <p:attrName>style.visibility</p:attrName>
                                        </p:attrNameLst>
                                      </p:cBhvr>
                                      <p:to>
                                        <p:strVal val="visible"/>
                                      </p:to>
                                    </p:set>
                                    <p:animEffect transition="in" filter="fade">
                                      <p:cBhvr>
                                        <p:cTn id="17" dur="1000"/>
                                        <p:tgtEl>
                                          <p:spTgt spid="101">
                                            <p:txEl>
                                              <p:pRg st="2" end="2"/>
                                            </p:txEl>
                                          </p:spTgt>
                                        </p:tgtEl>
                                      </p:cBhvr>
                                    </p:animEffect>
                                    <p:anim calcmode="lin" valueType="num">
                                      <p:cBhvr>
                                        <p:cTn id="18" dur="1000" fill="hold"/>
                                        <p:tgtEl>
                                          <p:spTgt spid="10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1">
                                            <p:txEl>
                                              <p:pRg st="3" end="3"/>
                                            </p:txEl>
                                          </p:spTgt>
                                        </p:tgtEl>
                                        <p:attrNameLst>
                                          <p:attrName>style.visibility</p:attrName>
                                        </p:attrNameLst>
                                      </p:cBhvr>
                                      <p:to>
                                        <p:strVal val="visible"/>
                                      </p:to>
                                    </p:set>
                                    <p:animEffect transition="in" filter="fade">
                                      <p:cBhvr>
                                        <p:cTn id="22" dur="1000"/>
                                        <p:tgtEl>
                                          <p:spTgt spid="101">
                                            <p:txEl>
                                              <p:pRg st="3" end="3"/>
                                            </p:txEl>
                                          </p:spTgt>
                                        </p:tgtEl>
                                      </p:cBhvr>
                                    </p:animEffect>
                                    <p:anim calcmode="lin" valueType="num">
                                      <p:cBhvr>
                                        <p:cTn id="23" dur="1000" fill="hold"/>
                                        <p:tgtEl>
                                          <p:spTgt spid="10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geon template">
  <a:themeElements>
    <a:clrScheme name="Custom 347">
      <a:dk1>
        <a:srgbClr val="1B151B"/>
      </a:dk1>
      <a:lt1>
        <a:srgbClr val="FFFFFF"/>
      </a:lt1>
      <a:dk2>
        <a:srgbClr val="9E8D8B"/>
      </a:dk2>
      <a:lt2>
        <a:srgbClr val="F0EBE9"/>
      </a:lt2>
      <a:accent1>
        <a:srgbClr val="FF5454"/>
      </a:accent1>
      <a:accent2>
        <a:srgbClr val="F88326"/>
      </a:accent2>
      <a:accent3>
        <a:srgbClr val="C97140"/>
      </a:accent3>
      <a:accent4>
        <a:srgbClr val="FFB900"/>
      </a:accent4>
      <a:accent5>
        <a:srgbClr val="92C532"/>
      </a:accent5>
      <a:accent6>
        <a:srgbClr val="9F55A5"/>
      </a:accent6>
      <a:hlink>
        <a:srgbClr val="FF5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TotalTime>
  <Words>749</Words>
  <Application>Microsoft Office PowerPoint</Application>
  <PresentationFormat>On-screen Show (16:9)</PresentationFormat>
  <Paragraphs>83</Paragraphs>
  <Slides>15</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Arial</vt:lpstr>
      <vt:lpstr>Algerian</vt:lpstr>
      <vt:lpstr>Britannic Bold</vt:lpstr>
      <vt:lpstr>Wingdings</vt:lpstr>
      <vt:lpstr>Castellar</vt:lpstr>
      <vt:lpstr>Mongolian Baiti</vt:lpstr>
      <vt:lpstr>Nunito Sans</vt:lpstr>
      <vt:lpstr>Lexend Deca</vt:lpstr>
      <vt:lpstr>Cooper Black</vt:lpstr>
      <vt:lpstr>Nunito Sans Light</vt:lpstr>
      <vt:lpstr>Bookman Old Style</vt:lpstr>
      <vt:lpstr>Segoe UI</vt:lpstr>
      <vt:lpstr>Calibri</vt:lpstr>
      <vt:lpstr>Egeon template</vt:lpstr>
      <vt:lpstr>PowerPoint Presentation</vt:lpstr>
      <vt:lpstr>INTRODUCTION</vt:lpstr>
      <vt:lpstr>Team Presentation</vt:lpstr>
      <vt:lpstr>IDEA Overview</vt:lpstr>
      <vt:lpstr>Project Goal</vt:lpstr>
      <vt:lpstr>WHY DO WE NEED THIS SYSTEM?</vt:lpstr>
      <vt:lpstr>How Dangerous it can be?</vt:lpstr>
      <vt:lpstr>Stats</vt:lpstr>
      <vt:lpstr>FEATURES OF THE PROJECT</vt:lpstr>
      <vt:lpstr>HOW THE PROJECT WORK</vt:lpstr>
      <vt:lpstr>TECHNOLOGY USED </vt:lpstr>
      <vt:lpstr>Future Scope</vt:lpstr>
      <vt:lpstr>PowerPoint Presentation</vt:lpstr>
      <vt:lpstr>         TIME FRAME (ESTIMATED)</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Prsentation </dc:title>
  <cp:lastModifiedBy>rudra pratap</cp:lastModifiedBy>
  <cp:revision>141</cp:revision>
  <dcterms:modified xsi:type="dcterms:W3CDTF">2022-05-14T06:38:15Z</dcterms:modified>
</cp:coreProperties>
</file>