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71" r:id="rId3"/>
    <p:sldId id="280" r:id="rId4"/>
    <p:sldId id="267" r:id="rId5"/>
    <p:sldId id="262" r:id="rId6"/>
    <p:sldId id="257" r:id="rId7"/>
    <p:sldId id="258" r:id="rId8"/>
    <p:sldId id="278" r:id="rId9"/>
    <p:sldId id="279" r:id="rId10"/>
    <p:sldId id="28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C81537-8B10-40AC-B182-54E5AD963FAE}">
          <p14:sldIdLst>
            <p14:sldId id="256"/>
          </p14:sldIdLst>
        </p14:section>
        <p14:section name="Untitled Section" id="{25D4B2E0-F0C6-4504-B3DC-D0FA49087876}">
          <p14:sldIdLst>
            <p14:sldId id="271"/>
            <p14:sldId id="280"/>
            <p14:sldId id="267"/>
            <p14:sldId id="262"/>
            <p14:sldId id="257"/>
            <p14:sldId id="258"/>
            <p14:sldId id="278"/>
            <p14:sldId id="279"/>
            <p14:sldId id="28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D524-289E-4353-9389-BE04604FE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4F9D26-FB6E-442A-9ED7-2163287EFEC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61E249-86F2-4497-BD1B-A60AB937BFAF}"/>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5" name="Footer Placeholder 4">
            <a:extLst>
              <a:ext uri="{FF2B5EF4-FFF2-40B4-BE49-F238E27FC236}">
                <a16:creationId xmlns:a16="http://schemas.microsoft.com/office/drawing/2014/main" id="{459F4D8A-4A69-42B9-93A1-C34C55EAE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45A014-DB77-4ECD-B0DA-170D6DA9AE95}"/>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213558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4D4C-704B-4828-8B3B-2799E0A48D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8A3AB3-6C28-4400-80CD-7B119190AB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4800D-9CEA-43DE-BA0D-734E8696B63B}"/>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5" name="Footer Placeholder 4">
            <a:extLst>
              <a:ext uri="{FF2B5EF4-FFF2-40B4-BE49-F238E27FC236}">
                <a16:creationId xmlns:a16="http://schemas.microsoft.com/office/drawing/2014/main" id="{B5398765-4CDE-403F-9FDA-A9272B617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E6637-3494-476F-A85B-316D7F0E1D79}"/>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467173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419D4-2F02-4E9F-8820-9CC2BE50BE5F}"/>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19FA0-7A6B-4D6E-9105-B7DE71C61EFA}"/>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38B41-D943-4D23-A744-86CC5BF91C4D}"/>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5" name="Footer Placeholder 4">
            <a:extLst>
              <a:ext uri="{FF2B5EF4-FFF2-40B4-BE49-F238E27FC236}">
                <a16:creationId xmlns:a16="http://schemas.microsoft.com/office/drawing/2014/main" id="{542F3458-E9EA-4881-98A0-42F93AC058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DC6B8-DDCE-44D7-BDED-E69D1A291AD5}"/>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476379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C7D7-017A-4C7C-8914-8EBFB5D53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25AC02-80F8-4316-A57F-8E9F23652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8CD5A-F853-4A01-BAB7-B7465F11285F}"/>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5" name="Footer Placeholder 4">
            <a:extLst>
              <a:ext uri="{FF2B5EF4-FFF2-40B4-BE49-F238E27FC236}">
                <a16:creationId xmlns:a16="http://schemas.microsoft.com/office/drawing/2014/main" id="{8BDCFA09-9A8C-474F-B3EA-0C015A5C9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892AF-01BB-4B6E-B017-B811B065B00C}"/>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247626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3E90-E27D-4CDC-823C-9A8CD440B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AC2CAB-CCE0-4419-AF25-EB03E3C1D05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6DECAE-8080-410B-B144-91E0288C4303}"/>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5" name="Footer Placeholder 4">
            <a:extLst>
              <a:ext uri="{FF2B5EF4-FFF2-40B4-BE49-F238E27FC236}">
                <a16:creationId xmlns:a16="http://schemas.microsoft.com/office/drawing/2014/main" id="{C2BAC152-825D-4380-94CE-F0E05BA1E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368A8-C867-44E1-8D0D-09D66C2AE86E}"/>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713008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89AE-E1E4-43EC-B759-9E378D8725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E315F-CCC1-4AD8-8354-1B5BD64664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010141-651F-4BF7-A1F4-5EC8F02EE4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4EBFC-7608-4372-BD24-2B6DCDB56426}"/>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6" name="Footer Placeholder 5">
            <a:extLst>
              <a:ext uri="{FF2B5EF4-FFF2-40B4-BE49-F238E27FC236}">
                <a16:creationId xmlns:a16="http://schemas.microsoft.com/office/drawing/2014/main" id="{0A423495-3A62-4402-8821-50E0F52D1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F1FF1-193F-4757-9FE6-8EB6A2958C0B}"/>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246004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2CE8-74EC-48F4-87FE-649FC637E65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819E5-FCA6-4D6E-ABD3-268EE9024B3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787DCD-6B50-42F3-B8DC-CF8E7F29A112}"/>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C372E2-DDAE-493A-A9E8-FA81EEC535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65A7E7-2897-4BC8-9C79-C25DAAC575F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53300-2797-4564-B552-A18CCBC5A5BB}"/>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8" name="Footer Placeholder 7">
            <a:extLst>
              <a:ext uri="{FF2B5EF4-FFF2-40B4-BE49-F238E27FC236}">
                <a16:creationId xmlns:a16="http://schemas.microsoft.com/office/drawing/2014/main" id="{CC5C8837-64D1-432F-B7B3-8F75810C2B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DE07D7-5C0E-4A84-912B-FC94F3A97285}"/>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2084632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A6D6-E77D-4896-A414-3DC703C44C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B80C23-6C1B-44B5-BCD6-68D7B9D01FC5}"/>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4" name="Footer Placeholder 3">
            <a:extLst>
              <a:ext uri="{FF2B5EF4-FFF2-40B4-BE49-F238E27FC236}">
                <a16:creationId xmlns:a16="http://schemas.microsoft.com/office/drawing/2014/main" id="{0DDC5CD5-2F47-40EF-B87C-66BD9C0E89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4935C2-4B6E-4C2E-9989-FF14B761A97C}"/>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919076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D039E-FC71-4830-B0AB-D24F6DAD5B3B}"/>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3" name="Footer Placeholder 2">
            <a:extLst>
              <a:ext uri="{FF2B5EF4-FFF2-40B4-BE49-F238E27FC236}">
                <a16:creationId xmlns:a16="http://schemas.microsoft.com/office/drawing/2014/main" id="{A8A3EC87-80B6-40C9-893F-86ADC25AA1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B113B0-781F-4BAE-B9B3-235CE8EE4296}"/>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803969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0793-479A-4E1A-8E15-0542E7367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CC38BB-B0C3-4045-BE36-5D0B44C44663}"/>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40B36-5A52-4128-AD81-ACFC9310AB7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78EAB4-8144-49B6-AA14-B5929DB22DEF}"/>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6" name="Footer Placeholder 5">
            <a:extLst>
              <a:ext uri="{FF2B5EF4-FFF2-40B4-BE49-F238E27FC236}">
                <a16:creationId xmlns:a16="http://schemas.microsoft.com/office/drawing/2014/main" id="{A48B1AB0-3062-4FE0-B873-FF80253B4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970EF-8BEC-44BE-826B-E70FD88BD717}"/>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826104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9193-7EA9-41C4-860E-5641B645F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D24076-FB9D-449A-B3DA-301A1343B821}"/>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CB43B444-5BF7-4FEC-A3AF-3753CB8636E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E2A753-B157-4318-89A4-2DEF513B24B4}"/>
              </a:ext>
            </a:extLst>
          </p:cNvPr>
          <p:cNvSpPr>
            <a:spLocks noGrp="1"/>
          </p:cNvSpPr>
          <p:nvPr>
            <p:ph type="dt" sz="half" idx="10"/>
          </p:nvPr>
        </p:nvSpPr>
        <p:spPr/>
        <p:txBody>
          <a:bodyPr/>
          <a:lstStyle/>
          <a:p>
            <a:fld id="{A9703F4E-D221-4A90-B666-8055733DEE70}" type="datetimeFigureOut">
              <a:rPr lang="en-IN" smtClean="0"/>
              <a:t>14-01-2022</a:t>
            </a:fld>
            <a:endParaRPr lang="en-IN"/>
          </a:p>
        </p:txBody>
      </p:sp>
      <p:sp>
        <p:nvSpPr>
          <p:cNvPr id="6" name="Footer Placeholder 5">
            <a:extLst>
              <a:ext uri="{FF2B5EF4-FFF2-40B4-BE49-F238E27FC236}">
                <a16:creationId xmlns:a16="http://schemas.microsoft.com/office/drawing/2014/main" id="{786C5E0B-B490-471C-A5D8-A8BBD813D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ACC90-A236-44FF-99D4-90AFEBBC5E6C}"/>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876673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3000">
              <a:schemeClr val="accent1">
                <a:lumMod val="45000"/>
                <a:lumOff val="55000"/>
              </a:schemeClr>
            </a:gs>
            <a:gs pos="52000">
              <a:schemeClr val="accent1">
                <a:lumMod val="45000"/>
                <a:lumOff val="55000"/>
              </a:schemeClr>
            </a:gs>
            <a:gs pos="67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03D63-3AE2-41E8-BF5E-688CA17FE3C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88B0C9-1ADE-4AAB-BBB2-9F2F8EEC0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30305-631B-43B8-B286-881AC087835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03F4E-D221-4A90-B666-8055733DEE70}" type="datetimeFigureOut">
              <a:rPr lang="en-IN" smtClean="0"/>
              <a:t>14-01-2022</a:t>
            </a:fld>
            <a:endParaRPr lang="en-IN"/>
          </a:p>
        </p:txBody>
      </p:sp>
      <p:sp>
        <p:nvSpPr>
          <p:cNvPr id="5" name="Footer Placeholder 4">
            <a:extLst>
              <a:ext uri="{FF2B5EF4-FFF2-40B4-BE49-F238E27FC236}">
                <a16:creationId xmlns:a16="http://schemas.microsoft.com/office/drawing/2014/main" id="{82CCC489-EE68-4970-B76C-2D21B148284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D0296B-034C-47F8-BD97-DC1924EBCDB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F24B8-E452-424C-BAC6-837DB3E87F63}" type="slidenum">
              <a:rPr lang="en-IN" smtClean="0"/>
              <a:t>‹#›</a:t>
            </a:fld>
            <a:endParaRPr lang="en-IN"/>
          </a:p>
        </p:txBody>
      </p:sp>
    </p:spTree>
    <p:extLst>
      <p:ext uri="{BB962C8B-B14F-4D97-AF65-F5344CB8AC3E}">
        <p14:creationId xmlns:p14="http://schemas.microsoft.com/office/powerpoint/2010/main" val="298423189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3" name="ARROW.WAV"/>
          </p:stSnd>
        </p:sndAc>
      </p:transition>
    </mc:Choice>
    <mc:Fallback xmlns="">
      <p:transition spd="slow">
        <p:fade/>
        <p:sndAc>
          <p:stSnd>
            <p:snd r:embed="rId14" name="ARROW.WAV"/>
          </p:stSnd>
        </p:sndAc>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8" Type="http://schemas.openxmlformats.org/officeDocument/2006/relationships/hyperlink" Target="http://www.javatpoint.com/" TargetMode="External"/><Relationship Id="rId3" Type="http://schemas.openxmlformats.org/officeDocument/2006/relationships/hyperlink" Target="http://www.developer.com/" TargetMode="External"/><Relationship Id="rId7" Type="http://schemas.openxmlformats.org/officeDocument/2006/relationships/hyperlink" Target="http://www.asp.net/"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www.w3schools.com/" TargetMode="External"/><Relationship Id="rId5" Type="http://schemas.openxmlformats.org/officeDocument/2006/relationships/hyperlink" Target="http://www.mysql.com/" TargetMode="External"/><Relationship Id="rId10" Type="http://schemas.openxmlformats.org/officeDocument/2006/relationships/audio" Target="../media/audio1.wav"/><Relationship Id="rId4" Type="http://schemas.openxmlformats.org/officeDocument/2006/relationships/hyperlink" Target="http://www.15seconds.com/" TargetMode="External"/><Relationship Id="rId9" Type="http://schemas.openxmlformats.org/officeDocument/2006/relationships/hyperlink" Target="http://www.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4B7F-EB70-4A02-A426-95652AF99DF8}"/>
              </a:ext>
            </a:extLst>
          </p:cNvPr>
          <p:cNvSpPr>
            <a:spLocks noGrp="1"/>
          </p:cNvSpPr>
          <p:nvPr>
            <p:ph type="ctrTitle"/>
          </p:nvPr>
        </p:nvSpPr>
        <p:spPr>
          <a:xfrm>
            <a:off x="1940645" y="2322578"/>
            <a:ext cx="8727355" cy="3419855"/>
          </a:xfrm>
        </p:spPr>
        <p:txBody>
          <a:bodyPr>
            <a:normAutofit/>
          </a:bodyPr>
          <a:lstStyle/>
          <a:p>
            <a:r>
              <a:rPr lang="en-IN" b="1" i="1" dirty="0"/>
              <a:t>KIET Group of Institution</a:t>
            </a:r>
            <a:br>
              <a:rPr lang="en-IN" sz="3600" dirty="0"/>
            </a:br>
            <a:r>
              <a:rPr lang="en-IN" sz="3600" b="1" i="1" dirty="0"/>
              <a:t>Department of Computer Application</a:t>
            </a:r>
            <a:br>
              <a:rPr lang="en-IN" sz="3600" b="1" i="1" dirty="0"/>
            </a:br>
            <a:br>
              <a:rPr lang="en-IN" sz="3600" dirty="0"/>
            </a:br>
            <a:r>
              <a:rPr lang="en-IN" sz="3600" dirty="0"/>
              <a:t> </a:t>
            </a:r>
            <a:r>
              <a:rPr lang="en-IN" sz="3600" b="1" i="1" dirty="0">
                <a:solidFill>
                  <a:srgbClr val="FF0000"/>
                </a:solidFill>
              </a:rPr>
              <a:t>Project:- SHOPPING  WEBSITE</a:t>
            </a:r>
          </a:p>
        </p:txBody>
      </p:sp>
      <p:sp>
        <p:nvSpPr>
          <p:cNvPr id="3" name="Subtitle 2">
            <a:extLst>
              <a:ext uri="{FF2B5EF4-FFF2-40B4-BE49-F238E27FC236}">
                <a16:creationId xmlns:a16="http://schemas.microsoft.com/office/drawing/2014/main" id="{F65103D7-C780-4880-A6DB-FFB7A44094CE}"/>
              </a:ext>
            </a:extLst>
          </p:cNvPr>
          <p:cNvSpPr>
            <a:spLocks noGrp="1"/>
          </p:cNvSpPr>
          <p:nvPr>
            <p:ph type="subTitle" idx="1"/>
          </p:nvPr>
        </p:nvSpPr>
        <p:spPr>
          <a:xfrm flipH="1">
            <a:off x="6364223" y="1746966"/>
            <a:ext cx="164592" cy="45719"/>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8553FBAE-9016-496F-BA07-C878FAB2A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418" y="530813"/>
            <a:ext cx="3035808" cy="2523744"/>
          </a:xfrm>
          <a:prstGeom prst="rect">
            <a:avLst/>
          </a:prstGeom>
        </p:spPr>
      </p:pic>
    </p:spTree>
    <p:extLst>
      <p:ext uri="{BB962C8B-B14F-4D97-AF65-F5344CB8AC3E}">
        <p14:creationId xmlns:p14="http://schemas.microsoft.com/office/powerpoint/2010/main" val="363405181"/>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ARROW.WAV"/>
          </p:stSnd>
        </p:sndAc>
      </p:transition>
    </mc:Choice>
    <mc:Fallback xmlns="">
      <p:transition spd="slow">
        <p:fade/>
        <p:sndAc>
          <p:stSnd>
            <p:snd r:embed="rId4"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57FF-86C3-4671-82D1-7536D0D829BF}"/>
              </a:ext>
            </a:extLst>
          </p:cNvPr>
          <p:cNvSpPr>
            <a:spLocks noGrp="1"/>
          </p:cNvSpPr>
          <p:nvPr>
            <p:ph type="ctrTitle"/>
          </p:nvPr>
        </p:nvSpPr>
        <p:spPr>
          <a:xfrm>
            <a:off x="1524000" y="195309"/>
            <a:ext cx="9144000" cy="1278384"/>
          </a:xfrm>
        </p:spPr>
        <p:txBody>
          <a:bodyPr>
            <a:normAutofit/>
          </a:bodyPr>
          <a:lstStyle/>
          <a:p>
            <a:r>
              <a:rPr lang="en-US" sz="3600" dirty="0"/>
              <a:t>Gantt Chart</a:t>
            </a:r>
            <a:br>
              <a:rPr lang="en-US" sz="3600" dirty="0"/>
            </a:br>
            <a:endParaRPr lang="en-US" sz="3600" dirty="0"/>
          </a:p>
        </p:txBody>
      </p:sp>
      <p:sp>
        <p:nvSpPr>
          <p:cNvPr id="3" name="Subtitle 2">
            <a:extLst>
              <a:ext uri="{FF2B5EF4-FFF2-40B4-BE49-F238E27FC236}">
                <a16:creationId xmlns:a16="http://schemas.microsoft.com/office/drawing/2014/main" id="{02BC55CC-C747-4E0F-BF5A-62A4AC36EA46}"/>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BA898A9E-DCFA-4F8B-9BA8-3B543F7B6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8274"/>
            <a:ext cx="12192000" cy="5419725"/>
          </a:xfrm>
          <a:prstGeom prst="rect">
            <a:avLst/>
          </a:prstGeom>
        </p:spPr>
      </p:pic>
    </p:spTree>
    <p:extLst>
      <p:ext uri="{BB962C8B-B14F-4D97-AF65-F5344CB8AC3E}">
        <p14:creationId xmlns:p14="http://schemas.microsoft.com/office/powerpoint/2010/main" val="3985665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ARROW.WAV"/>
          </p:stSnd>
        </p:sndAc>
      </p:transition>
    </mc:Choice>
    <mc:Fallback xmlns="">
      <p:transition spd="slow">
        <p:fade/>
        <p:sndAc>
          <p:stSnd>
            <p:snd r:embed="rId4"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8A05-373D-460D-A3D6-183C1F78D418}"/>
              </a:ext>
            </a:extLst>
          </p:cNvPr>
          <p:cNvSpPr>
            <a:spLocks noGrp="1"/>
          </p:cNvSpPr>
          <p:nvPr>
            <p:ph type="title"/>
          </p:nvPr>
        </p:nvSpPr>
        <p:spPr/>
        <p:txBody>
          <a:bodyPr/>
          <a:lstStyle/>
          <a:p>
            <a:endParaRPr lang="en-IN"/>
          </a:p>
        </p:txBody>
      </p:sp>
      <p:pic>
        <p:nvPicPr>
          <p:cNvPr id="1026" name="Picture 2" descr="Hand, Write, Pen, Paper, Thank You, Letters">
            <a:extLst>
              <a:ext uri="{FF2B5EF4-FFF2-40B4-BE49-F238E27FC236}">
                <a16:creationId xmlns:a16="http://schemas.microsoft.com/office/drawing/2014/main" id="{12AA8C95-16DC-4DFB-BC4A-D11C7C9E87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9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91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ARROW.WAV"/>
          </p:stSnd>
        </p:sndAc>
      </p:transition>
    </mc:Choice>
    <mc:Fallback xmlns="">
      <p:transition spd="slow">
        <p:fade/>
        <p:sndAc>
          <p:stSnd>
            <p:snd r:embed="rId5"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C5F0-1E43-4117-BAEC-6573F67CDE19}"/>
              </a:ext>
            </a:extLst>
          </p:cNvPr>
          <p:cNvSpPr>
            <a:spLocks noGrp="1"/>
          </p:cNvSpPr>
          <p:nvPr>
            <p:ph type="title"/>
          </p:nvPr>
        </p:nvSpPr>
        <p:spPr>
          <a:xfrm>
            <a:off x="2148840" y="198784"/>
            <a:ext cx="9204961" cy="879085"/>
          </a:xfrm>
        </p:spPr>
        <p:txBody>
          <a:bodyPr>
            <a:normAutofit/>
          </a:bodyPr>
          <a:lstStyle/>
          <a:p>
            <a:r>
              <a:rPr lang="en-IN" b="1" i="1" u="sng" dirty="0"/>
              <a:t>SHOPPING  WEBSITE</a:t>
            </a:r>
          </a:p>
        </p:txBody>
      </p:sp>
      <p:sp>
        <p:nvSpPr>
          <p:cNvPr id="3" name="Content Placeholder 2">
            <a:extLst>
              <a:ext uri="{FF2B5EF4-FFF2-40B4-BE49-F238E27FC236}">
                <a16:creationId xmlns:a16="http://schemas.microsoft.com/office/drawing/2014/main" id="{71E28084-881B-4A17-8BA0-729C74D7DE6C}"/>
              </a:ext>
            </a:extLst>
          </p:cNvPr>
          <p:cNvSpPr>
            <a:spLocks noGrp="1"/>
          </p:cNvSpPr>
          <p:nvPr>
            <p:ph idx="1"/>
          </p:nvPr>
        </p:nvSpPr>
        <p:spPr>
          <a:xfrm>
            <a:off x="838201" y="2411895"/>
            <a:ext cx="10515600" cy="4043363"/>
          </a:xfrm>
        </p:spPr>
        <p:txBody>
          <a:bodyPr>
            <a:normAutofit fontScale="40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sz="4000" b="1" i="1" dirty="0"/>
              <a:t> Project Supervisor :                                                                                                                                       Team Member:</a:t>
            </a:r>
          </a:p>
          <a:p>
            <a:pPr marL="0" indent="0">
              <a:buNone/>
            </a:pPr>
            <a:r>
              <a:rPr lang="en-IN" sz="4000" i="1" dirty="0"/>
              <a:t> </a:t>
            </a:r>
            <a:r>
              <a:rPr lang="en-IN" sz="4000" i="1" dirty="0" err="1"/>
              <a:t>Dr.</a:t>
            </a:r>
            <a:r>
              <a:rPr lang="en-IN" sz="4000" i="1" dirty="0"/>
              <a:t>  Shashank Bhardwaj                                                                                                                                Kapil Kumar (Team Leader)</a:t>
            </a:r>
          </a:p>
          <a:p>
            <a:pPr marL="0" indent="0">
              <a:buNone/>
            </a:pPr>
            <a:r>
              <a:rPr lang="en-IN" sz="4000" i="1" dirty="0"/>
              <a:t>                                                                                                                                                                           Abhishek Jha</a:t>
            </a:r>
          </a:p>
          <a:p>
            <a:pPr marL="0" indent="0">
              <a:buNone/>
            </a:pPr>
            <a:r>
              <a:rPr lang="en-IN" sz="4000" i="1" dirty="0"/>
              <a:t>								            Devendra rai</a:t>
            </a:r>
          </a:p>
        </p:txBody>
      </p:sp>
      <p:pic>
        <p:nvPicPr>
          <p:cNvPr id="8" name="Picture 7">
            <a:extLst>
              <a:ext uri="{FF2B5EF4-FFF2-40B4-BE49-F238E27FC236}">
                <a16:creationId xmlns:a16="http://schemas.microsoft.com/office/drawing/2014/main" id="{66BAF3B6-FC4F-4AB4-B677-C4FC5B12E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16" y="997123"/>
            <a:ext cx="8398275" cy="3660386"/>
          </a:xfrm>
          <a:prstGeom prst="rect">
            <a:avLst/>
          </a:prstGeom>
        </p:spPr>
      </p:pic>
    </p:spTree>
    <p:extLst>
      <p:ext uri="{BB962C8B-B14F-4D97-AF65-F5344CB8AC3E}">
        <p14:creationId xmlns:p14="http://schemas.microsoft.com/office/powerpoint/2010/main" val="35885157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F9E0-809F-4F55-8C8F-E747F920DCDD}"/>
              </a:ext>
            </a:extLst>
          </p:cNvPr>
          <p:cNvSpPr>
            <a:spLocks noGrp="1"/>
          </p:cNvSpPr>
          <p:nvPr>
            <p:ph type="title"/>
          </p:nvPr>
        </p:nvSpPr>
        <p:spPr/>
        <p:txBody>
          <a:bodyPr>
            <a:normAutofit/>
          </a:bodyPr>
          <a:lstStyle/>
          <a:p>
            <a:pPr algn="ctr"/>
            <a:r>
              <a:rPr lang="en-US" sz="6000" b="1" i="1" u="sng" dirty="0"/>
              <a:t>ABSTRACT</a:t>
            </a:r>
            <a:endParaRPr lang="en-IN" sz="6000" i="1" u="sng" dirty="0"/>
          </a:p>
        </p:txBody>
      </p:sp>
      <p:sp>
        <p:nvSpPr>
          <p:cNvPr id="3" name="Content Placeholder 2">
            <a:extLst>
              <a:ext uri="{FF2B5EF4-FFF2-40B4-BE49-F238E27FC236}">
                <a16:creationId xmlns:a16="http://schemas.microsoft.com/office/drawing/2014/main" id="{D598FACF-F0D7-4F87-8FB4-2E26E1DDA75E}"/>
              </a:ext>
            </a:extLst>
          </p:cNvPr>
          <p:cNvSpPr>
            <a:spLocks noGrp="1"/>
          </p:cNvSpPr>
          <p:nvPr>
            <p:ph idx="1"/>
          </p:nvPr>
        </p:nvSpPr>
        <p:spPr>
          <a:xfrm>
            <a:off x="838200" y="1865381"/>
            <a:ext cx="10515600" cy="4351338"/>
          </a:xfrm>
        </p:spPr>
        <p:txBody>
          <a:bodyPr>
            <a:normAutofit lnSpcReduction="10000"/>
          </a:bodyPr>
          <a:lstStyle/>
          <a:p>
            <a:pPr>
              <a:buFont typeface="Wingdings 2" pitchFamily="18" charset="2"/>
              <a:buNone/>
              <a:defRPr/>
            </a:pPr>
            <a:r>
              <a:rPr lang="en-US" sz="3600" i="1" dirty="0"/>
              <a:t>   Online Shopping is a lifecycle, e-commerce web applications, which provides various electronic and lifestyle products. This project allows viewing various products available enables registered users to purchase desired products instantly using now cash on delivery payment system can place an order by using option. This project provides easy access to Administrators and Managers to view orders placed using pay later options.</a:t>
            </a:r>
          </a:p>
          <a:p>
            <a:pPr>
              <a:buFont typeface="Wingdings 2" pitchFamily="18" charset="2"/>
              <a:buChar char=""/>
              <a:defRPr/>
            </a:pPr>
            <a:endParaRPr lang="en-US" dirty="0"/>
          </a:p>
          <a:p>
            <a:endParaRPr lang="en-IN" dirty="0"/>
          </a:p>
        </p:txBody>
      </p:sp>
    </p:spTree>
    <p:extLst>
      <p:ext uri="{BB962C8B-B14F-4D97-AF65-F5344CB8AC3E}">
        <p14:creationId xmlns:p14="http://schemas.microsoft.com/office/powerpoint/2010/main" val="1353283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ARROW.WAV"/>
          </p:stSnd>
        </p:sndAc>
      </p:transition>
    </mc:Choice>
    <mc:Fallback xmlns="">
      <p:transition spd="slow">
        <p:fade/>
        <p:sndAc>
          <p:stSnd>
            <p:snd r:embed="rId3"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8C31-AA0B-49DA-BC68-56F34E145864}"/>
              </a:ext>
            </a:extLst>
          </p:cNvPr>
          <p:cNvSpPr>
            <a:spLocks noGrp="1"/>
          </p:cNvSpPr>
          <p:nvPr>
            <p:ph type="title"/>
          </p:nvPr>
        </p:nvSpPr>
        <p:spPr>
          <a:xfrm>
            <a:off x="2948080" y="92765"/>
            <a:ext cx="8299704" cy="1463039"/>
          </a:xfrm>
        </p:spPr>
        <p:txBody>
          <a:bodyPr>
            <a:normAutofit/>
          </a:bodyPr>
          <a:lstStyle/>
          <a:p>
            <a:pPr algn="just"/>
            <a:r>
              <a:rPr lang="en-IN" sz="6000" b="1" i="1" u="sng" dirty="0"/>
              <a:t>INTRODUCTION</a:t>
            </a:r>
          </a:p>
        </p:txBody>
      </p:sp>
      <p:sp>
        <p:nvSpPr>
          <p:cNvPr id="3" name="Content Placeholder 2">
            <a:extLst>
              <a:ext uri="{FF2B5EF4-FFF2-40B4-BE49-F238E27FC236}">
                <a16:creationId xmlns:a16="http://schemas.microsoft.com/office/drawing/2014/main" id="{8B61F011-4DF9-4423-9CB8-1BEC0AA815D4}"/>
              </a:ext>
            </a:extLst>
          </p:cNvPr>
          <p:cNvSpPr>
            <a:spLocks noGrp="1"/>
          </p:cNvSpPr>
          <p:nvPr>
            <p:ph idx="1"/>
          </p:nvPr>
        </p:nvSpPr>
        <p:spPr>
          <a:xfrm>
            <a:off x="533400" y="1690688"/>
            <a:ext cx="10515600" cy="4802187"/>
          </a:xfrm>
        </p:spPr>
        <p:txBody>
          <a:bodyPr>
            <a:normAutofit fontScale="77500" lnSpcReduction="20000"/>
          </a:bodyPr>
          <a:lstStyle/>
          <a:p>
            <a:pPr>
              <a:defRPr/>
            </a:pPr>
            <a:r>
              <a:rPr lang="en-US" sz="4000" dirty="0"/>
              <a:t>The WEB BASED ONLINE SHOPPING SYSTEM project mainly focuses on basics operations adding new products, new member and updating new information, searching product and members and facility to online shopping.</a:t>
            </a:r>
          </a:p>
          <a:p>
            <a:pPr marL="0" indent="0">
              <a:buNone/>
              <a:defRPr/>
            </a:pPr>
            <a:endParaRPr lang="en-US" sz="4000" dirty="0"/>
          </a:p>
          <a:p>
            <a:pPr marL="0" indent="0">
              <a:buNone/>
              <a:defRPr/>
            </a:pPr>
            <a:r>
              <a:rPr lang="en-US" sz="4000" dirty="0"/>
              <a:t>This system has three main modules:-</a:t>
            </a:r>
          </a:p>
          <a:p>
            <a:pPr marL="0" indent="0">
              <a:buNone/>
              <a:defRPr/>
            </a:pPr>
            <a:endParaRPr lang="en-US" sz="4000" dirty="0"/>
          </a:p>
          <a:p>
            <a:pPr>
              <a:buFont typeface="Wingdings" panose="05000000000000000000" pitchFamily="2" charset="2"/>
              <a:buChar char="Ø"/>
              <a:defRPr/>
            </a:pPr>
            <a:r>
              <a:rPr lang="en-US" sz="4000" dirty="0"/>
              <a:t> Insertion to database module –User friendly input screen</a:t>
            </a:r>
          </a:p>
          <a:p>
            <a:pPr>
              <a:buFont typeface="Wingdings" panose="05000000000000000000" pitchFamily="2" charset="2"/>
              <a:buChar char="Ø"/>
              <a:defRPr/>
            </a:pPr>
            <a:r>
              <a:rPr lang="en-US" sz="4000" dirty="0"/>
              <a:t> Extracting from database module –Attractive output screen</a:t>
            </a:r>
          </a:p>
          <a:p>
            <a:pPr>
              <a:buFont typeface="Wingdings" panose="05000000000000000000" pitchFamily="2" charset="2"/>
              <a:buChar char="Ø"/>
              <a:defRPr/>
            </a:pPr>
            <a:r>
              <a:rPr lang="en-US" sz="4000" dirty="0"/>
              <a:t> Search facility system –search for shopping</a:t>
            </a:r>
          </a:p>
          <a:p>
            <a:pPr marL="0" indent="0">
              <a:buClr>
                <a:srgbClr val="FF0000"/>
              </a:buClr>
              <a:buNone/>
            </a:pPr>
            <a:r>
              <a:rPr lang="en-US" sz="4000" dirty="0"/>
              <a:t>  </a:t>
            </a:r>
          </a:p>
          <a:p>
            <a:pPr marL="0" indent="0">
              <a:buClr>
                <a:srgbClr val="FF0000"/>
              </a:buClr>
              <a:buNone/>
            </a:pPr>
            <a:endParaRPr lang="en-US" dirty="0"/>
          </a:p>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7904649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20BA-A833-4C55-890E-3A8EFC35D199}"/>
              </a:ext>
            </a:extLst>
          </p:cNvPr>
          <p:cNvSpPr>
            <a:spLocks noGrp="1"/>
          </p:cNvSpPr>
          <p:nvPr>
            <p:ph type="title"/>
          </p:nvPr>
        </p:nvSpPr>
        <p:spPr>
          <a:xfrm>
            <a:off x="1643271" y="365125"/>
            <a:ext cx="8335616" cy="1325563"/>
          </a:xfrm>
        </p:spPr>
        <p:txBody>
          <a:bodyPr>
            <a:normAutofit/>
          </a:bodyPr>
          <a:lstStyle/>
          <a:p>
            <a:pPr algn="just"/>
            <a:r>
              <a:rPr lang="en-IN" sz="6000" b="1" i="1" u="sng" dirty="0"/>
              <a:t>SOFTWARE REQUIREMENT</a:t>
            </a:r>
          </a:p>
        </p:txBody>
      </p:sp>
      <p:sp>
        <p:nvSpPr>
          <p:cNvPr id="3" name="Content Placeholder 2">
            <a:extLst>
              <a:ext uri="{FF2B5EF4-FFF2-40B4-BE49-F238E27FC236}">
                <a16:creationId xmlns:a16="http://schemas.microsoft.com/office/drawing/2014/main" id="{82885E10-11C0-4FB9-B4A8-028323722B58}"/>
              </a:ext>
            </a:extLst>
          </p:cNvPr>
          <p:cNvSpPr>
            <a:spLocks noGrp="1"/>
          </p:cNvSpPr>
          <p:nvPr>
            <p:ph idx="1"/>
          </p:nvPr>
        </p:nvSpPr>
        <p:spPr>
          <a:xfrm>
            <a:off x="795130" y="1789043"/>
            <a:ext cx="10558671" cy="4387920"/>
          </a:xfrm>
        </p:spPr>
        <p:txBody>
          <a:bodyPr>
            <a:normAutofit/>
          </a:bodyPr>
          <a:lstStyle/>
          <a:p>
            <a:pPr>
              <a:buClr>
                <a:srgbClr val="FF0000"/>
              </a:buClr>
              <a:buFont typeface="Wingdings" panose="05000000000000000000" pitchFamily="2" charset="2"/>
              <a:buChar char="Ø"/>
            </a:pPr>
            <a:r>
              <a:rPr lang="en-IN" sz="3600" dirty="0"/>
              <a:t>Operating System: Window 7/8/10 , Linux etc</a:t>
            </a:r>
          </a:p>
          <a:p>
            <a:pPr>
              <a:buClr>
                <a:srgbClr val="FF0000"/>
              </a:buClr>
              <a:buFont typeface="Wingdings" panose="05000000000000000000" pitchFamily="2" charset="2"/>
              <a:buChar char="Ø"/>
            </a:pPr>
            <a:r>
              <a:rPr lang="en-IN" sz="3600" dirty="0" err="1"/>
              <a:t>Xampp</a:t>
            </a:r>
            <a:endParaRPr lang="en-IN" sz="3600" dirty="0"/>
          </a:p>
          <a:p>
            <a:pPr>
              <a:buClr>
                <a:srgbClr val="FF0000"/>
              </a:buClr>
              <a:buFont typeface="Wingdings" panose="05000000000000000000" pitchFamily="2" charset="2"/>
              <a:buChar char="Ø"/>
            </a:pPr>
            <a:r>
              <a:rPr lang="en-IN" sz="3600" dirty="0"/>
              <a:t>Visual Studio Code</a:t>
            </a:r>
          </a:p>
        </p:txBody>
      </p:sp>
    </p:spTree>
    <p:extLst>
      <p:ext uri="{BB962C8B-B14F-4D97-AF65-F5344CB8AC3E}">
        <p14:creationId xmlns:p14="http://schemas.microsoft.com/office/powerpoint/2010/main" val="3486321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6"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CB19-F95A-450A-9FDD-BB34B1B4E574}"/>
              </a:ext>
            </a:extLst>
          </p:cNvPr>
          <p:cNvSpPr>
            <a:spLocks noGrp="1"/>
          </p:cNvSpPr>
          <p:nvPr>
            <p:ph type="title"/>
          </p:nvPr>
        </p:nvSpPr>
        <p:spPr>
          <a:xfrm>
            <a:off x="3401568" y="238539"/>
            <a:ext cx="5413248" cy="1394105"/>
          </a:xfrm>
        </p:spPr>
        <p:txBody>
          <a:bodyPr>
            <a:noAutofit/>
          </a:bodyPr>
          <a:lstStyle/>
          <a:p>
            <a:pPr algn="ctr"/>
            <a:r>
              <a:rPr lang="en-IN" sz="6000" b="1" i="1" u="sng" dirty="0"/>
              <a:t>HARDWARE REQUIREMENT</a:t>
            </a:r>
          </a:p>
        </p:txBody>
      </p:sp>
      <p:sp>
        <p:nvSpPr>
          <p:cNvPr id="3" name="Content Placeholder 2">
            <a:extLst>
              <a:ext uri="{FF2B5EF4-FFF2-40B4-BE49-F238E27FC236}">
                <a16:creationId xmlns:a16="http://schemas.microsoft.com/office/drawing/2014/main" id="{6E5FB33F-9525-430D-BBF5-0E1D0D40A881}"/>
              </a:ext>
            </a:extLst>
          </p:cNvPr>
          <p:cNvSpPr>
            <a:spLocks noGrp="1"/>
          </p:cNvSpPr>
          <p:nvPr>
            <p:ph idx="1"/>
          </p:nvPr>
        </p:nvSpPr>
        <p:spPr>
          <a:xfrm>
            <a:off x="569843" y="1908313"/>
            <a:ext cx="11340549" cy="4586703"/>
          </a:xfrm>
        </p:spPr>
        <p:txBody>
          <a:bodyPr>
            <a:normAutofit/>
          </a:bodyPr>
          <a:lstStyle/>
          <a:p>
            <a:pPr>
              <a:buFont typeface="Wingdings" panose="05000000000000000000" pitchFamily="2" charset="2"/>
              <a:buChar char="Ø"/>
            </a:pPr>
            <a:r>
              <a:rPr lang="en-IN" sz="3600" dirty="0"/>
              <a:t>Processor : Minimum 1GHz, Recommended 2GHz or more.</a:t>
            </a:r>
          </a:p>
          <a:p>
            <a:pPr>
              <a:buFont typeface="Wingdings" panose="05000000000000000000" pitchFamily="2" charset="2"/>
              <a:buChar char="Ø"/>
            </a:pPr>
            <a:r>
              <a:rPr lang="en-US" sz="3600" dirty="0"/>
              <a:t>Hard Drive: Minimum 32 GB, Recommended 160 GB or more.</a:t>
            </a:r>
          </a:p>
          <a:p>
            <a:pPr>
              <a:buFont typeface="Wingdings" panose="05000000000000000000" pitchFamily="2" charset="2"/>
              <a:buChar char="Ø"/>
            </a:pPr>
            <a:r>
              <a:rPr lang="en-US" sz="3600" dirty="0"/>
              <a:t>Memory (RAM): Minimum 1 GB; Recommended 4 GB or above.</a:t>
            </a:r>
          </a:p>
          <a:p>
            <a:pPr marL="0" indent="0">
              <a:buNone/>
            </a:pPr>
            <a:endParaRPr lang="en-IN" sz="3600" dirty="0"/>
          </a:p>
        </p:txBody>
      </p:sp>
    </p:spTree>
    <p:extLst>
      <p:ext uri="{BB962C8B-B14F-4D97-AF65-F5344CB8AC3E}">
        <p14:creationId xmlns:p14="http://schemas.microsoft.com/office/powerpoint/2010/main" val="4848057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9148-49FA-42CE-8D0C-080E8E9BC321}"/>
              </a:ext>
            </a:extLst>
          </p:cNvPr>
          <p:cNvSpPr>
            <a:spLocks noGrp="1"/>
          </p:cNvSpPr>
          <p:nvPr>
            <p:ph type="title"/>
          </p:nvPr>
        </p:nvSpPr>
        <p:spPr>
          <a:xfrm>
            <a:off x="2082711" y="358743"/>
            <a:ext cx="7972641" cy="1325563"/>
          </a:xfrm>
        </p:spPr>
        <p:txBody>
          <a:bodyPr>
            <a:normAutofit/>
          </a:bodyPr>
          <a:lstStyle/>
          <a:p>
            <a:pPr algn="ctr"/>
            <a:r>
              <a:rPr lang="en-US" altLang="en-US" sz="6000" b="1" i="1" u="sng" dirty="0"/>
              <a:t>Technology Used</a:t>
            </a:r>
            <a:endParaRPr lang="en-IN" sz="6000" b="1" i="1" u="sng" dirty="0"/>
          </a:p>
        </p:txBody>
      </p:sp>
      <p:sp>
        <p:nvSpPr>
          <p:cNvPr id="3" name="Content Placeholder 2">
            <a:extLst>
              <a:ext uri="{FF2B5EF4-FFF2-40B4-BE49-F238E27FC236}">
                <a16:creationId xmlns:a16="http://schemas.microsoft.com/office/drawing/2014/main" id="{360B4E07-935C-4F78-A0F7-B69D10FFFDB9}"/>
              </a:ext>
            </a:extLst>
          </p:cNvPr>
          <p:cNvSpPr>
            <a:spLocks noGrp="1"/>
          </p:cNvSpPr>
          <p:nvPr>
            <p:ph idx="1"/>
          </p:nvPr>
        </p:nvSpPr>
        <p:spPr>
          <a:xfrm>
            <a:off x="655320" y="1684306"/>
            <a:ext cx="10515600" cy="4477956"/>
          </a:xfrm>
        </p:spPr>
        <p:txBody>
          <a:bodyPr>
            <a:normAutofit fontScale="92500" lnSpcReduction="10000"/>
          </a:bodyPr>
          <a:lstStyle/>
          <a:p>
            <a:r>
              <a:rPr lang="en-US" altLang="en-US" sz="3600" b="1" u="sng" dirty="0"/>
              <a:t>FrontEnd :</a:t>
            </a:r>
            <a:endParaRPr lang="en-US" altLang="en-US" sz="3600" dirty="0"/>
          </a:p>
          <a:p>
            <a:r>
              <a:rPr lang="en-US" altLang="en-US" sz="3500" i="1" dirty="0"/>
              <a:t>HTML(Hypertext Markup Language)</a:t>
            </a:r>
          </a:p>
          <a:p>
            <a:r>
              <a:rPr lang="en-US" altLang="en-US" sz="3500" i="1" dirty="0"/>
              <a:t>CSS(Cascading Style Sheet)</a:t>
            </a:r>
          </a:p>
          <a:p>
            <a:r>
              <a:rPr lang="en-US" altLang="en-US" sz="3500" i="1" dirty="0"/>
              <a:t>Javascript</a:t>
            </a:r>
          </a:p>
          <a:p>
            <a:r>
              <a:rPr lang="en-US" altLang="en-US" sz="3500" i="1" dirty="0"/>
              <a:t>Bootstrap</a:t>
            </a:r>
          </a:p>
          <a:p>
            <a:r>
              <a:rPr lang="en-US" altLang="en-US" sz="3600" b="1" u="sng" dirty="0"/>
              <a:t>BackEnd:</a:t>
            </a:r>
          </a:p>
          <a:p>
            <a:r>
              <a:rPr lang="en-US" altLang="en-US" sz="3500" i="1" dirty="0"/>
              <a:t>MYSQL(Database)</a:t>
            </a:r>
          </a:p>
          <a:p>
            <a:r>
              <a:rPr lang="en-US" altLang="en-US" sz="3500" i="1" dirty="0"/>
              <a:t>PHP(Hypertext Preprocessor)</a:t>
            </a:r>
          </a:p>
          <a:p>
            <a:pPr marL="0" indent="0">
              <a:buNone/>
            </a:pPr>
            <a:endParaRPr lang="en-IN" sz="3300" dirty="0"/>
          </a:p>
        </p:txBody>
      </p:sp>
    </p:spTree>
    <p:extLst>
      <p:ext uri="{BB962C8B-B14F-4D97-AF65-F5344CB8AC3E}">
        <p14:creationId xmlns:p14="http://schemas.microsoft.com/office/powerpoint/2010/main" val="5748731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5349-8E48-40DD-B106-18CD5C5F505F}"/>
              </a:ext>
            </a:extLst>
          </p:cNvPr>
          <p:cNvSpPr>
            <a:spLocks noGrp="1"/>
          </p:cNvSpPr>
          <p:nvPr>
            <p:ph type="title"/>
          </p:nvPr>
        </p:nvSpPr>
        <p:spPr>
          <a:xfrm>
            <a:off x="2057400" y="365127"/>
            <a:ext cx="9509760" cy="1325563"/>
          </a:xfrm>
        </p:spPr>
        <p:txBody>
          <a:bodyPr>
            <a:normAutofit/>
          </a:bodyPr>
          <a:lstStyle/>
          <a:p>
            <a:r>
              <a:rPr lang="en-IN" sz="6000" b="1" i="1" u="sng" dirty="0">
                <a:cs typeface="Calibri" panose="020F0502020204030204" pitchFamily="34" charset="0"/>
              </a:rPr>
              <a:t>CONCLUSION </a:t>
            </a:r>
          </a:p>
        </p:txBody>
      </p:sp>
      <p:sp>
        <p:nvSpPr>
          <p:cNvPr id="3" name="Content Placeholder 2">
            <a:extLst>
              <a:ext uri="{FF2B5EF4-FFF2-40B4-BE49-F238E27FC236}">
                <a16:creationId xmlns:a16="http://schemas.microsoft.com/office/drawing/2014/main" id="{6F85DC90-AC95-4B0E-A8D2-6DF70FF90497}"/>
              </a:ext>
            </a:extLst>
          </p:cNvPr>
          <p:cNvSpPr>
            <a:spLocks noGrp="1"/>
          </p:cNvSpPr>
          <p:nvPr>
            <p:ph idx="1"/>
          </p:nvPr>
        </p:nvSpPr>
        <p:spPr>
          <a:xfrm>
            <a:off x="838200" y="1690690"/>
            <a:ext cx="10515600" cy="4486273"/>
          </a:xfrm>
        </p:spPr>
        <p:txBody>
          <a:bodyPr>
            <a:normAutofit/>
          </a:bodyPr>
          <a:lstStyle/>
          <a:p>
            <a:pPr marL="274320" indent="-274320" algn="just" eaLnBrk="1" fontAlgn="auto" hangingPunct="1">
              <a:spcAft>
                <a:spcPts val="0"/>
              </a:spcAft>
              <a:buClr>
                <a:schemeClr val="accent3"/>
              </a:buClr>
              <a:buFont typeface="Wingdings 2"/>
              <a:buNone/>
              <a:defRPr/>
            </a:pPr>
            <a:r>
              <a:rPr lang="en-IN" dirty="0"/>
              <a:t>The WEB BASED ONLINE SHOPPING SYSTEM is developed with the help of different tools such as PHP, HTML, CSS, Bootstrap, JavaScript, MYSQL, SQL.</a:t>
            </a:r>
          </a:p>
          <a:p>
            <a:pPr marL="274320" indent="-274320" eaLnBrk="1" fontAlgn="auto" hangingPunct="1">
              <a:spcAft>
                <a:spcPts val="0"/>
              </a:spcAft>
              <a:buClr>
                <a:schemeClr val="accent3"/>
              </a:buClr>
              <a:buFont typeface="Wingdings 2"/>
              <a:buNone/>
              <a:defRPr/>
            </a:pPr>
            <a:r>
              <a:rPr lang="en-IN" dirty="0"/>
              <a:t>The developed system has met the objectives of result processing of any exam with reliability. Moreover this system has high operational speed and it is user-friendly. This system is valuable and usable in the perspective of any country.</a:t>
            </a:r>
          </a:p>
        </p:txBody>
      </p:sp>
    </p:spTree>
    <p:extLst>
      <p:ext uri="{BB962C8B-B14F-4D97-AF65-F5344CB8AC3E}">
        <p14:creationId xmlns:p14="http://schemas.microsoft.com/office/powerpoint/2010/main" val="13909815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DDB4-D792-4599-827F-474CCF824082}"/>
              </a:ext>
            </a:extLst>
          </p:cNvPr>
          <p:cNvSpPr>
            <a:spLocks noGrp="1"/>
          </p:cNvSpPr>
          <p:nvPr>
            <p:ph type="title"/>
          </p:nvPr>
        </p:nvSpPr>
        <p:spPr>
          <a:xfrm>
            <a:off x="838200" y="1"/>
            <a:ext cx="10515600" cy="1272208"/>
          </a:xfrm>
        </p:spPr>
        <p:txBody>
          <a:bodyPr>
            <a:normAutofit/>
          </a:bodyPr>
          <a:lstStyle/>
          <a:p>
            <a:pPr algn="ctr"/>
            <a:r>
              <a:rPr lang="en-US" altLang="en-US" sz="6000" b="1" i="1" u="sng" dirty="0"/>
              <a:t>BIBLIOGRAPHY</a:t>
            </a:r>
            <a:endParaRPr lang="en-IN" sz="6000" i="1" u="sng" dirty="0"/>
          </a:p>
        </p:txBody>
      </p:sp>
      <p:sp>
        <p:nvSpPr>
          <p:cNvPr id="3" name="Content Placeholder 2">
            <a:extLst>
              <a:ext uri="{FF2B5EF4-FFF2-40B4-BE49-F238E27FC236}">
                <a16:creationId xmlns:a16="http://schemas.microsoft.com/office/drawing/2014/main" id="{4D7A7AD4-93F4-43D3-96FF-BD9014A0255E}"/>
              </a:ext>
            </a:extLst>
          </p:cNvPr>
          <p:cNvSpPr>
            <a:spLocks noGrp="1"/>
          </p:cNvSpPr>
          <p:nvPr>
            <p:ph idx="1"/>
          </p:nvPr>
        </p:nvSpPr>
        <p:spPr>
          <a:xfrm>
            <a:off x="838200" y="1166191"/>
            <a:ext cx="10515600" cy="5010772"/>
          </a:xfrm>
        </p:spPr>
        <p:txBody>
          <a:bodyPr>
            <a:normAutofit fontScale="92500" lnSpcReduction="20000"/>
          </a:bodyPr>
          <a:lstStyle/>
          <a:p>
            <a:pPr marL="274320" indent="-274320" eaLnBrk="1" fontAlgn="auto" hangingPunct="1">
              <a:spcAft>
                <a:spcPts val="0"/>
              </a:spcAft>
              <a:buClr>
                <a:schemeClr val="accent3"/>
              </a:buClr>
              <a:buFont typeface="Wingdings 2" pitchFamily="18" charset="2"/>
              <a:buNone/>
              <a:defRPr/>
            </a:pPr>
            <a:r>
              <a:rPr lang="en-US" sz="2800" b="1" dirty="0"/>
              <a:t>FOR PHP INSTALLATION </a:t>
            </a:r>
            <a:endParaRPr lang="en-IN" sz="2800" dirty="0"/>
          </a:p>
          <a:p>
            <a:pPr marL="274320" indent="-274320" eaLnBrk="1" fontAlgn="auto" hangingPunct="1">
              <a:spcAft>
                <a:spcPts val="0"/>
              </a:spcAft>
              <a:buClr>
                <a:schemeClr val="accent3"/>
              </a:buClr>
              <a:buFont typeface="Wingdings 2"/>
              <a:buChar char=""/>
              <a:defRPr/>
            </a:pPr>
            <a:r>
              <a:rPr lang="en-US" sz="2800" i="1" u="sng" dirty="0"/>
              <a:t>www.php.net</a:t>
            </a:r>
            <a:r>
              <a:rPr lang="en-US" sz="2800" i="1" dirty="0"/>
              <a:t> </a:t>
            </a:r>
            <a:endParaRPr lang="en-IN" sz="2800" i="1" dirty="0"/>
          </a:p>
          <a:p>
            <a:pPr marL="274320" indent="-274320" eaLnBrk="1" fontAlgn="auto" hangingPunct="1">
              <a:spcAft>
                <a:spcPts val="0"/>
              </a:spcAft>
              <a:buClr>
                <a:schemeClr val="accent3"/>
              </a:buClr>
              <a:buFont typeface="Wingdings 2" pitchFamily="18" charset="2"/>
              <a:buNone/>
              <a:defRPr/>
            </a:pPr>
            <a:r>
              <a:rPr lang="en-US" sz="2800" b="1" dirty="0"/>
              <a:t>FOR DEPLOYMENT AND PACKING ON SERVER </a:t>
            </a:r>
            <a:endParaRPr lang="en-IN" sz="2800" dirty="0"/>
          </a:p>
          <a:p>
            <a:pPr marL="274320" indent="-274320" eaLnBrk="1" fontAlgn="auto" hangingPunct="1">
              <a:spcAft>
                <a:spcPts val="0"/>
              </a:spcAft>
              <a:buClr>
                <a:schemeClr val="accent3"/>
              </a:buClr>
              <a:buFont typeface="Wingdings 2"/>
              <a:buChar char=""/>
              <a:defRPr/>
            </a:pPr>
            <a:r>
              <a:rPr lang="en-US" i="1" u="sng" dirty="0">
                <a:solidFill>
                  <a:srgbClr val="FF0000"/>
                </a:solidFill>
                <a:hlinkClick r:id="rId3"/>
              </a:rPr>
              <a:t>www.developer.com</a:t>
            </a:r>
            <a:endParaRPr lang="en-IN" i="1" dirty="0">
              <a:solidFill>
                <a:srgbClr val="FF0000"/>
              </a:solidFill>
            </a:endParaRPr>
          </a:p>
          <a:p>
            <a:pPr marL="274320" indent="-274320" eaLnBrk="1" fontAlgn="auto" hangingPunct="1">
              <a:spcAft>
                <a:spcPts val="0"/>
              </a:spcAft>
              <a:buClr>
                <a:schemeClr val="accent3"/>
              </a:buClr>
              <a:buFont typeface="Wingdings 2"/>
              <a:buChar char=""/>
              <a:defRPr/>
            </a:pPr>
            <a:r>
              <a:rPr lang="en-US" i="1" u="sng" dirty="0">
                <a:solidFill>
                  <a:srgbClr val="FF0000"/>
                </a:solidFill>
                <a:hlinkClick r:id="rId4"/>
              </a:rPr>
              <a:t>www.15seconds.com</a:t>
            </a:r>
            <a:endParaRPr lang="en-IN" i="1" dirty="0">
              <a:solidFill>
                <a:srgbClr val="FF0000"/>
              </a:solidFill>
            </a:endParaRPr>
          </a:p>
          <a:p>
            <a:pPr marL="274320" indent="-274320" eaLnBrk="1" fontAlgn="auto" hangingPunct="1">
              <a:spcAft>
                <a:spcPts val="0"/>
              </a:spcAft>
              <a:buClr>
                <a:schemeClr val="accent3"/>
              </a:buClr>
              <a:buFont typeface="Wingdings 2" pitchFamily="18" charset="2"/>
              <a:buNone/>
              <a:defRPr/>
            </a:pPr>
            <a:r>
              <a:rPr lang="en-US" sz="2800" dirty="0"/>
              <a:t> </a:t>
            </a:r>
            <a:r>
              <a:rPr lang="en-US" sz="2800" b="1" dirty="0"/>
              <a:t>FOR MYSQL </a:t>
            </a:r>
            <a:endParaRPr lang="en-IN" sz="2800" dirty="0"/>
          </a:p>
          <a:p>
            <a:pPr marL="274320" indent="-274320" eaLnBrk="1" fontAlgn="auto" hangingPunct="1">
              <a:spcAft>
                <a:spcPts val="0"/>
              </a:spcAft>
              <a:buClr>
                <a:schemeClr val="accent3"/>
              </a:buClr>
              <a:buFont typeface="Wingdings 2"/>
              <a:buChar char=""/>
              <a:defRPr/>
            </a:pPr>
            <a:r>
              <a:rPr lang="en-US" i="1" u="sng" dirty="0">
                <a:hlinkClick r:id="rId5"/>
              </a:rPr>
              <a:t>www.mysql.com</a:t>
            </a:r>
            <a:endParaRPr lang="en-IN" i="1" dirty="0"/>
          </a:p>
          <a:p>
            <a:pPr marL="0" indent="0" eaLnBrk="1" fontAlgn="auto" hangingPunct="1">
              <a:spcAft>
                <a:spcPts val="0"/>
              </a:spcAft>
              <a:buClr>
                <a:schemeClr val="accent3"/>
              </a:buClr>
              <a:buNone/>
              <a:defRPr/>
            </a:pPr>
            <a:r>
              <a:rPr lang="en-US" b="1" dirty="0"/>
              <a:t> </a:t>
            </a:r>
            <a:r>
              <a:rPr lang="en-US" sz="2800" b="1" dirty="0"/>
              <a:t>FOR PHP,CSS,APACHE </a:t>
            </a:r>
          </a:p>
          <a:p>
            <a:pPr marL="274320" indent="-274320" eaLnBrk="1" fontAlgn="auto" hangingPunct="1">
              <a:spcAft>
                <a:spcPts val="0"/>
              </a:spcAft>
              <a:buClr>
                <a:schemeClr val="accent3"/>
              </a:buClr>
              <a:buFont typeface="Wingdings 2"/>
              <a:buChar char=""/>
              <a:defRPr/>
            </a:pPr>
            <a:r>
              <a:rPr lang="en-US" b="1" i="1" dirty="0">
                <a:hlinkClick r:id="rId6"/>
              </a:rPr>
              <a:t>www.w3schools.com</a:t>
            </a:r>
            <a:endParaRPr lang="en-IN" i="1" dirty="0"/>
          </a:p>
          <a:p>
            <a:pPr marL="274320" indent="-274320" eaLnBrk="1" fontAlgn="auto" hangingPunct="1">
              <a:spcAft>
                <a:spcPts val="0"/>
              </a:spcAft>
              <a:buClr>
                <a:schemeClr val="accent3"/>
              </a:buClr>
              <a:buFont typeface="Wingdings 2"/>
              <a:buChar char=""/>
              <a:defRPr/>
            </a:pPr>
            <a:r>
              <a:rPr lang="en-US" i="1" u="sng" dirty="0">
                <a:hlinkClick r:id="rId7"/>
              </a:rPr>
              <a:t>www.php.net</a:t>
            </a:r>
            <a:endParaRPr lang="en-IN" i="1" dirty="0"/>
          </a:p>
          <a:p>
            <a:pPr marL="274320" indent="-274320" eaLnBrk="1" fontAlgn="auto" hangingPunct="1">
              <a:spcAft>
                <a:spcPts val="0"/>
              </a:spcAft>
              <a:buClr>
                <a:schemeClr val="accent3"/>
              </a:buClr>
              <a:buFont typeface="Wingdings 2"/>
              <a:buChar char=""/>
              <a:defRPr/>
            </a:pPr>
            <a:r>
              <a:rPr lang="en-US" i="1" u="sng" dirty="0">
                <a:hlinkClick r:id="rId8"/>
              </a:rPr>
              <a:t>www.javatpoint.com</a:t>
            </a:r>
            <a:endParaRPr lang="en-IN" i="1" dirty="0"/>
          </a:p>
          <a:p>
            <a:pPr marL="274320" indent="-274320" eaLnBrk="1" fontAlgn="auto" hangingPunct="1">
              <a:spcAft>
                <a:spcPts val="0"/>
              </a:spcAft>
              <a:buClr>
                <a:schemeClr val="accent3"/>
              </a:buClr>
              <a:buFont typeface="Wingdings 2"/>
              <a:buChar char=""/>
              <a:defRPr/>
            </a:pPr>
            <a:r>
              <a:rPr lang="en-US" i="1" u="sng" dirty="0">
                <a:hlinkClick r:id="rId9"/>
              </a:rPr>
              <a:t>www.apache.org</a:t>
            </a:r>
            <a:endParaRPr lang="en-IN" i="1" dirty="0"/>
          </a:p>
          <a:p>
            <a:endParaRPr lang="en-IN" dirty="0"/>
          </a:p>
        </p:txBody>
      </p:sp>
    </p:spTree>
    <p:extLst>
      <p:ext uri="{BB962C8B-B14F-4D97-AF65-F5344CB8AC3E}">
        <p14:creationId xmlns:p14="http://schemas.microsoft.com/office/powerpoint/2010/main" val="1330536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ARROW.WAV"/>
          </p:stSnd>
        </p:sndAc>
      </p:transition>
    </mc:Choice>
    <mc:Fallback xmlns="">
      <p:transition spd="slow">
        <p:fade/>
        <p:sndAc>
          <p:stSnd>
            <p:snd r:embed="rId10"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Wingdings</vt:lpstr>
      <vt:lpstr>Wingdings 2</vt:lpstr>
      <vt:lpstr>Office Theme</vt:lpstr>
      <vt:lpstr>KIET Group of Institution Department of Computer Application   Project:- SHOPPING  WEBSITE</vt:lpstr>
      <vt:lpstr>SHOPPING  WEBSITE</vt:lpstr>
      <vt:lpstr>ABSTRACT</vt:lpstr>
      <vt:lpstr>INTRODUCTION</vt:lpstr>
      <vt:lpstr>SOFTWARE REQUIREMENT</vt:lpstr>
      <vt:lpstr>HARDWARE REQUIREMENT</vt:lpstr>
      <vt:lpstr>Technology Used</vt:lpstr>
      <vt:lpstr>CONCLUSION </vt:lpstr>
      <vt:lpstr>BIBLIOGRAPHY</vt:lpstr>
      <vt:lpstr>Gantt 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Singh</dc:creator>
  <cp:lastModifiedBy>kapil.1922mca1021</cp:lastModifiedBy>
  <cp:revision>66</cp:revision>
  <dcterms:created xsi:type="dcterms:W3CDTF">2019-08-29T12:39:21Z</dcterms:created>
  <dcterms:modified xsi:type="dcterms:W3CDTF">2022-01-14T16:36:57Z</dcterms:modified>
</cp:coreProperties>
</file>