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03DB1-6DEC-9E01-526E-C670B972737A}" v="72" dt="2021-10-28T18:29:56.825"/>
    <p1510:client id="{681F848D-F346-4652-9A38-88FE3BFED785}" v="481" dt="2021-10-28T18:16:57.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1922mca1036" userId="S::archana.1922mca1036@kiet.edu::aab8c4fa-1bb3-4300-9351-17df6ee1b0e4" providerId="AD" clId="Web-{5D303DB1-6DEC-9E01-526E-C670B972737A}"/>
    <pc:docChg chg="modSld">
      <pc:chgData name="archana.1922mca1036" userId="S::archana.1922mca1036@kiet.edu::aab8c4fa-1bb3-4300-9351-17df6ee1b0e4" providerId="AD" clId="Web-{5D303DB1-6DEC-9E01-526E-C670B972737A}" dt="2021-10-28T18:30:04.544" v="68"/>
      <pc:docMkLst>
        <pc:docMk/>
      </pc:docMkLst>
      <pc:sldChg chg="delSp modSp">
        <pc:chgData name="archana.1922mca1036" userId="S::archana.1922mca1036@kiet.edu::aab8c4fa-1bb3-4300-9351-17df6ee1b0e4" providerId="AD" clId="Web-{5D303DB1-6DEC-9E01-526E-C670B972737A}" dt="2021-10-28T18:28:46.821" v="61" actId="1076"/>
        <pc:sldMkLst>
          <pc:docMk/>
          <pc:sldMk cId="3514001057" sldId="257"/>
        </pc:sldMkLst>
        <pc:picChg chg="del">
          <ac:chgData name="archana.1922mca1036" userId="S::archana.1922mca1036@kiet.edu::aab8c4fa-1bb3-4300-9351-17df6ee1b0e4" providerId="AD" clId="Web-{5D303DB1-6DEC-9E01-526E-C670B972737A}" dt="2021-10-28T18:28:39.023" v="57"/>
          <ac:picMkLst>
            <pc:docMk/>
            <pc:sldMk cId="3514001057" sldId="257"/>
            <ac:picMk id="4" creationId="{5B96F374-6B99-4096-A9E8-0DB13029A0F4}"/>
          </ac:picMkLst>
        </pc:picChg>
        <pc:picChg chg="del">
          <ac:chgData name="archana.1922mca1036" userId="S::archana.1922mca1036@kiet.edu::aab8c4fa-1bb3-4300-9351-17df6ee1b0e4" providerId="AD" clId="Web-{5D303DB1-6DEC-9E01-526E-C670B972737A}" dt="2021-10-28T18:28:40.242" v="58"/>
          <ac:picMkLst>
            <pc:docMk/>
            <pc:sldMk cId="3514001057" sldId="257"/>
            <ac:picMk id="5" creationId="{FD0645FE-FC3E-406C-9F5D-F43C5D0C4C60}"/>
          </ac:picMkLst>
        </pc:picChg>
        <pc:picChg chg="mod">
          <ac:chgData name="archana.1922mca1036" userId="S::archana.1922mca1036@kiet.edu::aab8c4fa-1bb3-4300-9351-17df6ee1b0e4" providerId="AD" clId="Web-{5D303DB1-6DEC-9E01-526E-C670B972737A}" dt="2021-10-28T18:28:46.821" v="61" actId="1076"/>
          <ac:picMkLst>
            <pc:docMk/>
            <pc:sldMk cId="3514001057" sldId="257"/>
            <ac:picMk id="6" creationId="{555B4D57-570C-4468-B255-B73AD863086F}"/>
          </ac:picMkLst>
        </pc:picChg>
      </pc:sldChg>
      <pc:sldChg chg="addSp modSp mod setBg">
        <pc:chgData name="archana.1922mca1036" userId="S::archana.1922mca1036@kiet.edu::aab8c4fa-1bb3-4300-9351-17df6ee1b0e4" providerId="AD" clId="Web-{5D303DB1-6DEC-9E01-526E-C670B972737A}" dt="2021-10-28T18:30:04.544" v="68"/>
        <pc:sldMkLst>
          <pc:docMk/>
          <pc:sldMk cId="927759953" sldId="262"/>
        </pc:sldMkLst>
        <pc:spChg chg="mod">
          <ac:chgData name="archana.1922mca1036" userId="S::archana.1922mca1036@kiet.edu::aab8c4fa-1bb3-4300-9351-17df6ee1b0e4" providerId="AD" clId="Web-{5D303DB1-6DEC-9E01-526E-C670B972737A}" dt="2021-10-28T18:30:04.544" v="68"/>
          <ac:spMkLst>
            <pc:docMk/>
            <pc:sldMk cId="927759953" sldId="262"/>
            <ac:spMk id="2" creationId="{1FD86FFF-A883-4236-840E-57436E07F814}"/>
          </ac:spMkLst>
        </pc:spChg>
        <pc:spChg chg="mod">
          <ac:chgData name="archana.1922mca1036" userId="S::archana.1922mca1036@kiet.edu::aab8c4fa-1bb3-4300-9351-17df6ee1b0e4" providerId="AD" clId="Web-{5D303DB1-6DEC-9E01-526E-C670B972737A}" dt="2021-10-28T18:30:04.544" v="68"/>
          <ac:spMkLst>
            <pc:docMk/>
            <pc:sldMk cId="927759953" sldId="262"/>
            <ac:spMk id="3" creationId="{F7D7D63C-4B2C-4980-88AD-0CF20128BAE4}"/>
          </ac:spMkLst>
        </pc:spChg>
        <pc:spChg chg="add">
          <ac:chgData name="archana.1922mca1036" userId="S::archana.1922mca1036@kiet.edu::aab8c4fa-1bb3-4300-9351-17df6ee1b0e4" providerId="AD" clId="Web-{5D303DB1-6DEC-9E01-526E-C670B972737A}" dt="2021-10-28T18:30:04.544" v="68"/>
          <ac:spMkLst>
            <pc:docMk/>
            <pc:sldMk cId="927759953" sldId="262"/>
            <ac:spMk id="10" creationId="{7DAA46B9-B7E8-4487-B28E-C63A6EB7AA27}"/>
          </ac:spMkLst>
        </pc:spChg>
        <pc:spChg chg="add">
          <ac:chgData name="archana.1922mca1036" userId="S::archana.1922mca1036@kiet.edu::aab8c4fa-1bb3-4300-9351-17df6ee1b0e4" providerId="AD" clId="Web-{5D303DB1-6DEC-9E01-526E-C670B972737A}" dt="2021-10-28T18:30:04.544" v="68"/>
          <ac:spMkLst>
            <pc:docMk/>
            <pc:sldMk cId="927759953" sldId="262"/>
            <ac:spMk id="12" creationId="{C866818C-1E5F-475A-B310-3C06B555FB69}"/>
          </ac:spMkLst>
        </pc:spChg>
        <pc:spChg chg="add">
          <ac:chgData name="archana.1922mca1036" userId="S::archana.1922mca1036@kiet.edu::aab8c4fa-1bb3-4300-9351-17df6ee1b0e4" providerId="AD" clId="Web-{5D303DB1-6DEC-9E01-526E-C670B972737A}" dt="2021-10-28T18:30:04.544" v="68"/>
          <ac:spMkLst>
            <pc:docMk/>
            <pc:sldMk cId="927759953" sldId="262"/>
            <ac:spMk id="14" creationId="{D12AFDE8-E1ED-4A49-B8B3-4953F4B8ACB9}"/>
          </ac:spMkLst>
        </pc:spChg>
        <pc:picChg chg="add mod">
          <ac:chgData name="archana.1922mca1036" userId="S::archana.1922mca1036@kiet.edu::aab8c4fa-1bb3-4300-9351-17df6ee1b0e4" providerId="AD" clId="Web-{5D303DB1-6DEC-9E01-526E-C670B972737A}" dt="2021-10-28T18:30:04.544" v="68"/>
          <ac:picMkLst>
            <pc:docMk/>
            <pc:sldMk cId="927759953" sldId="262"/>
            <ac:picMk id="4" creationId="{5FAF84FE-017B-42EA-BD73-29860F9231A5}"/>
          </ac:picMkLst>
        </pc:picChg>
        <pc:picChg chg="add mod ord">
          <ac:chgData name="archana.1922mca1036" userId="S::archana.1922mca1036@kiet.edu::aab8c4fa-1bb3-4300-9351-17df6ee1b0e4" providerId="AD" clId="Web-{5D303DB1-6DEC-9E01-526E-C670B972737A}" dt="2021-10-28T18:30:04.544" v="68"/>
          <ac:picMkLst>
            <pc:docMk/>
            <pc:sldMk cId="927759953" sldId="262"/>
            <ac:picMk id="5" creationId="{081A941F-C791-4890-9F3A-F60A30821BDE}"/>
          </ac:picMkLst>
        </pc:picChg>
      </pc:sldChg>
      <pc:sldChg chg="modSp">
        <pc:chgData name="archana.1922mca1036" userId="S::archana.1922mca1036@kiet.edu::aab8c4fa-1bb3-4300-9351-17df6ee1b0e4" providerId="AD" clId="Web-{5D303DB1-6DEC-9E01-526E-C670B972737A}" dt="2021-10-28T18:28:31.132" v="56" actId="20577"/>
        <pc:sldMkLst>
          <pc:docMk/>
          <pc:sldMk cId="3406312641" sldId="263"/>
        </pc:sldMkLst>
        <pc:spChg chg="mod">
          <ac:chgData name="archana.1922mca1036" userId="S::archana.1922mca1036@kiet.edu::aab8c4fa-1bb3-4300-9351-17df6ee1b0e4" providerId="AD" clId="Web-{5D303DB1-6DEC-9E01-526E-C670B972737A}" dt="2021-10-28T18:28:31.132" v="56" actId="20577"/>
          <ac:spMkLst>
            <pc:docMk/>
            <pc:sldMk cId="3406312641" sldId="263"/>
            <ac:spMk id="3" creationId="{D3FA779A-9881-45A4-BF8A-51DEF321F165}"/>
          </ac:spMkLst>
        </pc:spChg>
      </pc:sldChg>
      <pc:sldChg chg="modSp">
        <pc:chgData name="archana.1922mca1036" userId="S::archana.1922mca1036@kiet.edu::aab8c4fa-1bb3-4300-9351-17df6ee1b0e4" providerId="AD" clId="Web-{5D303DB1-6DEC-9E01-526E-C670B972737A}" dt="2021-10-28T18:22:08.072" v="0" actId="20577"/>
        <pc:sldMkLst>
          <pc:docMk/>
          <pc:sldMk cId="3297270690" sldId="264"/>
        </pc:sldMkLst>
        <pc:spChg chg="mod">
          <ac:chgData name="archana.1922mca1036" userId="S::archana.1922mca1036@kiet.edu::aab8c4fa-1bb3-4300-9351-17df6ee1b0e4" providerId="AD" clId="Web-{5D303DB1-6DEC-9E01-526E-C670B972737A}" dt="2021-10-28T18:22:08.072" v="0" actId="20577"/>
          <ac:spMkLst>
            <pc:docMk/>
            <pc:sldMk cId="3297270690" sldId="264"/>
            <ac:spMk id="2" creationId="{A074524B-CD2A-49A0-8BAC-EC1210D0A8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143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4429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5764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8812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107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8150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4459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9981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7954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727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94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442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7560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158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9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176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5972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14662494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 descr="Abstract blurred public library with bookshelves">
            <a:extLst>
              <a:ext uri="{FF2B5EF4-FFF2-40B4-BE49-F238E27FC236}">
                <a16:creationId xmlns:a16="http://schemas.microsoft.com/office/drawing/2014/main" id="{976DE955-B800-4891-B2CD-BB0D57052AF6}"/>
              </a:ext>
            </a:extLst>
          </p:cNvPr>
          <p:cNvPicPr>
            <a:picLocks noChangeAspect="1"/>
          </p:cNvPicPr>
          <p:nvPr/>
        </p:nvPicPr>
        <p:blipFill rotWithShape="1">
          <a:blip r:embed="rId2">
            <a:alphaModFix amt="40000"/>
          </a:blip>
          <a:srcRect t="21488" r="9091" b="1903"/>
          <a:stretch/>
        </p:blipFill>
        <p:spPr>
          <a:xfrm>
            <a:off x="9545" y="9535"/>
            <a:ext cx="12191980" cy="6857990"/>
          </a:xfrm>
          <a:prstGeom prst="rect">
            <a:avLst/>
          </a:prstGeom>
        </p:spPr>
      </p:pic>
      <p:sp>
        <p:nvSpPr>
          <p:cNvPr id="2" name="Title 1"/>
          <p:cNvSpPr>
            <a:spLocks noGrp="1"/>
          </p:cNvSpPr>
          <p:nvPr>
            <p:ph type="ctrTitle"/>
          </p:nvPr>
        </p:nvSpPr>
        <p:spPr>
          <a:xfrm>
            <a:off x="1154955" y="570065"/>
            <a:ext cx="10057384" cy="1560932"/>
          </a:xfrm>
        </p:spPr>
        <p:txBody>
          <a:bodyPr vert="horz" lIns="91440" tIns="45720" rIns="91440" bIns="45720" rtlCol="0">
            <a:normAutofit fontScale="90000"/>
          </a:bodyPr>
          <a:lstStyle/>
          <a:p>
            <a:r>
              <a:rPr lang="en-US" b="1" kern="1200">
                <a:solidFill>
                  <a:schemeClr val="tx1"/>
                </a:solidFill>
                <a:latin typeface="+mj-lt"/>
                <a:ea typeface="+mj-ea"/>
                <a:cs typeface="+mj-cs"/>
              </a:rPr>
              <a:t>KIET GROUP OF INSTITUTIONS</a:t>
            </a:r>
          </a:p>
        </p:txBody>
      </p:sp>
      <p:sp>
        <p:nvSpPr>
          <p:cNvPr id="3" name="Subtitle 2"/>
          <p:cNvSpPr>
            <a:spLocks noGrp="1"/>
          </p:cNvSpPr>
          <p:nvPr>
            <p:ph type="subTitle" idx="1"/>
          </p:nvPr>
        </p:nvSpPr>
        <p:spPr>
          <a:xfrm>
            <a:off x="1154955" y="2295400"/>
            <a:ext cx="8825658" cy="4610225"/>
          </a:xfrm>
        </p:spPr>
        <p:txBody>
          <a:bodyPr vert="horz" lIns="91440" tIns="45720" rIns="91440" bIns="45720" rtlCol="0" anchor="t">
            <a:noAutofit/>
          </a:bodyPr>
          <a:lstStyle/>
          <a:p>
            <a:pPr marL="1143000" lvl="3">
              <a:lnSpc>
                <a:spcPct val="90000"/>
              </a:lnSpc>
            </a:pPr>
            <a:r>
              <a:rPr lang="en-US" sz="2800" dirty="0">
                <a:solidFill>
                  <a:schemeClr val="tx1"/>
                </a:solidFill>
              </a:rPr>
              <a:t> </a:t>
            </a:r>
            <a:r>
              <a:rPr lang="en-US" sz="2800" b="1">
                <a:solidFill>
                  <a:schemeClr val="tx1"/>
                </a:solidFill>
              </a:rPr>
              <a:t>  Department of computer applications</a:t>
            </a:r>
          </a:p>
          <a:p>
            <a:pPr marL="1143000" lvl="3">
              <a:lnSpc>
                <a:spcPct val="90000"/>
              </a:lnSpc>
            </a:pPr>
            <a:endParaRPr lang="en-US" sz="2200" b="1" dirty="0">
              <a:solidFill>
                <a:schemeClr val="tx1"/>
              </a:solidFill>
            </a:endParaRPr>
          </a:p>
          <a:p>
            <a:pPr marL="1143000" lvl="3">
              <a:lnSpc>
                <a:spcPct val="90000"/>
              </a:lnSpc>
            </a:pPr>
            <a:r>
              <a:rPr lang="en-US" sz="2200" b="1">
                <a:solidFill>
                  <a:schemeClr val="tx1"/>
                </a:solidFill>
              </a:rPr>
              <a:t>Mentor:- Vidhusi Mishra </a:t>
            </a:r>
            <a:endParaRPr lang="en-US" sz="2200" b="1" cap="none" dirty="0">
              <a:solidFill>
                <a:schemeClr val="tx1"/>
              </a:solidFill>
            </a:endParaRPr>
          </a:p>
          <a:p>
            <a:pPr lvl="5">
              <a:lnSpc>
                <a:spcPct val="90000"/>
              </a:lnSpc>
            </a:pPr>
            <a:r>
              <a:rPr lang="en-US" sz="2400" b="1">
                <a:solidFill>
                  <a:schemeClr val="tx1"/>
                </a:solidFill>
              </a:rPr>
              <a:t>Team Member:- Archana Varshney</a:t>
            </a:r>
            <a:endParaRPr lang="en-US" sz="2400" b="1" cap="none" dirty="0">
              <a:solidFill>
                <a:schemeClr val="tx1"/>
              </a:solidFill>
            </a:endParaRPr>
          </a:p>
          <a:p>
            <a:pPr lvl="5">
              <a:lnSpc>
                <a:spcPct val="90000"/>
              </a:lnSpc>
            </a:pPr>
            <a:r>
              <a:rPr lang="en-US" sz="2400" b="1">
                <a:solidFill>
                  <a:schemeClr val="tx1"/>
                </a:solidFill>
              </a:rPr>
              <a:t>                   Nirmit Bansal</a:t>
            </a:r>
            <a:endParaRPr lang="en-US" sz="2400" b="1" cap="none" dirty="0">
              <a:solidFill>
                <a:schemeClr val="tx1"/>
              </a:solidFill>
            </a:endParaRPr>
          </a:p>
          <a:p>
            <a:pPr lvl="5">
              <a:lnSpc>
                <a:spcPct val="90000"/>
              </a:lnSpc>
            </a:pPr>
            <a:endParaRPr lang="en-US" sz="2400" b="1" dirty="0">
              <a:solidFill>
                <a:schemeClr val="tx1"/>
              </a:solidFill>
            </a:endParaRPr>
          </a:p>
          <a:p>
            <a:pPr lvl="5">
              <a:lnSpc>
                <a:spcPct val="90000"/>
              </a:lnSpc>
            </a:pPr>
            <a:r>
              <a:rPr lang="en-US" sz="2800" b="1">
                <a:solidFill>
                  <a:schemeClr val="tx1"/>
                </a:solidFill>
              </a:rPr>
              <a:t>Project:-</a:t>
            </a:r>
            <a:r>
              <a:rPr lang="en-US" sz="3000" b="1">
                <a:solidFill>
                  <a:schemeClr val="tx1"/>
                </a:solidFill>
              </a:rPr>
              <a:t>Health status perdiction</a:t>
            </a:r>
          </a:p>
        </p:txBody>
      </p:sp>
      <p:sp>
        <p:nvSpPr>
          <p:cNvPr id="55" name="Rectangle 5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52C6-9DC6-4A77-A13C-FE325F8F3937}"/>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3F659588-E71D-41B3-9F97-AEEAE9540740}"/>
              </a:ext>
            </a:extLst>
          </p:cNvPr>
          <p:cNvSpPr>
            <a:spLocks noGrp="1"/>
          </p:cNvSpPr>
          <p:nvPr>
            <p:ph idx="1"/>
          </p:nvPr>
        </p:nvSpPr>
        <p:spPr/>
        <p:txBody>
          <a:bodyPr vert="horz" lIns="91440" tIns="45720" rIns="91440" bIns="45720" rtlCol="0" anchor="t">
            <a:normAutofit lnSpcReduction="10000"/>
          </a:bodyPr>
          <a:lstStyle/>
          <a:p>
            <a:r>
              <a:rPr lang="en-US">
                <a:ea typeface="+mj-lt"/>
                <a:cs typeface="+mj-lt"/>
              </a:rPr>
              <a:t>Overall we used logistic regression to forecast weather a patient can have problem or not. We has to deal with imbalanced data which is common in such healthcare problems. For improving the model we could try out other ways of dealing with imbalanced data like SMOTE.</a:t>
            </a:r>
            <a:endParaRPr lang="en-US"/>
          </a:p>
          <a:p>
            <a:pPr>
              <a:buClr>
                <a:srgbClr val="8AD0D6"/>
              </a:buClr>
            </a:pPr>
            <a:r>
              <a:rPr lang="en-US">
                <a:ea typeface="+mj-lt"/>
                <a:cs typeface="+mj-lt"/>
              </a:rPr>
              <a:t>Also we could have dealt with missing data of smoke status in other ways as well for e.g. Age less than 10 or 15 years patients could have been tagged as never_smoked etc.</a:t>
            </a:r>
            <a:endParaRPr lang="en-US"/>
          </a:p>
          <a:p>
            <a:pPr>
              <a:buClr>
                <a:srgbClr val="8AD0D6"/>
              </a:buClr>
            </a:pPr>
            <a:r>
              <a:rPr lang="en-US">
                <a:ea typeface="+mj-lt"/>
                <a:cs typeface="+mj-lt"/>
              </a:rPr>
              <a:t>Finally just one thought on why the 2 models were so different, one of the reasons could be the age distribution of the 2 data set. Median age of Smoke dataset was 48 while that of Non smoke dataset was 21. These are some ways Logistic model could have been improved.</a:t>
            </a:r>
            <a:endParaRPr lang="en-US"/>
          </a:p>
          <a:p>
            <a:pPr>
              <a:buClr>
                <a:srgbClr val="8AD0D6"/>
              </a:buClr>
            </a:pPr>
            <a:endParaRPr lang="en-US" dirty="0"/>
          </a:p>
        </p:txBody>
      </p:sp>
    </p:spTree>
    <p:extLst>
      <p:ext uri="{BB962C8B-B14F-4D97-AF65-F5344CB8AC3E}">
        <p14:creationId xmlns:p14="http://schemas.microsoft.com/office/powerpoint/2010/main" val="329930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AF577-BEC7-4DEA-B8D3-A3BD950AD222}"/>
              </a:ext>
            </a:extLst>
          </p:cNvPr>
          <p:cNvSpPr>
            <a:spLocks noGrp="1"/>
          </p:cNvSpPr>
          <p:nvPr>
            <p:ph idx="1"/>
          </p:nvPr>
        </p:nvSpPr>
        <p:spPr/>
        <p:txBody>
          <a:bodyPr vert="horz" lIns="91440" tIns="45720" rIns="91440" bIns="45720" rtlCol="0" anchor="t">
            <a:normAutofit/>
          </a:bodyPr>
          <a:lstStyle/>
          <a:p>
            <a:pPr lvl="3"/>
            <a:r>
              <a:rPr lang="en-US" sz="6000"/>
              <a:t>THANK YOU</a:t>
            </a:r>
          </a:p>
        </p:txBody>
      </p:sp>
    </p:spTree>
    <p:extLst>
      <p:ext uri="{BB962C8B-B14F-4D97-AF65-F5344CB8AC3E}">
        <p14:creationId xmlns:p14="http://schemas.microsoft.com/office/powerpoint/2010/main" val="57949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0E7C-B73B-4AEF-8C3E-F3366D6C058F}"/>
              </a:ext>
            </a:extLst>
          </p:cNvPr>
          <p:cNvSpPr>
            <a:spLocks noGrp="1"/>
          </p:cNvSpPr>
          <p:nvPr>
            <p:ph type="title"/>
          </p:nvPr>
        </p:nvSpPr>
        <p:spPr/>
        <p:txBody>
          <a:bodyPr/>
          <a:lstStyle/>
          <a:p>
            <a:r>
              <a:rPr lang="en-US" b="1"/>
              <a:t>                     INTRODUTION</a:t>
            </a:r>
          </a:p>
        </p:txBody>
      </p:sp>
      <p:sp>
        <p:nvSpPr>
          <p:cNvPr id="3" name="Content Placeholder 2">
            <a:extLst>
              <a:ext uri="{FF2B5EF4-FFF2-40B4-BE49-F238E27FC236}">
                <a16:creationId xmlns:a16="http://schemas.microsoft.com/office/drawing/2014/main" id="{08408101-C1C5-4B2E-A9A7-B7C3635189F7}"/>
              </a:ext>
            </a:extLst>
          </p:cNvPr>
          <p:cNvSpPr>
            <a:spLocks noGrp="1"/>
          </p:cNvSpPr>
          <p:nvPr>
            <p:ph idx="1"/>
          </p:nvPr>
        </p:nvSpPr>
        <p:spPr/>
        <p:txBody>
          <a:bodyPr vert="horz" lIns="91440" tIns="45720" rIns="91440" bIns="45720" rtlCol="0" anchor="t">
            <a:normAutofit fontScale="92500" lnSpcReduction="10000"/>
          </a:bodyPr>
          <a:lstStyle/>
          <a:p>
            <a:r>
              <a:rPr lang="en-US">
                <a:ea typeface="+mj-lt"/>
                <a:cs typeface="+mj-lt"/>
              </a:rPr>
              <a:t>In healthcare management, a large volume of multi-structured patient data is generated from the clinical reports, doctor's notes, and wearable body sensors. The analysis of healthcare parameters and the prediction of the subsequent future health conditions are still in the informative stage. A cloud-enabled big data analytic platform is the best way to analyze the structured and unstructured data generated from healthcare management systems. In this paper, a probabilistic data collection mechanism is designed and the correlation analysis of those collected data is performed. Finally, a stochastic prediction model is designed to foresee the future health condition of the most correlated patients based on their current health status. Performance evaluation of the proposed protocols is realized through extensive simulations in the cloud environment, which gives about 98% accuracy of prediction, and maintains 90% of CPU and bandwidth utilization to reduce the analysis time.</a:t>
            </a:r>
            <a:endParaRPr lang="en-US"/>
          </a:p>
        </p:txBody>
      </p:sp>
    </p:spTree>
    <p:extLst>
      <p:ext uri="{BB962C8B-B14F-4D97-AF65-F5344CB8AC3E}">
        <p14:creationId xmlns:p14="http://schemas.microsoft.com/office/powerpoint/2010/main" val="49936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6793-B01E-44ED-A712-05F1A31A80AB}"/>
              </a:ext>
            </a:extLst>
          </p:cNvPr>
          <p:cNvSpPr>
            <a:spLocks noGrp="1"/>
          </p:cNvSpPr>
          <p:nvPr>
            <p:ph type="ctrTitle"/>
          </p:nvPr>
        </p:nvSpPr>
        <p:spPr>
          <a:xfrm>
            <a:off x="7803528" y="1447800"/>
            <a:ext cx="3740771" cy="1541672"/>
          </a:xfrm>
        </p:spPr>
        <p:txBody>
          <a:bodyPr>
            <a:normAutofit/>
          </a:bodyPr>
          <a:lstStyle/>
          <a:p>
            <a:r>
              <a:rPr lang="en-US" sz="3000" b="1" dirty="0"/>
              <a:t>       </a:t>
            </a:r>
            <a:r>
              <a:rPr lang="en-US" sz="3600" b="1" i="1" u="sng">
                <a:solidFill>
                  <a:schemeClr val="bg1"/>
                </a:solidFill>
              </a:rPr>
              <a:t>Technology</a:t>
            </a:r>
          </a:p>
        </p:txBody>
      </p:sp>
      <p:sp>
        <p:nvSpPr>
          <p:cNvPr id="11" name="Freeform: Shape 10">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6" name="Picture 6" descr="Graphical user interface&#10;&#10;Description automatically generated">
            <a:extLst>
              <a:ext uri="{FF2B5EF4-FFF2-40B4-BE49-F238E27FC236}">
                <a16:creationId xmlns:a16="http://schemas.microsoft.com/office/drawing/2014/main" id="{555B4D57-570C-4468-B255-B73AD863086F}"/>
              </a:ext>
            </a:extLst>
          </p:cNvPr>
          <p:cNvPicPr>
            <a:picLocks noChangeAspect="1"/>
          </p:cNvPicPr>
          <p:nvPr/>
        </p:nvPicPr>
        <p:blipFill>
          <a:blip r:embed="rId3"/>
          <a:stretch>
            <a:fillRect/>
          </a:stretch>
        </p:blipFill>
        <p:spPr>
          <a:xfrm>
            <a:off x="1752093" y="1985266"/>
            <a:ext cx="4105147" cy="2736256"/>
          </a:xfrm>
          <a:prstGeom prst="rect">
            <a:avLst/>
          </a:prstGeom>
          <a:effectLst/>
        </p:spPr>
      </p:pic>
      <p:sp>
        <p:nvSpPr>
          <p:cNvPr id="13"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Tree>
    <p:extLst>
      <p:ext uri="{BB962C8B-B14F-4D97-AF65-F5344CB8AC3E}">
        <p14:creationId xmlns:p14="http://schemas.microsoft.com/office/powerpoint/2010/main" val="351400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2B20-704C-44D4-8990-3C0E062CB05B}"/>
              </a:ext>
            </a:extLst>
          </p:cNvPr>
          <p:cNvSpPr>
            <a:spLocks noGrp="1"/>
          </p:cNvSpPr>
          <p:nvPr>
            <p:ph type="title"/>
          </p:nvPr>
        </p:nvSpPr>
        <p:spPr/>
        <p:txBody>
          <a:bodyPr/>
          <a:lstStyle/>
          <a:p>
            <a:r>
              <a:rPr lang="en-US" b="1"/>
              <a:t>                      Objective</a:t>
            </a:r>
          </a:p>
        </p:txBody>
      </p:sp>
      <p:sp>
        <p:nvSpPr>
          <p:cNvPr id="3" name="Content Placeholder 2">
            <a:extLst>
              <a:ext uri="{FF2B5EF4-FFF2-40B4-BE49-F238E27FC236}">
                <a16:creationId xmlns:a16="http://schemas.microsoft.com/office/drawing/2014/main" id="{177D86F7-49B8-4CA7-9FBA-6A22E0CA3EA8}"/>
              </a:ext>
            </a:extLst>
          </p:cNvPr>
          <p:cNvSpPr>
            <a:spLocks noGrp="1"/>
          </p:cNvSpPr>
          <p:nvPr>
            <p:ph idx="1"/>
          </p:nvPr>
        </p:nvSpPr>
        <p:spPr/>
        <p:txBody>
          <a:bodyPr vert="horz" lIns="91440" tIns="45720" rIns="91440" bIns="45720" rtlCol="0" anchor="t">
            <a:normAutofit/>
          </a:bodyPr>
          <a:lstStyle/>
          <a:p>
            <a:r>
              <a:rPr lang="en-US"/>
              <a:t>Increase the span of healthy life</a:t>
            </a:r>
          </a:p>
          <a:p>
            <a:pPr>
              <a:buClr>
                <a:srgbClr val="8AD0D6"/>
              </a:buClr>
            </a:pPr>
            <a:r>
              <a:rPr lang="en-US"/>
              <a:t>Reduce health disparities</a:t>
            </a:r>
            <a:endParaRPr lang="en-US" dirty="0"/>
          </a:p>
          <a:p>
            <a:pPr>
              <a:buClr>
                <a:srgbClr val="8AD0D6"/>
              </a:buClr>
            </a:pPr>
            <a:r>
              <a:rPr lang="en-US"/>
              <a:t>Achieve access to preventive services for all</a:t>
            </a:r>
          </a:p>
          <a:p>
            <a:pPr>
              <a:buClr>
                <a:srgbClr val="8AD0D6"/>
              </a:buClr>
            </a:pPr>
            <a:r>
              <a:rPr lang="en-US"/>
              <a:t>Create social and physical environments that promote good health for all</a:t>
            </a:r>
            <a:endParaRPr lang="en-US" dirty="0"/>
          </a:p>
          <a:p>
            <a:pPr>
              <a:buClr>
                <a:srgbClr val="8AD0D6"/>
              </a:buClr>
            </a:pPr>
            <a:r>
              <a:rPr lang="en-US"/>
              <a:t>Promote quality of life, healthy development and healthy behaviors across all life stages</a:t>
            </a:r>
            <a:endParaRPr lang="en-US" dirty="0"/>
          </a:p>
        </p:txBody>
      </p:sp>
    </p:spTree>
    <p:extLst>
      <p:ext uri="{BB962C8B-B14F-4D97-AF65-F5344CB8AC3E}">
        <p14:creationId xmlns:p14="http://schemas.microsoft.com/office/powerpoint/2010/main" val="389672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28A6-3EE5-4683-B662-EDA9B8A6509B}"/>
              </a:ext>
            </a:extLst>
          </p:cNvPr>
          <p:cNvSpPr>
            <a:spLocks noGrp="1"/>
          </p:cNvSpPr>
          <p:nvPr>
            <p:ph type="title"/>
          </p:nvPr>
        </p:nvSpPr>
        <p:spPr/>
        <p:txBody>
          <a:bodyPr/>
          <a:lstStyle/>
          <a:p>
            <a:r>
              <a:rPr lang="en-US" b="1"/>
              <a:t>Advantages</a:t>
            </a:r>
          </a:p>
          <a:p>
            <a:endParaRPr lang="en-US" dirty="0"/>
          </a:p>
        </p:txBody>
      </p:sp>
      <p:sp>
        <p:nvSpPr>
          <p:cNvPr id="3" name="Content Placeholder 2">
            <a:extLst>
              <a:ext uri="{FF2B5EF4-FFF2-40B4-BE49-F238E27FC236}">
                <a16:creationId xmlns:a16="http://schemas.microsoft.com/office/drawing/2014/main" id="{7EB0C76C-5D15-4988-88BA-C25B6C4DB214}"/>
              </a:ext>
            </a:extLst>
          </p:cNvPr>
          <p:cNvSpPr>
            <a:spLocks noGrp="1"/>
          </p:cNvSpPr>
          <p:nvPr>
            <p:ph idx="1"/>
          </p:nvPr>
        </p:nvSpPr>
        <p:spPr/>
        <p:txBody>
          <a:bodyPr vert="horz" lIns="91440" tIns="45720" rIns="91440" bIns="45720" rtlCol="0" anchor="t">
            <a:normAutofit/>
          </a:bodyPr>
          <a:lstStyle/>
          <a:p>
            <a:r>
              <a:rPr lang="en-US">
                <a:ea typeface="+mj-lt"/>
                <a:cs typeface="+mj-lt"/>
              </a:rPr>
              <a:t>User can search for doctor’s help at any point of time.</a:t>
            </a:r>
            <a:endParaRPr lang="en-US"/>
          </a:p>
          <a:p>
            <a:pPr>
              <a:buClr>
                <a:srgbClr val="8AD0D6"/>
              </a:buClr>
            </a:pPr>
            <a:r>
              <a:rPr lang="en-US">
                <a:ea typeface="+mj-lt"/>
                <a:cs typeface="+mj-lt"/>
              </a:rPr>
              <a:t>User can talk about their illness and get instant diagnosis.</a:t>
            </a:r>
            <a:endParaRPr lang="en-US"/>
          </a:p>
          <a:p>
            <a:pPr>
              <a:buClr>
                <a:srgbClr val="8AD0D6"/>
              </a:buClr>
            </a:pPr>
            <a:r>
              <a:rPr lang="en-US">
                <a:ea typeface="+mj-lt"/>
                <a:cs typeface="+mj-lt"/>
              </a:rPr>
              <a:t>Doctors get more clients online.</a:t>
            </a:r>
            <a:endParaRPr lang="en-US"/>
          </a:p>
          <a:p>
            <a:pPr>
              <a:buClr>
                <a:srgbClr val="8AD0D6"/>
              </a:buClr>
            </a:pPr>
            <a:endParaRPr lang="en-US" dirty="0"/>
          </a:p>
        </p:txBody>
      </p:sp>
    </p:spTree>
    <p:extLst>
      <p:ext uri="{BB962C8B-B14F-4D97-AF65-F5344CB8AC3E}">
        <p14:creationId xmlns:p14="http://schemas.microsoft.com/office/powerpoint/2010/main" val="361778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F9AB-75EA-4442-8AF0-AC70E0B88F59}"/>
              </a:ext>
            </a:extLst>
          </p:cNvPr>
          <p:cNvSpPr>
            <a:spLocks noGrp="1"/>
          </p:cNvSpPr>
          <p:nvPr>
            <p:ph type="title"/>
          </p:nvPr>
        </p:nvSpPr>
        <p:spPr/>
        <p:txBody>
          <a:bodyPr/>
          <a:lstStyle/>
          <a:p>
            <a:r>
              <a:rPr lang="en-US" b="1"/>
              <a:t>Disadvantages</a:t>
            </a:r>
          </a:p>
          <a:p>
            <a:endParaRPr lang="en-US" dirty="0"/>
          </a:p>
        </p:txBody>
      </p:sp>
      <p:sp>
        <p:nvSpPr>
          <p:cNvPr id="3" name="Content Placeholder 2">
            <a:extLst>
              <a:ext uri="{FF2B5EF4-FFF2-40B4-BE49-F238E27FC236}">
                <a16:creationId xmlns:a16="http://schemas.microsoft.com/office/drawing/2014/main" id="{53C8E742-6EA5-4F3A-90CD-186604791808}"/>
              </a:ext>
            </a:extLst>
          </p:cNvPr>
          <p:cNvSpPr>
            <a:spLocks noGrp="1"/>
          </p:cNvSpPr>
          <p:nvPr>
            <p:ph idx="1"/>
          </p:nvPr>
        </p:nvSpPr>
        <p:spPr/>
        <p:txBody>
          <a:bodyPr vert="horz" lIns="91440" tIns="45720" rIns="91440" bIns="45720" rtlCol="0" anchor="t">
            <a:normAutofit/>
          </a:bodyPr>
          <a:lstStyle/>
          <a:p>
            <a:r>
              <a:rPr lang="en-US">
                <a:ea typeface="+mj-lt"/>
                <a:cs typeface="+mj-lt"/>
              </a:rPr>
              <a:t>The system is not fully automated, it needs doctors for full diagnosis</a:t>
            </a:r>
            <a:endParaRPr lang="en-US"/>
          </a:p>
        </p:txBody>
      </p:sp>
    </p:spTree>
    <p:extLst>
      <p:ext uri="{BB962C8B-B14F-4D97-AF65-F5344CB8AC3E}">
        <p14:creationId xmlns:p14="http://schemas.microsoft.com/office/powerpoint/2010/main" val="411701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FFF-A883-4236-840E-57436E07F814}"/>
              </a:ext>
            </a:extLst>
          </p:cNvPr>
          <p:cNvSpPr>
            <a:spLocks noGrp="1"/>
          </p:cNvSpPr>
          <p:nvPr>
            <p:ph type="title"/>
          </p:nvPr>
        </p:nvSpPr>
        <p:spPr>
          <a:xfrm>
            <a:off x="646112" y="452718"/>
            <a:ext cx="4165580" cy="1400530"/>
          </a:xfrm>
        </p:spPr>
        <p:txBody>
          <a:bodyPr>
            <a:normAutofit/>
          </a:bodyPr>
          <a:lstStyle/>
          <a:p>
            <a:pPr>
              <a:lnSpc>
                <a:spcPct val="90000"/>
              </a:lnSpc>
            </a:pPr>
            <a:r>
              <a:rPr lang="en-US" sz="2600"/>
              <a:t>Software </a:t>
            </a:r>
            <a:r>
              <a:rPr lang="en-US" sz="2600">
                <a:ea typeface="+mj-lt"/>
                <a:cs typeface="+mj-lt"/>
              </a:rPr>
              <a:t>Requirements </a:t>
            </a:r>
            <a:endParaRPr lang="en-US" sz="2600"/>
          </a:p>
          <a:p>
            <a:pPr>
              <a:lnSpc>
                <a:spcPct val="90000"/>
              </a:lnSpc>
            </a:pPr>
            <a:br>
              <a:rPr lang="en-US" sz="2600"/>
            </a:br>
            <a:endParaRPr lang="en-US" sz="2600"/>
          </a:p>
          <a:p>
            <a:pPr>
              <a:lnSpc>
                <a:spcPct val="90000"/>
              </a:lnSpc>
            </a:pPr>
            <a:endParaRPr lang="en-US" sz="2600"/>
          </a:p>
        </p:txBody>
      </p:sp>
      <p:sp>
        <p:nvSpPr>
          <p:cNvPr id="10" name="Freeform: Shape 9">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2"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descr="A picture containing text, clipart&#10;&#10;Description automatically generated">
            <a:extLst>
              <a:ext uri="{FF2B5EF4-FFF2-40B4-BE49-F238E27FC236}">
                <a16:creationId xmlns:a16="http://schemas.microsoft.com/office/drawing/2014/main" id="{081A941F-C791-4890-9F3A-F60A30821BDE}"/>
              </a:ext>
            </a:extLst>
          </p:cNvPr>
          <p:cNvPicPr>
            <a:picLocks noChangeAspect="1"/>
          </p:cNvPicPr>
          <p:nvPr/>
        </p:nvPicPr>
        <p:blipFill>
          <a:blip r:embed="rId3"/>
          <a:stretch>
            <a:fillRect/>
          </a:stretch>
        </p:blipFill>
        <p:spPr>
          <a:xfrm>
            <a:off x="6094410" y="1018315"/>
            <a:ext cx="5449471" cy="1942098"/>
          </a:xfrm>
          <a:prstGeom prst="rect">
            <a:avLst/>
          </a:prstGeom>
          <a:effectLst/>
        </p:spPr>
      </p:pic>
      <p:sp>
        <p:nvSpPr>
          <p:cNvPr id="14" name="Rectangle 13">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7D7D63C-4B2C-4980-88AD-0CF20128BAE4}"/>
              </a:ext>
            </a:extLst>
          </p:cNvPr>
          <p:cNvSpPr>
            <a:spLocks noGrp="1"/>
          </p:cNvSpPr>
          <p:nvPr>
            <p:ph idx="1"/>
          </p:nvPr>
        </p:nvSpPr>
        <p:spPr>
          <a:xfrm>
            <a:off x="646113" y="2052918"/>
            <a:ext cx="4165146" cy="4195481"/>
          </a:xfrm>
        </p:spPr>
        <p:txBody>
          <a:bodyPr vert="horz" lIns="91440" tIns="45720" rIns="91440" bIns="45720" rtlCol="0">
            <a:normAutofit/>
          </a:bodyPr>
          <a:lstStyle/>
          <a:p>
            <a:r>
              <a:rPr lang="en-US" dirty="0"/>
              <a:t>Putty</a:t>
            </a:r>
          </a:p>
          <a:p>
            <a:pPr>
              <a:buClr>
                <a:srgbClr val="8AD0D6"/>
              </a:buClr>
            </a:pPr>
            <a:r>
              <a:rPr lang="en-US" dirty="0"/>
              <a:t>Hadoop</a:t>
            </a:r>
          </a:p>
          <a:p>
            <a:pPr>
              <a:buClr>
                <a:srgbClr val="8AD0D6"/>
              </a:buClr>
            </a:pPr>
            <a:r>
              <a:rPr lang="en-US" dirty="0"/>
              <a:t>CentOS</a:t>
            </a:r>
          </a:p>
          <a:p>
            <a:pPr>
              <a:buClr>
                <a:srgbClr val="8AD0D6"/>
              </a:buClr>
            </a:pPr>
            <a:r>
              <a:rPr lang="en-US" dirty="0"/>
              <a:t>Java</a:t>
            </a:r>
          </a:p>
          <a:p>
            <a:pPr>
              <a:buClr>
                <a:srgbClr val="8AD0D6"/>
              </a:buClr>
            </a:pPr>
            <a:r>
              <a:rPr lang="en-US" dirty="0"/>
              <a:t>Virtual Box</a:t>
            </a:r>
          </a:p>
        </p:txBody>
      </p:sp>
      <p:pic>
        <p:nvPicPr>
          <p:cNvPr id="4" name="Picture 4" descr="Logo, company name&#10;&#10;Description automatically generated">
            <a:extLst>
              <a:ext uri="{FF2B5EF4-FFF2-40B4-BE49-F238E27FC236}">
                <a16:creationId xmlns:a16="http://schemas.microsoft.com/office/drawing/2014/main" id="{5FAF84FE-017B-42EA-BD73-29860F9231A5}"/>
              </a:ext>
            </a:extLst>
          </p:cNvPr>
          <p:cNvPicPr>
            <a:picLocks noChangeAspect="1"/>
          </p:cNvPicPr>
          <p:nvPr/>
        </p:nvPicPr>
        <p:blipFill>
          <a:blip r:embed="rId4"/>
          <a:stretch>
            <a:fillRect/>
          </a:stretch>
        </p:blipFill>
        <p:spPr>
          <a:xfrm>
            <a:off x="7082355" y="3526971"/>
            <a:ext cx="3473580" cy="2721427"/>
          </a:xfrm>
          <a:prstGeom prst="rect">
            <a:avLst/>
          </a:prstGeom>
          <a:effectLst/>
        </p:spPr>
      </p:pic>
    </p:spTree>
    <p:extLst>
      <p:ext uri="{BB962C8B-B14F-4D97-AF65-F5344CB8AC3E}">
        <p14:creationId xmlns:p14="http://schemas.microsoft.com/office/powerpoint/2010/main" val="92775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D52F-80FB-40B1-A905-D126B9BEC273}"/>
              </a:ext>
            </a:extLst>
          </p:cNvPr>
          <p:cNvSpPr>
            <a:spLocks noGrp="1"/>
          </p:cNvSpPr>
          <p:nvPr>
            <p:ph type="title"/>
          </p:nvPr>
        </p:nvSpPr>
        <p:spPr/>
        <p:txBody>
          <a:bodyPr/>
          <a:lstStyle/>
          <a:p>
            <a:r>
              <a:rPr lang="en-US"/>
              <a:t>Hardware Requirements </a:t>
            </a:r>
          </a:p>
        </p:txBody>
      </p:sp>
      <p:sp>
        <p:nvSpPr>
          <p:cNvPr id="3" name="Content Placeholder 2">
            <a:extLst>
              <a:ext uri="{FF2B5EF4-FFF2-40B4-BE49-F238E27FC236}">
                <a16:creationId xmlns:a16="http://schemas.microsoft.com/office/drawing/2014/main" id="{D3FA779A-9881-45A4-BF8A-51DEF321F165}"/>
              </a:ext>
            </a:extLst>
          </p:cNvPr>
          <p:cNvSpPr>
            <a:spLocks noGrp="1"/>
          </p:cNvSpPr>
          <p:nvPr>
            <p:ph idx="1"/>
          </p:nvPr>
        </p:nvSpPr>
        <p:spPr/>
        <p:txBody>
          <a:bodyPr vert="horz" lIns="91440" tIns="45720" rIns="91440" bIns="45720" rtlCol="0" anchor="t">
            <a:normAutofit/>
          </a:bodyPr>
          <a:lstStyle/>
          <a:p>
            <a:r>
              <a:rPr lang="en-US" dirty="0"/>
              <a:t>RAM 8GB</a:t>
            </a:r>
          </a:p>
          <a:p>
            <a:pPr>
              <a:buClr>
                <a:srgbClr val="8AD0D6"/>
              </a:buClr>
            </a:pPr>
            <a:r>
              <a:rPr lang="en-US" dirty="0"/>
              <a:t>Processor Intel i7</a:t>
            </a:r>
          </a:p>
          <a:p>
            <a:pPr>
              <a:buClr>
                <a:srgbClr val="8AD0D6"/>
              </a:buClr>
            </a:pPr>
            <a:r>
              <a:rPr lang="en-US" dirty="0"/>
              <a:t>Window 10</a:t>
            </a:r>
          </a:p>
        </p:txBody>
      </p:sp>
    </p:spTree>
    <p:extLst>
      <p:ext uri="{BB962C8B-B14F-4D97-AF65-F5344CB8AC3E}">
        <p14:creationId xmlns:p14="http://schemas.microsoft.com/office/powerpoint/2010/main" val="340631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524B-CD2A-49A0-8BAC-EC1210D0A8FE}"/>
              </a:ext>
            </a:extLst>
          </p:cNvPr>
          <p:cNvSpPr>
            <a:spLocks noGrp="1"/>
          </p:cNvSpPr>
          <p:nvPr>
            <p:ph type="title"/>
          </p:nvPr>
        </p:nvSpPr>
        <p:spPr/>
        <p:txBody>
          <a:bodyPr/>
          <a:lstStyle/>
          <a:p>
            <a:r>
              <a:rPr lang="en-US" dirty="0"/>
              <a:t>Gantt Chart</a:t>
            </a:r>
          </a:p>
        </p:txBody>
      </p:sp>
      <p:sp>
        <p:nvSpPr>
          <p:cNvPr id="3" name="Content Placeholder 2">
            <a:extLst>
              <a:ext uri="{FF2B5EF4-FFF2-40B4-BE49-F238E27FC236}">
                <a16:creationId xmlns:a16="http://schemas.microsoft.com/office/drawing/2014/main" id="{B50BADDA-F480-4FE6-8A53-B79B2CED33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7270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KIET GROUP OF INSTITUTIONS</vt:lpstr>
      <vt:lpstr>                     INTRODUTION</vt:lpstr>
      <vt:lpstr>       Technology</vt:lpstr>
      <vt:lpstr>                      Objective</vt:lpstr>
      <vt:lpstr>Advantages </vt:lpstr>
      <vt:lpstr>Disadvantages </vt:lpstr>
      <vt:lpstr>Software Requirements    </vt:lpstr>
      <vt:lpstr>Hardware Requirements </vt:lpstr>
      <vt:lpstr>Gantt Chart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186</cp:revision>
  <dcterms:created xsi:type="dcterms:W3CDTF">2021-10-28T16:56:52Z</dcterms:created>
  <dcterms:modified xsi:type="dcterms:W3CDTF">2021-10-28T18:30:08Z</dcterms:modified>
</cp:coreProperties>
</file>