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48"/>
  </p:notesMasterIdLst>
  <p:sldIdLst>
    <p:sldId id="285" r:id="rId2"/>
    <p:sldId id="299" r:id="rId3"/>
    <p:sldId id="296" r:id="rId4"/>
    <p:sldId id="257" r:id="rId5"/>
    <p:sldId id="315" r:id="rId6"/>
    <p:sldId id="258" r:id="rId7"/>
    <p:sldId id="300" r:id="rId8"/>
    <p:sldId id="309" r:id="rId9"/>
    <p:sldId id="310" r:id="rId10"/>
    <p:sldId id="316" r:id="rId11"/>
    <p:sldId id="262" r:id="rId12"/>
    <p:sldId id="317" r:id="rId13"/>
    <p:sldId id="263" r:id="rId14"/>
    <p:sldId id="265" r:id="rId15"/>
    <p:sldId id="269" r:id="rId16"/>
    <p:sldId id="270" r:id="rId17"/>
    <p:sldId id="271" r:id="rId18"/>
    <p:sldId id="286" r:id="rId19"/>
    <p:sldId id="288" r:id="rId20"/>
    <p:sldId id="319" r:id="rId21"/>
    <p:sldId id="273" r:id="rId22"/>
    <p:sldId id="293" r:id="rId23"/>
    <p:sldId id="289" r:id="rId24"/>
    <p:sldId id="311" r:id="rId25"/>
    <p:sldId id="312" r:id="rId26"/>
    <p:sldId id="318" r:id="rId27"/>
    <p:sldId id="320" r:id="rId28"/>
    <p:sldId id="313" r:id="rId29"/>
    <p:sldId id="306" r:id="rId30"/>
    <p:sldId id="307" r:id="rId31"/>
    <p:sldId id="308" r:id="rId32"/>
    <p:sldId id="274" r:id="rId33"/>
    <p:sldId id="276" r:id="rId34"/>
    <p:sldId id="277" r:id="rId35"/>
    <p:sldId id="278" r:id="rId36"/>
    <p:sldId id="279" r:id="rId37"/>
    <p:sldId id="280" r:id="rId38"/>
    <p:sldId id="281" r:id="rId39"/>
    <p:sldId id="282" r:id="rId40"/>
    <p:sldId id="321" r:id="rId41"/>
    <p:sldId id="322" r:id="rId42"/>
    <p:sldId id="323" r:id="rId43"/>
    <p:sldId id="324" r:id="rId44"/>
    <p:sldId id="283" r:id="rId45"/>
    <p:sldId id="284" r:id="rId46"/>
    <p:sldId id="298"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851" autoAdjust="0"/>
    <p:restoredTop sz="94660"/>
  </p:normalViewPr>
  <p:slideViewPr>
    <p:cSldViewPr>
      <p:cViewPr>
        <p:scale>
          <a:sx n="70" d="100"/>
          <a:sy n="70" d="100"/>
        </p:scale>
        <p:origin x="-1446" y="-4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3DB2409-124D-4AE6-BD07-021703FAC12F}" type="datetimeFigureOut">
              <a:rPr lang="en-US"/>
              <a:pPr>
                <a:defRPr/>
              </a:pPr>
              <a:t>12/9/2021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1715733-024F-4FC6-9EFD-46B700A2BE0F}"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11863F-15A1-4C15-AE1B-9521A33134B5}" type="slidenum">
              <a:rPr lang="en-IN" smtClean="0"/>
              <a:pPr fontAlgn="base">
                <a:spcBef>
                  <a:spcPct val="0"/>
                </a:spcBef>
                <a:spcAft>
                  <a:spcPct val="0"/>
                </a:spcAft>
                <a:defRPr/>
              </a:pPr>
              <a:t>4</a:t>
            </a:fld>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9B1C46-B111-4061-A60F-ABD896273ED0}" type="slidenum">
              <a:rPr lang="en-IN" smtClean="0"/>
              <a:pPr fontAlgn="base">
                <a:spcBef>
                  <a:spcPct val="0"/>
                </a:spcBef>
                <a:spcAft>
                  <a:spcPct val="0"/>
                </a:spcAft>
                <a:defRPr/>
              </a:pPr>
              <a:t>5</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164AD935-8921-48A8-AE08-B5E9989E1166}" type="datetimeFigureOut">
              <a:rPr lang="en-US"/>
              <a:pPr>
                <a:defRPr/>
              </a:pPr>
              <a:t>12/9/2021</a:t>
            </a:fld>
            <a:endParaRPr lang="en-IN"/>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lvl1pPr>
          </a:lstStyle>
          <a:p>
            <a:pPr>
              <a:defRPr/>
            </a:pPr>
            <a:fld id="{DF59DD3E-C2FC-4897-839B-CB095C7274A0}"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3116721-B16C-4E09-B01C-6353759FB4A8}" type="datetimeFigureOut">
              <a:rPr lang="en-US"/>
              <a:pPr>
                <a:defRPr/>
              </a:pPr>
              <a:t>12/9/2021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16D754EF-137E-4C5C-99B7-CBD5237D28AA}"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B8D3CDC-1F87-4C88-886B-3391B5EAE711}" type="datetimeFigureOut">
              <a:rPr lang="en-US"/>
              <a:pPr>
                <a:defRPr/>
              </a:pPr>
              <a:t>12/9/2021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D0E121BD-E3F9-4F17-A35F-C706177F4C8E}"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E7E1E87-8D28-4476-ADAA-8020D4EC195F}" type="datetimeFigureOut">
              <a:rPr lang="en-US"/>
              <a:pPr>
                <a:defRPr/>
              </a:pPr>
              <a:t>12/9/2021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E5DA074D-E994-430F-802B-97BEF3DD774D}"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4FD1B04-1922-4A4D-BCF4-208AF505A880}" type="datetimeFigureOut">
              <a:rPr lang="en-US"/>
              <a:pPr>
                <a:defRPr/>
              </a:pPr>
              <a:t>12/9/2021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8FBB43D3-A6FE-4F06-903D-1878C4AC2BED}"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B3EB81F-521C-49B2-9F6B-76C0E95AE8B5}" type="datetimeFigureOut">
              <a:rPr lang="en-US"/>
              <a:pPr>
                <a:defRPr/>
              </a:pPr>
              <a:t>12/9/2021</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30A0FAAB-E050-490A-A658-B5886B6BB301}"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53DC19EE-4AF7-4AF6-B98C-EC8A04769986}" type="datetimeFigureOut">
              <a:rPr lang="en-US"/>
              <a:pPr>
                <a:defRPr/>
              </a:pPr>
              <a:t>12/9/2021</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B722F74A-3E63-449C-9653-F76EE6043A5B}"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085346E6-10B6-4CFE-BD17-D31B2412E8C4}" type="datetimeFigureOut">
              <a:rPr lang="en-US"/>
              <a:pPr>
                <a:defRPr/>
              </a:pPr>
              <a:t>12/9/2021</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A90B91FD-B8BE-4071-917B-4D892EF69EA3}"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1596198-A363-418E-822A-1423B044CC4D}" type="datetimeFigureOut">
              <a:rPr lang="en-US"/>
              <a:pPr>
                <a:defRPr/>
              </a:pPr>
              <a:t>12/9/2021</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30ADE659-7D4C-4928-BDD3-22864922119B}"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01A689E-A6B5-4A5D-8635-982400889EBB}" type="datetimeFigureOut">
              <a:rPr lang="en-US"/>
              <a:pPr>
                <a:defRPr/>
              </a:pPr>
              <a:t>12/9/2021</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7EB17CE0-EED8-4594-A2D1-30E3FD306B97}"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A5267B21-453B-476A-A76B-EBEF4E8DC76E}" type="datetimeFigureOut">
              <a:rPr lang="en-US"/>
              <a:pPr>
                <a:defRPr/>
              </a:pPr>
              <a:t>12/9/2021</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8482635E-5D49-440B-83EB-6C369B1DB020}"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fld id="{BF44B4EF-2BF6-4258-AAA2-C68580030DE8}" type="datetimeFigureOut">
              <a:rPr lang="en-US"/>
              <a:pPr>
                <a:defRPr/>
              </a:pPr>
              <a:t>12/9/2021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cs typeface="Arial" charset="0"/>
              </a:defRPr>
            </a:lvl1pPr>
          </a:lstStyle>
          <a:p>
            <a:pPr>
              <a:defRPr/>
            </a:pPr>
            <a:fld id="{7E9E1305-FC67-42BB-AD0B-F74592E99C7C}" type="slidenum">
              <a:rPr lang="en-IN"/>
              <a:pPr>
                <a:defRPr/>
              </a:pPr>
              <a:t>‹#›</a:t>
            </a:fld>
            <a:endParaRPr lang="en-I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193" r:id="rId1"/>
    <p:sldLayoutId id="2147484185" r:id="rId2"/>
    <p:sldLayoutId id="2147484194" r:id="rId3"/>
    <p:sldLayoutId id="2147484186" r:id="rId4"/>
    <p:sldLayoutId id="2147484187" r:id="rId5"/>
    <p:sldLayoutId id="2147484188" r:id="rId6"/>
    <p:sldLayoutId id="2147484189" r:id="rId7"/>
    <p:sldLayoutId id="2147484190" r:id="rId8"/>
    <p:sldLayoutId id="2147484195" r:id="rId9"/>
    <p:sldLayoutId id="2147484191" r:id="rId10"/>
    <p:sldLayoutId id="2147484192"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www.apache.org/" TargetMode="External"/><Relationship Id="rId3" Type="http://schemas.openxmlformats.org/officeDocument/2006/relationships/hyperlink" Target="http://www.15seconds.com/" TargetMode="External"/><Relationship Id="rId7" Type="http://schemas.openxmlformats.org/officeDocument/2006/relationships/hyperlink" Target="http://www.javatpoint.com/" TargetMode="External"/><Relationship Id="rId2" Type="http://schemas.openxmlformats.org/officeDocument/2006/relationships/hyperlink" Target="http://www.developer.com/" TargetMode="External"/><Relationship Id="rId1" Type="http://schemas.openxmlformats.org/officeDocument/2006/relationships/slideLayout" Target="../slideLayouts/slideLayout2.xml"/><Relationship Id="rId6" Type="http://schemas.openxmlformats.org/officeDocument/2006/relationships/hyperlink" Target="http://www.asp.net/" TargetMode="External"/><Relationship Id="rId5" Type="http://schemas.openxmlformats.org/officeDocument/2006/relationships/hyperlink" Target="http://www.w3schools.com/" TargetMode="External"/><Relationship Id="rId4" Type="http://schemas.openxmlformats.org/officeDocument/2006/relationships/hyperlink" Target="http://www.mysql.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285728"/>
            <a:ext cx="8429684" cy="2214578"/>
          </a:xfrm>
        </p:spPr>
        <p:txBody>
          <a:bodyPr/>
          <a:lstStyle/>
          <a:p>
            <a:pPr eaLnBrk="1" fontAlgn="auto" hangingPunct="1">
              <a:spcAft>
                <a:spcPts val="0"/>
              </a:spcAft>
              <a:defRPr/>
            </a:pPr>
            <a:r>
              <a:rPr lang="en-US" sz="4400" dirty="0" smtClean="0">
                <a:solidFill>
                  <a:schemeClr val="tx1"/>
                </a:solidFill>
                <a:latin typeface="Aharoni" pitchFamily="2" charset="-79"/>
                <a:cs typeface="Aharoni" pitchFamily="2" charset="-79"/>
              </a:rPr>
              <a:t>COURIER MANAGEMENT SYSTEM</a:t>
            </a:r>
            <a:br>
              <a:rPr lang="en-US" sz="4400" dirty="0" smtClean="0">
                <a:solidFill>
                  <a:schemeClr val="tx1"/>
                </a:solidFill>
                <a:latin typeface="Aharoni" pitchFamily="2" charset="-79"/>
                <a:cs typeface="Aharoni" pitchFamily="2" charset="-79"/>
              </a:rPr>
            </a:br>
            <a:endParaRPr lang="en-IN" dirty="0"/>
          </a:p>
        </p:txBody>
      </p:sp>
      <p:pic>
        <p:nvPicPr>
          <p:cNvPr id="5123" name="Picture 5" descr="Online Courier Management System | International courier services ..."/>
          <p:cNvPicPr>
            <a:picLocks noChangeAspect="1" noChangeArrowheads="1"/>
          </p:cNvPicPr>
          <p:nvPr/>
        </p:nvPicPr>
        <p:blipFill>
          <a:blip r:embed="rId2"/>
          <a:srcRect/>
          <a:stretch>
            <a:fillRect/>
          </a:stretch>
        </p:blipFill>
        <p:spPr bwMode="auto">
          <a:xfrm>
            <a:off x="357188" y="2143125"/>
            <a:ext cx="8501062" cy="4438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357188"/>
            <a:ext cx="8229600" cy="1000125"/>
          </a:xfrm>
        </p:spPr>
        <p:txBody>
          <a:bodyPr/>
          <a:lstStyle/>
          <a:p>
            <a:pPr eaLnBrk="1" hangingPunct="1"/>
            <a:r>
              <a:rPr lang="en-US" b="1" smtClean="0"/>
              <a:t>USER MODULES</a:t>
            </a:r>
            <a:endParaRPr lang="en-IN" smtClean="0"/>
          </a:p>
        </p:txBody>
      </p:sp>
      <p:sp>
        <p:nvSpPr>
          <p:cNvPr id="14339" name="Content Placeholder 2"/>
          <p:cNvSpPr>
            <a:spLocks noGrp="1"/>
          </p:cNvSpPr>
          <p:nvPr>
            <p:ph idx="1"/>
          </p:nvPr>
        </p:nvSpPr>
        <p:spPr>
          <a:xfrm>
            <a:off x="457200" y="2000250"/>
            <a:ext cx="8229600" cy="4324350"/>
          </a:xfrm>
        </p:spPr>
        <p:txBody>
          <a:bodyPr/>
          <a:lstStyle/>
          <a:p>
            <a:r>
              <a:rPr lang="en-US" smtClean="0"/>
              <a:t>In this module user can view current delivery status of his parcel and also view the different branches of Courier Company.</a:t>
            </a:r>
          </a:p>
          <a:p>
            <a:pPr>
              <a:buFont typeface="Wingdings 2" pitchFamily="18" charset="2"/>
              <a:buNone/>
            </a:pPr>
            <a:endParaRPr lang="en-US"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b="1" smtClean="0"/>
          </a:p>
          <a:p>
            <a:pPr eaLnBrk="1" hangingPunct="1">
              <a:buFont typeface="Wingdings 2" pitchFamily="18" charset="2"/>
              <a:buNone/>
            </a:pP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2357438"/>
          </a:xfrm>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US" b="1" dirty="0" smtClean="0"/>
              <a:t>PURPOSE</a:t>
            </a:r>
            <a:r>
              <a:rPr lang="en-IN" dirty="0"/>
              <a:t/>
            </a:r>
            <a:br>
              <a:rPr lang="en-IN" dirty="0"/>
            </a:br>
            <a:r>
              <a:rPr lang="en-IN" dirty="0" smtClean="0"/>
              <a:t/>
            </a:r>
            <a:br>
              <a:rPr lang="en-IN" dirty="0" smtClean="0"/>
            </a:br>
            <a:endParaRPr lang="en-IN" dirty="0"/>
          </a:p>
        </p:txBody>
      </p:sp>
      <p:sp>
        <p:nvSpPr>
          <p:cNvPr id="11267" name="Content Placeholder 2"/>
          <p:cNvSpPr>
            <a:spLocks noGrp="1"/>
          </p:cNvSpPr>
          <p:nvPr>
            <p:ph idx="1"/>
          </p:nvPr>
        </p:nvSpPr>
        <p:spPr>
          <a:xfrm>
            <a:off x="457200" y="1428750"/>
            <a:ext cx="8229600" cy="4895850"/>
          </a:xfrm>
        </p:spPr>
        <p:txBody>
          <a:bodyPr/>
          <a:lstStyle/>
          <a:p>
            <a:pPr eaLnBrk="1" hangingPunct="1"/>
            <a:r>
              <a:rPr lang="en-US" smtClean="0"/>
              <a:t>This project deals with the ‘Courier Management System’. The system is used for daily activities such as booking, history of courier,staff details and branches. It is very difficult to do this process manually. Hence it is recommended to computerize the process by developing the relative software as the world is turning into information and technology; computerization becomes necessity in all walks of life.</a:t>
            </a: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12" dur="500"/>
                                        <p:tgtEl>
                                          <p:spTgt spid="112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2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2357438"/>
          </a:xfrm>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US" b="1" dirty="0" smtClean="0"/>
              <a:t>PURPOSE</a:t>
            </a:r>
            <a:r>
              <a:rPr lang="en-IN" dirty="0"/>
              <a:t/>
            </a:r>
            <a:br>
              <a:rPr lang="en-IN" dirty="0"/>
            </a:br>
            <a:r>
              <a:rPr lang="en-IN" dirty="0" smtClean="0"/>
              <a:t/>
            </a:r>
            <a:br>
              <a:rPr lang="en-IN" dirty="0" smtClean="0"/>
            </a:br>
            <a:endParaRPr lang="en-IN" dirty="0"/>
          </a:p>
        </p:txBody>
      </p:sp>
      <p:sp>
        <p:nvSpPr>
          <p:cNvPr id="11267" name="Content Placeholder 2"/>
          <p:cNvSpPr>
            <a:spLocks noGrp="1"/>
          </p:cNvSpPr>
          <p:nvPr>
            <p:ph idx="1"/>
          </p:nvPr>
        </p:nvSpPr>
        <p:spPr>
          <a:xfrm>
            <a:off x="457200" y="1428750"/>
            <a:ext cx="8229600" cy="4895850"/>
          </a:xfrm>
        </p:spPr>
        <p:txBody>
          <a:bodyPr/>
          <a:lstStyle/>
          <a:p>
            <a:r>
              <a:rPr lang="en-US" b="1" smtClean="0"/>
              <a:t>Why the new system?</a:t>
            </a:r>
            <a:endParaRPr lang="en-US" smtClean="0"/>
          </a:p>
          <a:p>
            <a:r>
              <a:rPr lang="en-US" smtClean="0"/>
              <a:t> </a:t>
            </a:r>
          </a:p>
          <a:p>
            <a:r>
              <a:rPr lang="en-US" smtClean="0"/>
              <a:t>Nowadays, people are very busy and they don’t find much time to go to a dealer to get products. But they need to buy products. And most of the people are accessing Internet. </a:t>
            </a:r>
          </a:p>
          <a:p>
            <a:r>
              <a:rPr lang="en-US" smtClean="0"/>
              <a:t> </a:t>
            </a:r>
          </a:p>
          <a:p>
            <a:r>
              <a:rPr lang="en-US" smtClean="0"/>
              <a:t>Then why don’t we help them in searching &amp; getting products online. Of course this is helpful for company &amp; dealer also to improve the sales.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12" dur="500"/>
                                        <p:tgtEl>
                                          <p:spTgt spid="112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7" dur="500"/>
                                        <p:tgtEl>
                                          <p:spTgt spid="112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22" dur="500"/>
                                        <p:tgtEl>
                                          <p:spTgt spid="112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27" dur="500"/>
                                        <p:tgtEl>
                                          <p:spTgt spid="1126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32"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2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66775"/>
          </a:xfrm>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IN" dirty="0" smtClean="0"/>
              <a:t/>
            </a:r>
            <a:br>
              <a:rPr lang="en-IN" dirty="0" smtClean="0"/>
            </a:br>
            <a:r>
              <a:rPr lang="en-IN" dirty="0"/>
              <a:t/>
            </a:r>
            <a:br>
              <a:rPr lang="en-IN" dirty="0"/>
            </a:br>
            <a:r>
              <a:rPr lang="en-IN" b="1" dirty="0" smtClean="0"/>
              <a:t>SCOPE</a:t>
            </a:r>
            <a:r>
              <a:rPr lang="en-IN" dirty="0" smtClean="0"/>
              <a:t/>
            </a:r>
            <a:br>
              <a:rPr lang="en-IN" dirty="0" smtClean="0"/>
            </a:br>
            <a:endParaRPr lang="en-IN" dirty="0"/>
          </a:p>
        </p:txBody>
      </p:sp>
      <p:sp>
        <p:nvSpPr>
          <p:cNvPr id="12291" name="Content Placeholder 2"/>
          <p:cNvSpPr>
            <a:spLocks noGrp="1"/>
          </p:cNvSpPr>
          <p:nvPr>
            <p:ph idx="1"/>
          </p:nvPr>
        </p:nvSpPr>
        <p:spPr>
          <a:xfrm>
            <a:off x="457200" y="1143000"/>
            <a:ext cx="8229600" cy="5181600"/>
          </a:xfrm>
        </p:spPr>
        <p:txBody>
          <a:bodyPr/>
          <a:lstStyle/>
          <a:p>
            <a:r>
              <a:rPr lang="en-US" sz="2800" smtClean="0"/>
              <a:t>Courier management system computerization is “the incorporate of appropriate technology to help administrator manage information. Technology is considered appropriate, when it utilizes the most abundant domestic resources and conserves capital and skilled personnel”.</a:t>
            </a:r>
            <a:endParaRPr lang="en-US" sz="2400" smtClean="0"/>
          </a:p>
          <a:p>
            <a:pPr>
              <a:buFont typeface="Wingdings 2" pitchFamily="18" charset="2"/>
              <a:buNone/>
            </a:pPr>
            <a:endParaRPr lang="en-US" sz="2400" smtClean="0"/>
          </a:p>
          <a:p>
            <a:r>
              <a:rPr lang="en-US" sz="2800" smtClean="0"/>
              <a:t>This project deals with the maintenance of booking details, incoming courier details, courier non delivery details and courier return details etc. the main aim of this project is to computerize the maintenance of courier management.</a:t>
            </a:r>
            <a:endParaRPr lang="en-US" sz="2400" smtClean="0"/>
          </a:p>
          <a:p>
            <a:pPr eaLnBrk="1" hangingPunct="1">
              <a:buFont typeface="Wingdings 2" pitchFamily="18" charset="2"/>
              <a:buNone/>
            </a:pP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2"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PROPOSED SYSTEM:</a:t>
            </a:r>
            <a:r>
              <a:rPr lang="en-IN" dirty="0"/>
              <a:t/>
            </a:r>
            <a:br>
              <a:rPr lang="en-IN" dirty="0"/>
            </a:br>
            <a:endParaRPr lang="en-IN" dirty="0"/>
          </a:p>
        </p:txBody>
      </p:sp>
      <p:sp>
        <p:nvSpPr>
          <p:cNvPr id="14339" name="Content Placeholder 2"/>
          <p:cNvSpPr>
            <a:spLocks noGrp="1"/>
          </p:cNvSpPr>
          <p:nvPr>
            <p:ph idx="1"/>
          </p:nvPr>
        </p:nvSpPr>
        <p:spPr/>
        <p:txBody>
          <a:bodyPr/>
          <a:lstStyle/>
          <a:p>
            <a:pPr eaLnBrk="1" hangingPunct="1"/>
            <a:r>
              <a:rPr lang="en-US" smtClean="0"/>
              <a:t>The Proposed system ensures the complete freedom for users, where user at his own system can logon to this website and can book his product. Our proposed system allows only registered users to book the product, view booking and cancel their booking as per their need.</a:t>
            </a:r>
            <a:endParaRPr lang="en-IN" smtClean="0"/>
          </a:p>
          <a:p>
            <a:pPr eaLnBrk="1" hangingPunct="1"/>
            <a:r>
              <a:rPr lang="en-US" smtClean="0"/>
              <a:t>In this Proposal the entire work is done on online. Here customer can send their queries and suggestions through a feedback form.                     </a:t>
            </a:r>
            <a:endParaRPr lang="en-IN" smtClean="0"/>
          </a:p>
          <a:p>
            <a:pPr eaLnBrk="1" hangingPunct="1">
              <a:buFont typeface="Wingdings 2" pitchFamily="18" charset="2"/>
              <a:buNone/>
            </a:pP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12" dur="500"/>
                                        <p:tgtEl>
                                          <p:spTgt spid="143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7" dur="500"/>
                                        <p:tgtEl>
                                          <p:spTgt spid="14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33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SYSTEM DESIGN</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marL="274320" indent="-274320" eaLnBrk="1" fontAlgn="auto" hangingPunct="1">
              <a:spcAft>
                <a:spcPts val="0"/>
              </a:spcAft>
              <a:buClr>
                <a:schemeClr val="accent3"/>
              </a:buClr>
              <a:buFont typeface="Wingdings 2"/>
              <a:buNone/>
              <a:defRPr/>
            </a:pPr>
            <a:r>
              <a:rPr lang="en-US" b="1" dirty="0"/>
              <a:t> Unified Modeling Language</a:t>
            </a:r>
            <a:r>
              <a:rPr lang="en-US" dirty="0"/>
              <a:t>:</a:t>
            </a:r>
            <a:endParaRPr lang="en-IN" dirty="0"/>
          </a:p>
          <a:p>
            <a:pPr marL="274320" indent="-274320" eaLnBrk="1" fontAlgn="auto" hangingPunct="1">
              <a:spcAft>
                <a:spcPts val="0"/>
              </a:spcAft>
              <a:buClr>
                <a:schemeClr val="accent3"/>
              </a:buClr>
              <a:buFont typeface="Wingdings 2"/>
              <a:buChar char=""/>
              <a:defRPr/>
            </a:pPr>
            <a:r>
              <a:rPr lang="en-US" dirty="0" smtClean="0"/>
              <a:t>UML </a:t>
            </a:r>
            <a:r>
              <a:rPr lang="en-US" dirty="0"/>
              <a:t>stands for Unified Modeling Language. It is a third generation method for specifying, visualizing and documenting the artifacts of an object oriented system under development. Object modeling is the process by which the logical objects in the real world (problem space) are represented (mapped) by the actual objects in the program (logical or a mini world). This visual representation of the objects, their relationships and their structures is for the ease of understanding. This is a step while developing any product after analysis.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IN" dirty="0" smtClean="0"/>
              <a:t/>
            </a:r>
            <a:br>
              <a:rPr lang="en-IN" dirty="0" smtClean="0"/>
            </a:br>
            <a:r>
              <a:rPr lang="en-IN" dirty="0"/>
              <a:t/>
            </a:r>
            <a:br>
              <a:rPr lang="en-IN" dirty="0"/>
            </a:br>
            <a:endParaRPr lang="en-IN" dirty="0"/>
          </a:p>
        </p:txBody>
      </p:sp>
      <p:sp>
        <p:nvSpPr>
          <p:cNvPr id="19459" name="Content Placeholder 2"/>
          <p:cNvSpPr>
            <a:spLocks noGrp="1"/>
          </p:cNvSpPr>
          <p:nvPr>
            <p:ph idx="1"/>
          </p:nvPr>
        </p:nvSpPr>
        <p:spPr/>
        <p:txBody>
          <a:bodyPr/>
          <a:lstStyle/>
          <a:p>
            <a:pPr eaLnBrk="1" hangingPunct="1"/>
            <a:r>
              <a:rPr lang="en-US" smtClean="0"/>
              <a:t>The Unified Modeling Language encompasses a number of models.</a:t>
            </a:r>
            <a:endParaRPr lang="en-IN" smtClean="0"/>
          </a:p>
          <a:p>
            <a:pPr eaLnBrk="1" hangingPunct="1"/>
            <a:r>
              <a:rPr lang="en-US" smtClean="0"/>
              <a:t>Use case diagrams</a:t>
            </a:r>
            <a:endParaRPr lang="en-IN" smtClean="0"/>
          </a:p>
          <a:p>
            <a:pPr eaLnBrk="1" hangingPunct="1"/>
            <a:r>
              <a:rPr lang="en-US" smtClean="0"/>
              <a:t>Class diagrams</a:t>
            </a:r>
            <a:endParaRPr lang="en-IN" smtClean="0"/>
          </a:p>
          <a:p>
            <a:pPr eaLnBrk="1" hangingPunct="1"/>
            <a:r>
              <a:rPr lang="en-US" smtClean="0"/>
              <a:t>Sequence diagrams</a:t>
            </a:r>
            <a:endParaRPr lang="en-IN" smtClean="0"/>
          </a:p>
          <a:p>
            <a:pPr eaLnBrk="1" hangingPunct="1">
              <a:buFont typeface="Wingdings 2" pitchFamily="18" charset="2"/>
              <a:buNone/>
            </a:pP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7" dur="500"/>
                                        <p:tgtEl>
                                          <p:spTgt spid="1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2"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71750"/>
          </a:xfrm>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US" b="1" dirty="0"/>
              <a:t>Use Case Diagram:</a:t>
            </a: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dirty="0"/>
              <a:t>Use case diagram consists of use cases and actors and shows the interaction between them. The key points are:</a:t>
            </a:r>
            <a:endParaRPr lang="en-IN" dirty="0"/>
          </a:p>
          <a:p>
            <a:pPr marL="274320" indent="-274320" eaLnBrk="1" fontAlgn="auto" hangingPunct="1">
              <a:spcAft>
                <a:spcPts val="0"/>
              </a:spcAft>
              <a:buClr>
                <a:schemeClr val="accent3"/>
              </a:buClr>
              <a:buFont typeface="Wingdings 2"/>
              <a:buChar char=""/>
              <a:defRPr/>
            </a:pPr>
            <a:r>
              <a:rPr lang="en-US" dirty="0"/>
              <a:t>The main purpose is to show the interaction between the use cases and the actor.</a:t>
            </a:r>
            <a:endParaRPr lang="en-IN" dirty="0"/>
          </a:p>
          <a:p>
            <a:pPr marL="274320" indent="-274320" eaLnBrk="1" fontAlgn="auto" hangingPunct="1">
              <a:spcAft>
                <a:spcPts val="0"/>
              </a:spcAft>
              <a:buClr>
                <a:schemeClr val="accent3"/>
              </a:buClr>
              <a:buFont typeface="Wingdings 2"/>
              <a:buChar char=""/>
              <a:defRPr/>
            </a:pPr>
            <a:r>
              <a:rPr lang="en-US" dirty="0"/>
              <a:t>To represent the system requirement from user’s perspective.</a:t>
            </a:r>
            <a:endParaRPr lang="en-IN" dirty="0"/>
          </a:p>
          <a:p>
            <a:pPr marL="274320" indent="-274320" eaLnBrk="1" fontAlgn="auto" hangingPunct="1">
              <a:spcAft>
                <a:spcPts val="0"/>
              </a:spcAft>
              <a:buClr>
                <a:schemeClr val="accent3"/>
              </a:buClr>
              <a:buFont typeface="Wingdings 2"/>
              <a:buChar char=""/>
              <a:defRPr/>
            </a:pPr>
            <a:r>
              <a:rPr lang="en-US" dirty="0"/>
              <a:t>The use cases are the functions that are to be performed in the module.</a:t>
            </a:r>
            <a:endParaRPr lang="en-IN" dirty="0"/>
          </a:p>
          <a:p>
            <a:pPr marL="274320" indent="-274320" eaLnBrk="1" fontAlgn="auto" hangingPunct="1">
              <a:spcAft>
                <a:spcPts val="0"/>
              </a:spcAft>
              <a:buClr>
                <a:schemeClr val="accent3"/>
              </a:buClr>
              <a:buFont typeface="Wingdings 2"/>
              <a:buChar char=""/>
              <a:defRPr/>
            </a:pPr>
            <a:r>
              <a:rPr lang="en-US" dirty="0"/>
              <a:t>An actor could be the end-user of the system or an external system.</a:t>
            </a: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2531" name="Rectangle 33"/>
          <p:cNvSpPr>
            <a:spLocks noChangeArrowheads="1"/>
          </p:cNvSpPr>
          <p:nvPr/>
        </p:nvSpPr>
        <p:spPr bwMode="auto">
          <a:xfrm>
            <a:off x="0" y="6286500"/>
            <a:ext cx="9144000" cy="276225"/>
          </a:xfrm>
          <a:prstGeom prst="rect">
            <a:avLst/>
          </a:prstGeom>
          <a:noFill/>
          <a:ln w="9525">
            <a:noFill/>
            <a:miter lim="800000"/>
            <a:headEnd/>
            <a:tailEnd/>
          </a:ln>
        </p:spPr>
        <p:txBody>
          <a:bodyPr anchor="ctr">
            <a:spAutoFit/>
          </a:bodyPr>
          <a:lstStyle/>
          <a:p>
            <a:pPr algn="ctr" eaLnBrk="0" hangingPunct="0">
              <a:tabLst>
                <a:tab pos="2701925" algn="l"/>
              </a:tabLst>
            </a:pPr>
            <a:r>
              <a:rPr lang="en-US" sz="1200" b="1" u="sng">
                <a:latin typeface="Times New Roman" pitchFamily="18" charset="0"/>
              </a:rPr>
              <a:t>Use Case Diagram between ADMIN   and   SYSTEM:</a:t>
            </a:r>
            <a:endParaRPr lang="en-US"/>
          </a:p>
        </p:txBody>
      </p:sp>
      <p:pic>
        <p:nvPicPr>
          <p:cNvPr id="22532" name="Picture 6" descr="C:\Users\win 8.1\Desktop\instructor table.jpg"/>
          <p:cNvPicPr>
            <a:picLocks noChangeAspect="1" noChangeArrowheads="1"/>
          </p:cNvPicPr>
          <p:nvPr/>
        </p:nvPicPr>
        <p:blipFill>
          <a:blip r:embed="rId2"/>
          <a:srcRect/>
          <a:stretch>
            <a:fillRect/>
          </a:stretch>
        </p:blipFill>
        <p:spPr bwMode="auto">
          <a:xfrm>
            <a:off x="571500" y="428625"/>
            <a:ext cx="8215313" cy="5643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3555" name="Rectangle 61"/>
          <p:cNvSpPr>
            <a:spLocks noChangeArrowheads="1"/>
          </p:cNvSpPr>
          <p:nvPr/>
        </p:nvSpPr>
        <p:spPr bwMode="auto">
          <a:xfrm>
            <a:off x="785813" y="6072188"/>
            <a:ext cx="7786687" cy="584200"/>
          </a:xfrm>
          <a:prstGeom prst="rect">
            <a:avLst/>
          </a:prstGeom>
          <a:noFill/>
          <a:ln w="9525">
            <a:noFill/>
            <a:miter lim="800000"/>
            <a:headEnd/>
            <a:tailEnd/>
          </a:ln>
        </p:spPr>
        <p:txBody>
          <a:bodyPr>
            <a:spAutoFit/>
          </a:bodyPr>
          <a:lstStyle/>
          <a:p>
            <a:pPr algn="ctr" eaLnBrk="0" hangingPunct="0">
              <a:tabLst>
                <a:tab pos="2701925" algn="l"/>
              </a:tabLst>
            </a:pPr>
            <a:r>
              <a:rPr lang="en-US" b="1" u="sng">
                <a:latin typeface="Times New Roman" pitchFamily="18" charset="0"/>
              </a:rPr>
              <a:t>Use Case Diagram between USER   and   SYSTEM:</a:t>
            </a:r>
            <a:endParaRPr lang="en-US" sz="3200"/>
          </a:p>
        </p:txBody>
      </p:sp>
      <p:pic>
        <p:nvPicPr>
          <p:cNvPr id="23556" name="Picture 5" descr="C:\Users\win 8.1\Desktop\instructor table.jpg"/>
          <p:cNvPicPr>
            <a:picLocks noChangeAspect="1" noChangeArrowheads="1"/>
          </p:cNvPicPr>
          <p:nvPr/>
        </p:nvPicPr>
        <p:blipFill>
          <a:blip r:embed="rId2"/>
          <a:srcRect/>
          <a:stretch>
            <a:fillRect/>
          </a:stretch>
        </p:blipFill>
        <p:spPr bwMode="auto">
          <a:xfrm>
            <a:off x="500063" y="428625"/>
            <a:ext cx="8286750" cy="559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ABC INSTITUTE OF TECHNOLOGY &amp; RESEARCH</a:t>
            </a:r>
          </a:p>
        </p:txBody>
      </p:sp>
      <p:sp>
        <p:nvSpPr>
          <p:cNvPr id="3" name="Content Placeholder 2"/>
          <p:cNvSpPr>
            <a:spLocks noGrp="1"/>
          </p:cNvSpPr>
          <p:nvPr>
            <p:ph idx="1"/>
          </p:nvPr>
        </p:nvSpPr>
        <p:spPr/>
        <p:txBody>
          <a:bodyPr/>
          <a:lstStyle/>
          <a:p>
            <a:endParaRPr lang="en-US" smtClean="0"/>
          </a:p>
          <a:p>
            <a:pPr>
              <a:buFont typeface="Wingdings 2" pitchFamily="18" charset="2"/>
              <a:buNone/>
            </a:pPr>
            <a:r>
              <a:rPr lang="en-US" sz="3200" b="1" smtClean="0"/>
              <a:t>Guided By:</a:t>
            </a:r>
            <a:r>
              <a:rPr lang="en-US" sz="2400" b="1" smtClean="0">
                <a:solidFill>
                  <a:srgbClr val="FF0000"/>
                </a:solidFill>
              </a:rPr>
              <a:t>			</a:t>
            </a:r>
            <a:r>
              <a:rPr lang="en-US" sz="3200" b="1" smtClean="0"/>
              <a:t>Presented By:</a:t>
            </a:r>
          </a:p>
          <a:p>
            <a:r>
              <a:rPr lang="en-US" sz="2400" b="1" smtClean="0">
                <a:solidFill>
                  <a:srgbClr val="FF0000"/>
                </a:solidFill>
              </a:rPr>
              <a:t>Prof. Mmmmmmm		XYZ</a:t>
            </a:r>
          </a:p>
          <a:p>
            <a:pPr>
              <a:buFont typeface="Wingdings 2" pitchFamily="18" charset="2"/>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3">
                                            <p:txEl>
                                              <p:pRg st="1" end="1"/>
                                            </p:txEl>
                                          </p:spTgt>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0" nodeType="clickEffect">
                                  <p:stCondLst>
                                    <p:cond delay="0"/>
                                  </p:stCondLst>
                                  <p:childTnLst>
                                    <p:animScale>
                                      <p:cBhvr>
                                        <p:cTn id="15" dur="2000" fill="hold"/>
                                        <p:tgtEl>
                                          <p:spTgt spid="3">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4579" name="Rectangle 61"/>
          <p:cNvSpPr>
            <a:spLocks noChangeArrowheads="1"/>
          </p:cNvSpPr>
          <p:nvPr/>
        </p:nvSpPr>
        <p:spPr bwMode="auto">
          <a:xfrm>
            <a:off x="785813" y="6072188"/>
            <a:ext cx="7786687" cy="584200"/>
          </a:xfrm>
          <a:prstGeom prst="rect">
            <a:avLst/>
          </a:prstGeom>
          <a:noFill/>
          <a:ln w="9525">
            <a:noFill/>
            <a:miter lim="800000"/>
            <a:headEnd/>
            <a:tailEnd/>
          </a:ln>
        </p:spPr>
        <p:txBody>
          <a:bodyPr>
            <a:spAutoFit/>
          </a:bodyPr>
          <a:lstStyle/>
          <a:p>
            <a:pPr algn="ctr" eaLnBrk="0" hangingPunct="0">
              <a:tabLst>
                <a:tab pos="2701925" algn="l"/>
              </a:tabLst>
            </a:pPr>
            <a:r>
              <a:rPr lang="en-US" b="1" u="sng">
                <a:latin typeface="Times New Roman" pitchFamily="18" charset="0"/>
              </a:rPr>
              <a:t>Use Case Diagram between USER   and   SYSTEM:</a:t>
            </a:r>
            <a:endParaRPr lang="en-US" sz="3200"/>
          </a:p>
        </p:txBody>
      </p:sp>
      <p:pic>
        <p:nvPicPr>
          <p:cNvPr id="24580" name="Picture 2" descr="C:\Users\win 8.1\Desktop\instructor table.jpg"/>
          <p:cNvPicPr>
            <a:picLocks noChangeAspect="1" noChangeArrowheads="1"/>
          </p:cNvPicPr>
          <p:nvPr/>
        </p:nvPicPr>
        <p:blipFill>
          <a:blip r:embed="rId2"/>
          <a:srcRect/>
          <a:stretch>
            <a:fillRect/>
          </a:stretch>
        </p:blipFill>
        <p:spPr bwMode="auto">
          <a:xfrm>
            <a:off x="428625" y="642938"/>
            <a:ext cx="8429625" cy="5500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IN" dirty="0"/>
              <a:t> </a:t>
            </a:r>
            <a:r>
              <a:rPr lang="en-US" b="1" dirty="0"/>
              <a:t>Sequence Diagram:</a:t>
            </a:r>
            <a:r>
              <a:rPr lang="en-IN" dirty="0"/>
              <a:t/>
            </a:r>
            <a:br>
              <a:rPr lang="en-IN" dirty="0"/>
            </a:br>
            <a:endParaRPr lang="en-IN" dirty="0"/>
          </a:p>
        </p:txBody>
      </p:sp>
      <p:sp>
        <p:nvSpPr>
          <p:cNvPr id="23555" name="Content Placeholder 2"/>
          <p:cNvSpPr>
            <a:spLocks noGrp="1"/>
          </p:cNvSpPr>
          <p:nvPr>
            <p:ph idx="1"/>
          </p:nvPr>
        </p:nvSpPr>
        <p:spPr/>
        <p:txBody>
          <a:bodyPr/>
          <a:lstStyle/>
          <a:p>
            <a:pPr eaLnBrk="1" hangingPunct="1">
              <a:buFont typeface="Wingdings 2" pitchFamily="18" charset="2"/>
              <a:buNone/>
            </a:pPr>
            <a:r>
              <a:rPr lang="en-US" smtClean="0"/>
              <a:t> The purpose of sequence diagram is to show the flow of functionality through a use case. In other words, we call it a mapping process in terms of data transfers from the actor through the corresponding objects.</a:t>
            </a: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12" dur="500"/>
                                        <p:tgtEl>
                                          <p:spTgt spid="23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55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305800" cy="1500190"/>
          </a:xfrm>
        </p:spPr>
        <p:txBody>
          <a:bodyPr>
            <a:normAutofit fontScale="90000"/>
          </a:bodyPr>
          <a:lstStyle/>
          <a:p>
            <a:pPr eaLnBrk="1" fontAlgn="auto" hangingPunct="1">
              <a:spcAft>
                <a:spcPts val="0"/>
              </a:spcAft>
              <a:defRPr/>
            </a:pP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SEQUENCE DIAGRAM</a:t>
            </a: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2" name="Group 3"/>
          <p:cNvGrpSpPr>
            <a:grpSpLocks noChangeAspect="1"/>
          </p:cNvGrpSpPr>
          <p:nvPr/>
        </p:nvGrpSpPr>
        <p:grpSpPr bwMode="auto">
          <a:xfrm>
            <a:off x="571500" y="1714500"/>
            <a:ext cx="7929563" cy="4643438"/>
            <a:chOff x="2527" y="4260"/>
            <a:chExt cx="8100" cy="6017"/>
          </a:xfrm>
        </p:grpSpPr>
        <p:sp>
          <p:nvSpPr>
            <p:cNvPr id="27653" name="AutoShape 33"/>
            <p:cNvSpPr>
              <a:spLocks noChangeAspect="1" noChangeArrowheads="1" noTextEdit="1"/>
            </p:cNvSpPr>
            <p:nvPr/>
          </p:nvSpPr>
          <p:spPr bwMode="auto">
            <a:xfrm>
              <a:off x="2527" y="4260"/>
              <a:ext cx="8100" cy="6017"/>
            </a:xfrm>
            <a:prstGeom prst="rect">
              <a:avLst/>
            </a:prstGeom>
            <a:noFill/>
            <a:ln w="9525">
              <a:noFill/>
              <a:miter lim="800000"/>
              <a:headEnd/>
              <a:tailEnd/>
            </a:ln>
          </p:spPr>
          <p:txBody>
            <a:bodyPr/>
            <a:lstStyle/>
            <a:p>
              <a:endParaRPr lang="en-US"/>
            </a:p>
          </p:txBody>
        </p:sp>
        <p:sp>
          <p:nvSpPr>
            <p:cNvPr id="27654" name="Rectangle 32"/>
            <p:cNvSpPr>
              <a:spLocks noChangeArrowheads="1"/>
            </p:cNvSpPr>
            <p:nvPr/>
          </p:nvSpPr>
          <p:spPr bwMode="auto">
            <a:xfrm>
              <a:off x="3727" y="4260"/>
              <a:ext cx="135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Login</a:t>
              </a:r>
              <a:endParaRPr lang="en-US"/>
            </a:p>
          </p:txBody>
        </p:sp>
        <p:sp>
          <p:nvSpPr>
            <p:cNvPr id="27655" name="Rectangle 31"/>
            <p:cNvSpPr>
              <a:spLocks noChangeArrowheads="1"/>
            </p:cNvSpPr>
            <p:nvPr/>
          </p:nvSpPr>
          <p:spPr bwMode="auto">
            <a:xfrm>
              <a:off x="5977" y="4260"/>
              <a:ext cx="150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Application</a:t>
              </a:r>
              <a:endParaRPr lang="en-US"/>
            </a:p>
          </p:txBody>
        </p:sp>
        <p:sp>
          <p:nvSpPr>
            <p:cNvPr id="27656" name="Rectangle 30"/>
            <p:cNvSpPr>
              <a:spLocks noChangeArrowheads="1"/>
            </p:cNvSpPr>
            <p:nvPr/>
          </p:nvSpPr>
          <p:spPr bwMode="auto">
            <a:xfrm>
              <a:off x="8227" y="4260"/>
              <a:ext cx="135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Database</a:t>
              </a:r>
              <a:endParaRPr lang="en-US"/>
            </a:p>
          </p:txBody>
        </p:sp>
        <p:sp>
          <p:nvSpPr>
            <p:cNvPr id="27657" name="Rectangle 29"/>
            <p:cNvSpPr>
              <a:spLocks noChangeArrowheads="1"/>
            </p:cNvSpPr>
            <p:nvPr/>
          </p:nvSpPr>
          <p:spPr bwMode="auto">
            <a:xfrm>
              <a:off x="4027" y="4877"/>
              <a:ext cx="450" cy="3703"/>
            </a:xfrm>
            <a:prstGeom prst="rect">
              <a:avLst/>
            </a:prstGeom>
            <a:solidFill>
              <a:srgbClr val="FFFFFF"/>
            </a:solidFill>
            <a:ln w="28575">
              <a:solidFill>
                <a:srgbClr val="000000"/>
              </a:solidFill>
              <a:miter lim="800000"/>
              <a:headEnd/>
              <a:tailEnd/>
            </a:ln>
          </p:spPr>
          <p:txBody>
            <a:bodyPr/>
            <a:lstStyle/>
            <a:p>
              <a:endParaRPr lang="en-US"/>
            </a:p>
          </p:txBody>
        </p:sp>
        <p:sp>
          <p:nvSpPr>
            <p:cNvPr id="27658" name="Rectangle 28"/>
            <p:cNvSpPr>
              <a:spLocks noChangeArrowheads="1"/>
            </p:cNvSpPr>
            <p:nvPr/>
          </p:nvSpPr>
          <p:spPr bwMode="auto">
            <a:xfrm>
              <a:off x="6427" y="4877"/>
              <a:ext cx="450" cy="3703"/>
            </a:xfrm>
            <a:prstGeom prst="rect">
              <a:avLst/>
            </a:prstGeom>
            <a:solidFill>
              <a:srgbClr val="FFFFFF"/>
            </a:solidFill>
            <a:ln w="28575">
              <a:solidFill>
                <a:srgbClr val="000000"/>
              </a:solidFill>
              <a:miter lim="800000"/>
              <a:headEnd/>
              <a:tailEnd/>
            </a:ln>
          </p:spPr>
          <p:txBody>
            <a:bodyPr/>
            <a:lstStyle/>
            <a:p>
              <a:endParaRPr lang="en-US"/>
            </a:p>
          </p:txBody>
        </p:sp>
        <p:sp>
          <p:nvSpPr>
            <p:cNvPr id="27659" name="Line 27"/>
            <p:cNvSpPr>
              <a:spLocks noChangeShapeType="1"/>
            </p:cNvSpPr>
            <p:nvPr/>
          </p:nvSpPr>
          <p:spPr bwMode="auto">
            <a:xfrm>
              <a:off x="8977" y="4877"/>
              <a:ext cx="1" cy="3806"/>
            </a:xfrm>
            <a:prstGeom prst="line">
              <a:avLst/>
            </a:prstGeom>
            <a:noFill/>
            <a:ln w="12700">
              <a:solidFill>
                <a:srgbClr val="000000"/>
              </a:solidFill>
              <a:prstDash val="dash"/>
              <a:round/>
              <a:headEnd/>
              <a:tailEnd/>
            </a:ln>
          </p:spPr>
          <p:txBody>
            <a:bodyPr/>
            <a:lstStyle/>
            <a:p>
              <a:endParaRPr lang="en-US"/>
            </a:p>
          </p:txBody>
        </p:sp>
        <p:sp>
          <p:nvSpPr>
            <p:cNvPr id="27660" name="Rectangle 26"/>
            <p:cNvSpPr>
              <a:spLocks noChangeArrowheads="1"/>
            </p:cNvSpPr>
            <p:nvPr/>
          </p:nvSpPr>
          <p:spPr bwMode="auto">
            <a:xfrm>
              <a:off x="8827" y="5803"/>
              <a:ext cx="300" cy="2006"/>
            </a:xfrm>
            <a:prstGeom prst="rect">
              <a:avLst/>
            </a:prstGeom>
            <a:solidFill>
              <a:srgbClr val="FFFFFF"/>
            </a:solidFill>
            <a:ln w="28575">
              <a:solidFill>
                <a:srgbClr val="000000"/>
              </a:solidFill>
              <a:miter lim="800000"/>
              <a:headEnd/>
              <a:tailEnd/>
            </a:ln>
          </p:spPr>
          <p:txBody>
            <a:bodyPr/>
            <a:lstStyle/>
            <a:p>
              <a:endParaRPr lang="en-US"/>
            </a:p>
          </p:txBody>
        </p:sp>
        <p:sp>
          <p:nvSpPr>
            <p:cNvPr id="27661" name="Line 25"/>
            <p:cNvSpPr>
              <a:spLocks noChangeShapeType="1"/>
            </p:cNvSpPr>
            <p:nvPr/>
          </p:nvSpPr>
          <p:spPr bwMode="auto">
            <a:xfrm>
              <a:off x="3127" y="5340"/>
              <a:ext cx="900" cy="1"/>
            </a:xfrm>
            <a:prstGeom prst="line">
              <a:avLst/>
            </a:prstGeom>
            <a:noFill/>
            <a:ln w="28575">
              <a:solidFill>
                <a:srgbClr val="000000"/>
              </a:solidFill>
              <a:round/>
              <a:headEnd/>
              <a:tailEnd type="triangle" w="med" len="med"/>
            </a:ln>
          </p:spPr>
          <p:txBody>
            <a:bodyPr/>
            <a:lstStyle/>
            <a:p>
              <a:endParaRPr lang="en-US"/>
            </a:p>
          </p:txBody>
        </p:sp>
        <p:sp>
          <p:nvSpPr>
            <p:cNvPr id="27662" name="Line 24"/>
            <p:cNvSpPr>
              <a:spLocks noChangeShapeType="1"/>
            </p:cNvSpPr>
            <p:nvPr/>
          </p:nvSpPr>
          <p:spPr bwMode="auto">
            <a:xfrm>
              <a:off x="4477" y="6111"/>
              <a:ext cx="1800" cy="0"/>
            </a:xfrm>
            <a:prstGeom prst="line">
              <a:avLst/>
            </a:prstGeom>
            <a:noFill/>
            <a:ln w="28575">
              <a:solidFill>
                <a:srgbClr val="000000"/>
              </a:solidFill>
              <a:round/>
              <a:headEnd/>
              <a:tailEnd type="triangle" w="med" len="med"/>
            </a:ln>
          </p:spPr>
          <p:txBody>
            <a:bodyPr/>
            <a:lstStyle/>
            <a:p>
              <a:endParaRPr lang="en-US"/>
            </a:p>
          </p:txBody>
        </p:sp>
        <p:sp>
          <p:nvSpPr>
            <p:cNvPr id="27663" name="Line 23"/>
            <p:cNvSpPr>
              <a:spLocks noChangeShapeType="1"/>
            </p:cNvSpPr>
            <p:nvPr/>
          </p:nvSpPr>
          <p:spPr bwMode="auto">
            <a:xfrm>
              <a:off x="7027" y="6574"/>
              <a:ext cx="1650" cy="0"/>
            </a:xfrm>
            <a:prstGeom prst="line">
              <a:avLst/>
            </a:prstGeom>
            <a:noFill/>
            <a:ln w="28575">
              <a:solidFill>
                <a:srgbClr val="000000"/>
              </a:solidFill>
              <a:round/>
              <a:headEnd/>
              <a:tailEnd type="triangle" w="med" len="med"/>
            </a:ln>
          </p:spPr>
          <p:txBody>
            <a:bodyPr/>
            <a:lstStyle/>
            <a:p>
              <a:endParaRPr lang="en-US"/>
            </a:p>
          </p:txBody>
        </p:sp>
        <p:sp>
          <p:nvSpPr>
            <p:cNvPr id="27664" name="Line 22"/>
            <p:cNvSpPr>
              <a:spLocks noChangeShapeType="1"/>
            </p:cNvSpPr>
            <p:nvPr/>
          </p:nvSpPr>
          <p:spPr bwMode="auto">
            <a:xfrm>
              <a:off x="7027" y="7500"/>
              <a:ext cx="1650" cy="0"/>
            </a:xfrm>
            <a:prstGeom prst="line">
              <a:avLst/>
            </a:prstGeom>
            <a:noFill/>
            <a:ln w="28575">
              <a:solidFill>
                <a:srgbClr val="000000"/>
              </a:solidFill>
              <a:round/>
              <a:headEnd type="arrow" w="med" len="med"/>
              <a:tailEnd/>
            </a:ln>
          </p:spPr>
          <p:txBody>
            <a:bodyPr/>
            <a:lstStyle/>
            <a:p>
              <a:endParaRPr lang="en-US"/>
            </a:p>
          </p:txBody>
        </p:sp>
        <p:sp>
          <p:nvSpPr>
            <p:cNvPr id="27665" name="Line 21"/>
            <p:cNvSpPr>
              <a:spLocks noChangeShapeType="1"/>
            </p:cNvSpPr>
            <p:nvPr/>
          </p:nvSpPr>
          <p:spPr bwMode="auto">
            <a:xfrm>
              <a:off x="4627" y="7809"/>
              <a:ext cx="1650" cy="0"/>
            </a:xfrm>
            <a:prstGeom prst="line">
              <a:avLst/>
            </a:prstGeom>
            <a:noFill/>
            <a:ln w="19050">
              <a:solidFill>
                <a:srgbClr val="000000"/>
              </a:solidFill>
              <a:round/>
              <a:headEnd type="arrow" w="med" len="med"/>
              <a:tailEnd/>
            </a:ln>
          </p:spPr>
          <p:txBody>
            <a:bodyPr/>
            <a:lstStyle/>
            <a:p>
              <a:endParaRPr lang="en-US"/>
            </a:p>
          </p:txBody>
        </p:sp>
        <p:sp>
          <p:nvSpPr>
            <p:cNvPr id="27666" name="Line 20"/>
            <p:cNvSpPr>
              <a:spLocks noChangeShapeType="1"/>
            </p:cNvSpPr>
            <p:nvPr/>
          </p:nvSpPr>
          <p:spPr bwMode="auto">
            <a:xfrm>
              <a:off x="4477" y="8025"/>
              <a:ext cx="450" cy="0"/>
            </a:xfrm>
            <a:prstGeom prst="line">
              <a:avLst/>
            </a:prstGeom>
            <a:noFill/>
            <a:ln w="12700">
              <a:solidFill>
                <a:srgbClr val="000000"/>
              </a:solidFill>
              <a:round/>
              <a:headEnd/>
              <a:tailEnd/>
            </a:ln>
          </p:spPr>
          <p:txBody>
            <a:bodyPr/>
            <a:lstStyle/>
            <a:p>
              <a:endParaRPr lang="en-US"/>
            </a:p>
          </p:txBody>
        </p:sp>
        <p:sp>
          <p:nvSpPr>
            <p:cNvPr id="27667" name="Line 19"/>
            <p:cNvSpPr>
              <a:spLocks noChangeShapeType="1"/>
            </p:cNvSpPr>
            <p:nvPr/>
          </p:nvSpPr>
          <p:spPr bwMode="auto">
            <a:xfrm>
              <a:off x="4927" y="7963"/>
              <a:ext cx="1" cy="463"/>
            </a:xfrm>
            <a:prstGeom prst="line">
              <a:avLst/>
            </a:prstGeom>
            <a:noFill/>
            <a:ln w="12700">
              <a:solidFill>
                <a:srgbClr val="000000"/>
              </a:solidFill>
              <a:round/>
              <a:headEnd/>
              <a:tailEnd/>
            </a:ln>
          </p:spPr>
          <p:txBody>
            <a:bodyPr/>
            <a:lstStyle/>
            <a:p>
              <a:endParaRPr lang="en-US"/>
            </a:p>
          </p:txBody>
        </p:sp>
        <p:sp>
          <p:nvSpPr>
            <p:cNvPr id="27668" name="Line 18"/>
            <p:cNvSpPr>
              <a:spLocks noChangeShapeType="1"/>
            </p:cNvSpPr>
            <p:nvPr/>
          </p:nvSpPr>
          <p:spPr bwMode="auto">
            <a:xfrm flipH="1">
              <a:off x="4627" y="8426"/>
              <a:ext cx="300" cy="0"/>
            </a:xfrm>
            <a:prstGeom prst="line">
              <a:avLst/>
            </a:prstGeom>
            <a:noFill/>
            <a:ln w="9525">
              <a:solidFill>
                <a:srgbClr val="000000"/>
              </a:solidFill>
              <a:round/>
              <a:headEnd/>
              <a:tailEnd type="triangle" w="med" len="med"/>
            </a:ln>
          </p:spPr>
          <p:txBody>
            <a:bodyPr/>
            <a:lstStyle/>
            <a:p>
              <a:endParaRPr lang="en-US"/>
            </a:p>
          </p:txBody>
        </p:sp>
        <p:sp>
          <p:nvSpPr>
            <p:cNvPr id="27669" name="Line 17"/>
            <p:cNvSpPr>
              <a:spLocks noChangeShapeType="1"/>
            </p:cNvSpPr>
            <p:nvPr/>
          </p:nvSpPr>
          <p:spPr bwMode="auto">
            <a:xfrm flipH="1">
              <a:off x="3277" y="7654"/>
              <a:ext cx="750" cy="0"/>
            </a:xfrm>
            <a:prstGeom prst="line">
              <a:avLst/>
            </a:prstGeom>
            <a:noFill/>
            <a:ln w="12700">
              <a:solidFill>
                <a:srgbClr val="000000"/>
              </a:solidFill>
              <a:round/>
              <a:headEnd/>
              <a:tailEnd/>
            </a:ln>
          </p:spPr>
          <p:txBody>
            <a:bodyPr/>
            <a:lstStyle/>
            <a:p>
              <a:endParaRPr lang="en-US"/>
            </a:p>
          </p:txBody>
        </p:sp>
        <p:sp>
          <p:nvSpPr>
            <p:cNvPr id="27670" name="Line 16"/>
            <p:cNvSpPr>
              <a:spLocks noChangeShapeType="1"/>
            </p:cNvSpPr>
            <p:nvPr/>
          </p:nvSpPr>
          <p:spPr bwMode="auto">
            <a:xfrm>
              <a:off x="3277" y="7654"/>
              <a:ext cx="0" cy="618"/>
            </a:xfrm>
            <a:prstGeom prst="line">
              <a:avLst/>
            </a:prstGeom>
            <a:noFill/>
            <a:ln w="12700">
              <a:solidFill>
                <a:srgbClr val="000000"/>
              </a:solidFill>
              <a:round/>
              <a:headEnd/>
              <a:tailEnd/>
            </a:ln>
          </p:spPr>
          <p:txBody>
            <a:bodyPr/>
            <a:lstStyle/>
            <a:p>
              <a:endParaRPr lang="en-US"/>
            </a:p>
          </p:txBody>
        </p:sp>
        <p:sp>
          <p:nvSpPr>
            <p:cNvPr id="27671" name="Line 15"/>
            <p:cNvSpPr>
              <a:spLocks noChangeShapeType="1"/>
            </p:cNvSpPr>
            <p:nvPr/>
          </p:nvSpPr>
          <p:spPr bwMode="auto">
            <a:xfrm>
              <a:off x="3277" y="8272"/>
              <a:ext cx="600" cy="0"/>
            </a:xfrm>
            <a:prstGeom prst="line">
              <a:avLst/>
            </a:prstGeom>
            <a:noFill/>
            <a:ln w="19050">
              <a:solidFill>
                <a:srgbClr val="000000"/>
              </a:solidFill>
              <a:round/>
              <a:headEnd/>
              <a:tailEnd type="triangle" w="med" len="med"/>
            </a:ln>
          </p:spPr>
          <p:txBody>
            <a:bodyPr/>
            <a:lstStyle/>
            <a:p>
              <a:endParaRPr lang="en-US"/>
            </a:p>
          </p:txBody>
        </p:sp>
        <p:sp>
          <p:nvSpPr>
            <p:cNvPr id="27672" name="Rectangle 14"/>
            <p:cNvSpPr>
              <a:spLocks noChangeArrowheads="1"/>
            </p:cNvSpPr>
            <p:nvPr/>
          </p:nvSpPr>
          <p:spPr bwMode="auto">
            <a:xfrm>
              <a:off x="2977" y="4723"/>
              <a:ext cx="900" cy="617"/>
            </a:xfrm>
            <a:prstGeom prst="rect">
              <a:avLst/>
            </a:prstGeom>
            <a:solidFill>
              <a:srgbClr val="FFFFFF"/>
            </a:solidFill>
            <a:ln w="9525">
              <a:noFill/>
              <a:miter lim="800000"/>
              <a:headEnd/>
              <a:tailEnd/>
            </a:ln>
          </p:spPr>
          <p:txBody>
            <a:bodyPr/>
            <a:lstStyle/>
            <a:p>
              <a:pPr algn="ctr" eaLnBrk="0" hangingPunct="0"/>
              <a:r>
                <a:rPr lang="en-US" sz="1000" b="1">
                  <a:latin typeface="Times New Roman" pitchFamily="18" charset="0"/>
                </a:rPr>
                <a:t> Login</a:t>
              </a:r>
              <a:endParaRPr lang="en-US" sz="1100"/>
            </a:p>
            <a:p>
              <a:pPr eaLnBrk="0" hangingPunct="0"/>
              <a:r>
                <a:rPr lang="en-US" sz="1000" b="1">
                  <a:latin typeface="Times New Roman" pitchFamily="18" charset="0"/>
                </a:rPr>
                <a:t>:Request</a:t>
              </a:r>
              <a:endParaRPr lang="en-US"/>
            </a:p>
          </p:txBody>
        </p:sp>
        <p:sp>
          <p:nvSpPr>
            <p:cNvPr id="27673" name="Rectangle 13"/>
            <p:cNvSpPr>
              <a:spLocks noChangeArrowheads="1"/>
            </p:cNvSpPr>
            <p:nvPr/>
          </p:nvSpPr>
          <p:spPr bwMode="auto">
            <a:xfrm>
              <a:off x="4777" y="5649"/>
              <a:ext cx="1200" cy="308"/>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:Validate()</a:t>
              </a:r>
              <a:endParaRPr lang="en-US"/>
            </a:p>
          </p:txBody>
        </p:sp>
        <p:sp>
          <p:nvSpPr>
            <p:cNvPr id="27674" name="Rectangle 12"/>
            <p:cNvSpPr>
              <a:spLocks noChangeArrowheads="1"/>
            </p:cNvSpPr>
            <p:nvPr/>
          </p:nvSpPr>
          <p:spPr bwMode="auto">
            <a:xfrm>
              <a:off x="7027" y="5957"/>
              <a:ext cx="1650" cy="463"/>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:executeQuery()</a:t>
              </a:r>
              <a:endParaRPr lang="en-US"/>
            </a:p>
          </p:txBody>
        </p:sp>
        <p:sp>
          <p:nvSpPr>
            <p:cNvPr id="27675" name="Rectangle 11"/>
            <p:cNvSpPr>
              <a:spLocks noChangeArrowheads="1"/>
            </p:cNvSpPr>
            <p:nvPr/>
          </p:nvSpPr>
          <p:spPr bwMode="auto">
            <a:xfrm>
              <a:off x="7177" y="6945"/>
              <a:ext cx="1350" cy="463"/>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Response</a:t>
              </a:r>
              <a:endParaRPr lang="en-US"/>
            </a:p>
          </p:txBody>
        </p:sp>
        <p:sp>
          <p:nvSpPr>
            <p:cNvPr id="27676" name="Rectangle 10"/>
            <p:cNvSpPr>
              <a:spLocks noChangeArrowheads="1"/>
            </p:cNvSpPr>
            <p:nvPr/>
          </p:nvSpPr>
          <p:spPr bwMode="auto">
            <a:xfrm>
              <a:off x="4627" y="7192"/>
              <a:ext cx="1650" cy="462"/>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Show Result</a:t>
              </a:r>
              <a:endParaRPr lang="en-US"/>
            </a:p>
          </p:txBody>
        </p:sp>
        <p:sp>
          <p:nvSpPr>
            <p:cNvPr id="27677" name="Rectangle 9"/>
            <p:cNvSpPr>
              <a:spLocks noChangeArrowheads="1"/>
            </p:cNvSpPr>
            <p:nvPr/>
          </p:nvSpPr>
          <p:spPr bwMode="auto">
            <a:xfrm>
              <a:off x="4477" y="8684"/>
              <a:ext cx="1500" cy="463"/>
            </a:xfrm>
            <a:prstGeom prst="rect">
              <a:avLst/>
            </a:prstGeom>
            <a:solidFill>
              <a:srgbClr val="FFFFFF"/>
            </a:solidFill>
            <a:ln w="9525">
              <a:noFill/>
              <a:miter lim="800000"/>
              <a:headEnd/>
              <a:tailEnd/>
            </a:ln>
          </p:spPr>
          <p:txBody>
            <a:bodyPr/>
            <a:lstStyle/>
            <a:p>
              <a:pPr algn="ctr" eaLnBrk="0" hangingPunct="0"/>
              <a:r>
                <a:rPr lang="en-US" sz="1200" b="1">
                  <a:latin typeface="Times New Roman" pitchFamily="18" charset="0"/>
                </a:rPr>
                <a:t>Failed:show()</a:t>
              </a:r>
              <a:endParaRPr lang="en-US"/>
            </a:p>
          </p:txBody>
        </p:sp>
        <p:sp>
          <p:nvSpPr>
            <p:cNvPr id="27678" name="Line 8"/>
            <p:cNvSpPr>
              <a:spLocks noChangeShapeType="1"/>
            </p:cNvSpPr>
            <p:nvPr/>
          </p:nvSpPr>
          <p:spPr bwMode="auto">
            <a:xfrm>
              <a:off x="2918" y="5409"/>
              <a:ext cx="1" cy="1080"/>
            </a:xfrm>
            <a:prstGeom prst="line">
              <a:avLst/>
            </a:prstGeom>
            <a:noFill/>
            <a:ln w="28575">
              <a:solidFill>
                <a:srgbClr val="000000"/>
              </a:solidFill>
              <a:round/>
              <a:headEnd/>
              <a:tailEnd/>
            </a:ln>
          </p:spPr>
          <p:txBody>
            <a:bodyPr/>
            <a:lstStyle/>
            <a:p>
              <a:endParaRPr lang="en-US"/>
            </a:p>
          </p:txBody>
        </p:sp>
        <p:sp>
          <p:nvSpPr>
            <p:cNvPr id="27679" name="Oval 7"/>
            <p:cNvSpPr>
              <a:spLocks noChangeArrowheads="1"/>
            </p:cNvSpPr>
            <p:nvPr/>
          </p:nvSpPr>
          <p:spPr bwMode="auto">
            <a:xfrm>
              <a:off x="2592" y="4947"/>
              <a:ext cx="600" cy="462"/>
            </a:xfrm>
            <a:prstGeom prst="ellipse">
              <a:avLst/>
            </a:prstGeom>
            <a:solidFill>
              <a:srgbClr val="FFFFFF"/>
            </a:solidFill>
            <a:ln w="19050">
              <a:solidFill>
                <a:srgbClr val="000000"/>
              </a:solidFill>
              <a:round/>
              <a:headEnd/>
              <a:tailEnd/>
            </a:ln>
          </p:spPr>
          <p:txBody>
            <a:bodyPr/>
            <a:lstStyle/>
            <a:p>
              <a:endParaRPr lang="en-US"/>
            </a:p>
          </p:txBody>
        </p:sp>
        <p:sp>
          <p:nvSpPr>
            <p:cNvPr id="27680" name="Line 6"/>
            <p:cNvSpPr>
              <a:spLocks noChangeShapeType="1"/>
            </p:cNvSpPr>
            <p:nvPr/>
          </p:nvSpPr>
          <p:spPr bwMode="auto">
            <a:xfrm>
              <a:off x="2917" y="6420"/>
              <a:ext cx="450" cy="309"/>
            </a:xfrm>
            <a:prstGeom prst="line">
              <a:avLst/>
            </a:prstGeom>
            <a:noFill/>
            <a:ln w="19050">
              <a:solidFill>
                <a:srgbClr val="000000"/>
              </a:solidFill>
              <a:round/>
              <a:headEnd/>
              <a:tailEnd/>
            </a:ln>
          </p:spPr>
          <p:txBody>
            <a:bodyPr/>
            <a:lstStyle/>
            <a:p>
              <a:endParaRPr lang="en-US"/>
            </a:p>
          </p:txBody>
        </p:sp>
        <p:sp>
          <p:nvSpPr>
            <p:cNvPr id="27681" name="Line 5"/>
            <p:cNvSpPr>
              <a:spLocks noChangeShapeType="1"/>
            </p:cNvSpPr>
            <p:nvPr/>
          </p:nvSpPr>
          <p:spPr bwMode="auto">
            <a:xfrm flipH="1">
              <a:off x="2527" y="6420"/>
              <a:ext cx="450" cy="309"/>
            </a:xfrm>
            <a:prstGeom prst="line">
              <a:avLst/>
            </a:prstGeom>
            <a:noFill/>
            <a:ln w="19050">
              <a:solidFill>
                <a:srgbClr val="000000"/>
              </a:solidFill>
              <a:round/>
              <a:headEnd/>
              <a:tailEnd/>
            </a:ln>
          </p:spPr>
          <p:txBody>
            <a:bodyPr/>
            <a:lstStyle/>
            <a:p>
              <a:endParaRPr lang="en-US"/>
            </a:p>
          </p:txBody>
        </p:sp>
        <p:sp>
          <p:nvSpPr>
            <p:cNvPr id="27682" name="Line 4"/>
            <p:cNvSpPr>
              <a:spLocks noChangeShapeType="1"/>
            </p:cNvSpPr>
            <p:nvPr/>
          </p:nvSpPr>
          <p:spPr bwMode="auto">
            <a:xfrm>
              <a:off x="2592" y="5649"/>
              <a:ext cx="900" cy="0"/>
            </a:xfrm>
            <a:prstGeom prst="line">
              <a:avLst/>
            </a:prstGeom>
            <a:noFill/>
            <a:ln w="19050">
              <a:solidFill>
                <a:srgbClr val="000000"/>
              </a:solidFill>
              <a:round/>
              <a:headEnd/>
              <a:tailEnd/>
            </a:ln>
          </p:spPr>
          <p:txBody>
            <a:bodyPr/>
            <a:lstStyle/>
            <a:p>
              <a:endParaRPr lang="en-US"/>
            </a:p>
          </p:txBody>
        </p:sp>
      </p:grpSp>
      <p:sp>
        <p:nvSpPr>
          <p:cNvPr id="27652" name="Rectangle 33"/>
          <p:cNvSpPr>
            <a:spLocks noChangeArrowheads="1"/>
          </p:cNvSpPr>
          <p:nvPr/>
        </p:nvSpPr>
        <p:spPr bwMode="auto">
          <a:xfrm>
            <a:off x="2214563" y="857250"/>
            <a:ext cx="4421187" cy="369888"/>
          </a:xfrm>
          <a:prstGeom prst="rect">
            <a:avLst/>
          </a:prstGeom>
          <a:noFill/>
          <a:ln w="9525">
            <a:noFill/>
            <a:miter lim="800000"/>
            <a:headEnd/>
            <a:tailEnd/>
          </a:ln>
        </p:spPr>
        <p:txBody>
          <a:bodyPr wrap="none">
            <a:spAutoFit/>
          </a:bodyPr>
          <a:lstStyle/>
          <a:p>
            <a:r>
              <a:rPr lang="en-US" b="1" u="sng"/>
              <a:t>Sequence Diagram For Administrator:-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85750" y="0"/>
            <a:ext cx="8572500" cy="1714500"/>
          </a:xfrm>
        </p:spPr>
        <p:txBody>
          <a:bodyPr/>
          <a:lstStyle/>
          <a:p>
            <a:r>
              <a:rPr lang="en-US" b="1" smtClean="0"/>
              <a:t>DFD(Data Flow Diagram)</a:t>
            </a:r>
            <a:br>
              <a:rPr lang="en-US" b="1" smtClean="0"/>
            </a:br>
            <a:r>
              <a:rPr lang="en-US" b="1" smtClean="0"/>
              <a:t>Zero Level</a:t>
            </a:r>
          </a:p>
        </p:txBody>
      </p:sp>
      <p:pic>
        <p:nvPicPr>
          <p:cNvPr id="28675" name="Picture 4" descr="C:\Users\win 8.1\Desktop\instructor table.jpg"/>
          <p:cNvPicPr>
            <a:picLocks noChangeAspect="1" noChangeArrowheads="1"/>
          </p:cNvPicPr>
          <p:nvPr/>
        </p:nvPicPr>
        <p:blipFill>
          <a:blip r:embed="rId2"/>
          <a:srcRect/>
          <a:stretch>
            <a:fillRect/>
          </a:stretch>
        </p:blipFill>
        <p:spPr bwMode="auto">
          <a:xfrm>
            <a:off x="714375" y="2243138"/>
            <a:ext cx="7786688" cy="318611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85750" y="214313"/>
            <a:ext cx="8572500" cy="1428750"/>
          </a:xfrm>
        </p:spPr>
        <p:txBody>
          <a:bodyPr/>
          <a:lstStyle/>
          <a:p>
            <a:r>
              <a:rPr lang="en-US" b="1" smtClean="0"/>
              <a:t>DFD(First Level)</a:t>
            </a:r>
            <a:br>
              <a:rPr lang="en-US" b="1" smtClean="0"/>
            </a:br>
            <a:endParaRPr lang="en-US" b="1" smtClean="0"/>
          </a:p>
        </p:txBody>
      </p:sp>
      <p:pic>
        <p:nvPicPr>
          <p:cNvPr id="29699" name="Picture 4" descr="C:\Users\win 8.1\Desktop\instructor table.jpg"/>
          <p:cNvPicPr>
            <a:picLocks noChangeAspect="1" noChangeArrowheads="1"/>
          </p:cNvPicPr>
          <p:nvPr/>
        </p:nvPicPr>
        <p:blipFill>
          <a:blip r:embed="rId2"/>
          <a:srcRect/>
          <a:stretch>
            <a:fillRect/>
          </a:stretch>
        </p:blipFill>
        <p:spPr bwMode="auto">
          <a:xfrm>
            <a:off x="571500" y="1579563"/>
            <a:ext cx="7929563" cy="4706937"/>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85750" y="214313"/>
            <a:ext cx="8572500" cy="1428750"/>
          </a:xfrm>
        </p:spPr>
        <p:txBody>
          <a:bodyPr/>
          <a:lstStyle/>
          <a:p>
            <a:r>
              <a:rPr lang="en-US" b="1" smtClean="0"/>
              <a:t>DFD(Second Level)</a:t>
            </a:r>
            <a:br>
              <a:rPr lang="en-US" b="1" smtClean="0"/>
            </a:br>
            <a:endParaRPr lang="en-US" b="1" smtClean="0"/>
          </a:p>
        </p:txBody>
      </p:sp>
      <p:pic>
        <p:nvPicPr>
          <p:cNvPr id="30723" name="Picture 2" descr="C:\Users\win 8.1\Desktop\instructor table.jpg"/>
          <p:cNvPicPr>
            <a:picLocks noChangeAspect="1" noChangeArrowheads="1"/>
          </p:cNvPicPr>
          <p:nvPr/>
        </p:nvPicPr>
        <p:blipFill>
          <a:blip r:embed="rId2"/>
          <a:srcRect/>
          <a:stretch>
            <a:fillRect/>
          </a:stretch>
        </p:blipFill>
        <p:spPr bwMode="auto">
          <a:xfrm>
            <a:off x="428625" y="1285875"/>
            <a:ext cx="8286750" cy="521493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85750" y="2357438"/>
            <a:ext cx="8572500" cy="1428750"/>
          </a:xfrm>
        </p:spPr>
        <p:txBody>
          <a:bodyPr/>
          <a:lstStyle/>
          <a:p>
            <a:pPr algn="ctr"/>
            <a:r>
              <a:rPr lang="en-US" b="1" smtClean="0"/>
              <a:t>ER DIAGRAM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descr="C:\Users\anuj_\Downloads\Untitled Diagram (4).pn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b="1" smtClean="0"/>
              <a:t>FRONTEND (LANGUAGE USED)</a:t>
            </a:r>
          </a:p>
        </p:txBody>
      </p:sp>
      <p:sp>
        <p:nvSpPr>
          <p:cNvPr id="33795" name="Content Placeholder 2"/>
          <p:cNvSpPr>
            <a:spLocks noGrp="1"/>
          </p:cNvSpPr>
          <p:nvPr>
            <p:ph idx="1"/>
          </p:nvPr>
        </p:nvSpPr>
        <p:spPr/>
        <p:txBody>
          <a:bodyPr/>
          <a:lstStyle/>
          <a:p>
            <a:r>
              <a:rPr lang="en-US" smtClean="0"/>
              <a:t>HTML(Hypertext Markup Language)</a:t>
            </a:r>
          </a:p>
          <a:p>
            <a:r>
              <a:rPr lang="en-US" smtClean="0">
                <a:solidFill>
                  <a:srgbClr val="FF0000"/>
                </a:solidFill>
              </a:rPr>
              <a:t>CSS(Cascading Stylesheet)</a:t>
            </a:r>
          </a:p>
          <a:p>
            <a:r>
              <a:rPr lang="en-US" smtClean="0"/>
              <a:t>JAVASCRIPT</a:t>
            </a:r>
          </a:p>
          <a:p>
            <a:r>
              <a:rPr lang="en-US" smtClean="0">
                <a:solidFill>
                  <a:srgbClr val="FF0000"/>
                </a:solidFill>
              </a:rPr>
              <a:t>BOOTSTRAP(Framework of CSS and Javascript)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smtClean="0"/>
              <a:t>DEVELOPER</a:t>
            </a:r>
          </a:p>
        </p:txBody>
      </p:sp>
      <p:sp>
        <p:nvSpPr>
          <p:cNvPr id="7171" name="Content Placeholder 2"/>
          <p:cNvSpPr>
            <a:spLocks noGrp="1"/>
          </p:cNvSpPr>
          <p:nvPr>
            <p:ph idx="1"/>
          </p:nvPr>
        </p:nvSpPr>
        <p:spPr/>
        <p:txBody>
          <a:bodyPr/>
          <a:lstStyle/>
          <a:p>
            <a:pPr eaLnBrk="1" hangingPunct="1"/>
            <a:endParaRPr lang="en-US" sz="4800" b="1" smtClean="0">
              <a:latin typeface="Bradley Hand ITC" pitchFamily="66" charset="0"/>
              <a:cs typeface="Arabic Typesetting" pitchFamily="66" charset="-78"/>
            </a:endParaRPr>
          </a:p>
          <a:p>
            <a:pPr eaLnBrk="1" hangingPunct="1"/>
            <a:r>
              <a:rPr lang="en-US" sz="4800" b="1" smtClean="0">
                <a:latin typeface="Bradley Hand ITC" pitchFamily="66" charset="0"/>
                <a:cs typeface="Arabic Typesetting" pitchFamily="66" charset="-78"/>
              </a:rPr>
              <a:t>XYZ</a:t>
            </a:r>
          </a:p>
          <a:p>
            <a:pPr eaLnBrk="1" hangingPunct="1">
              <a:buFont typeface="Wingdings 2" pitchFamily="18" charset="2"/>
              <a:buNone/>
            </a:pPr>
            <a:endParaRPr lang="en-US" smtClean="0"/>
          </a:p>
          <a:p>
            <a:pPr eaLnBrk="1" hangingPunct="1">
              <a:buFont typeface="Wingdings 2" pitchFamily="18" charset="2"/>
              <a:buNone/>
            </a:pPr>
            <a:endParaRPr lang="en-US" smtClean="0"/>
          </a:p>
          <a:p>
            <a:pPr eaLnBrk="1" hangingPunct="1"/>
            <a:endParaRPr lang="en-US" smtClean="0"/>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b="1" smtClean="0"/>
              <a:t>BACKEND</a:t>
            </a:r>
          </a:p>
        </p:txBody>
      </p:sp>
      <p:sp>
        <p:nvSpPr>
          <p:cNvPr id="34819" name="Content Placeholder 2"/>
          <p:cNvSpPr>
            <a:spLocks noGrp="1"/>
          </p:cNvSpPr>
          <p:nvPr>
            <p:ph idx="1"/>
          </p:nvPr>
        </p:nvSpPr>
        <p:spPr/>
        <p:txBody>
          <a:bodyPr/>
          <a:lstStyle/>
          <a:p>
            <a:r>
              <a:rPr lang="en-US" smtClean="0"/>
              <a:t>PHP (</a:t>
            </a:r>
            <a:r>
              <a:rPr lang="en-US" smtClean="0">
                <a:solidFill>
                  <a:srgbClr val="FF0000"/>
                </a:solidFill>
              </a:rPr>
              <a:t>SERVER SIDE LANGUAGE</a:t>
            </a:r>
            <a:r>
              <a:rPr lang="en-US" smtClean="0"/>
              <a:t>)</a:t>
            </a:r>
          </a:p>
          <a:p>
            <a:r>
              <a:rPr lang="en-US" smtClean="0"/>
              <a:t>MYSQL (</a:t>
            </a:r>
            <a:r>
              <a:rPr lang="en-US" smtClean="0">
                <a:solidFill>
                  <a:srgbClr val="FF0000"/>
                </a:solidFill>
              </a:rPr>
              <a:t>DATABASE</a:t>
            </a:r>
            <a:r>
              <a:rPr lang="en-US"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b="1" smtClean="0"/>
              <a:t>Software Used</a:t>
            </a:r>
          </a:p>
        </p:txBody>
      </p:sp>
      <p:sp>
        <p:nvSpPr>
          <p:cNvPr id="35843" name="Content Placeholder 2"/>
          <p:cNvSpPr>
            <a:spLocks noGrp="1"/>
          </p:cNvSpPr>
          <p:nvPr>
            <p:ph idx="1"/>
          </p:nvPr>
        </p:nvSpPr>
        <p:spPr/>
        <p:txBody>
          <a:bodyPr/>
          <a:lstStyle/>
          <a:p>
            <a:r>
              <a:rPr lang="en-US" smtClean="0"/>
              <a:t>XAMPP(Cross Platform Apache Mysql PHP Perl)</a:t>
            </a:r>
          </a:p>
          <a:p>
            <a:r>
              <a:rPr lang="en-US" smtClean="0"/>
              <a:t>Notepad++/Sublime or any other </a:t>
            </a:r>
            <a:r>
              <a:rPr lang="en-US" b="1" smtClean="0"/>
              <a:t>text editor</a:t>
            </a:r>
            <a:r>
              <a:rPr lang="en-US" smtClean="0"/>
              <a:t>.</a:t>
            </a:r>
          </a:p>
          <a:p>
            <a:r>
              <a:rPr lang="en-US" smtClean="0"/>
              <a:t>Chrome or any other </a:t>
            </a:r>
            <a:r>
              <a:rPr lang="en-US" b="1" smtClean="0"/>
              <a:t>browser.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u="sng" dirty="0" smtClean="0"/>
              <a:t/>
            </a:r>
            <a:br>
              <a:rPr lang="en-US" b="1" u="sng" dirty="0" smtClean="0"/>
            </a:br>
            <a:r>
              <a:rPr lang="en-US" b="1" u="sng" dirty="0" smtClean="0"/>
              <a:t/>
            </a:r>
            <a:br>
              <a:rPr lang="en-US" b="1" u="sng" dirty="0" smtClean="0"/>
            </a:br>
            <a:r>
              <a:rPr lang="en-US" b="1" u="sng" dirty="0" smtClean="0"/>
              <a:t>SCREEN SHOTS</a:t>
            </a:r>
            <a:br>
              <a:rPr lang="en-US" b="1" u="sng" dirty="0" smtClean="0"/>
            </a:br>
            <a:r>
              <a:rPr lang="en-US" b="1" dirty="0" smtClean="0"/>
              <a:t>Home Page</a:t>
            </a:r>
            <a:r>
              <a:rPr lang="en-IN" dirty="0"/>
              <a:t/>
            </a:r>
            <a:br>
              <a:rPr lang="en-IN" dirty="0"/>
            </a:br>
            <a:endParaRPr lang="en-IN" dirty="0"/>
          </a:p>
        </p:txBody>
      </p:sp>
      <p:pic>
        <p:nvPicPr>
          <p:cNvPr id="36867" name="Picture 4" descr="C:\Users\win 8.1\Desktop\instructor table.jpg"/>
          <p:cNvPicPr>
            <a:picLocks noChangeAspect="1" noChangeArrowheads="1"/>
          </p:cNvPicPr>
          <p:nvPr/>
        </p:nvPicPr>
        <p:blipFill>
          <a:blip r:embed="rId2"/>
          <a:srcRect/>
          <a:stretch>
            <a:fillRect/>
          </a:stretch>
        </p:blipFill>
        <p:spPr bwMode="auto">
          <a:xfrm>
            <a:off x="500063" y="1071563"/>
            <a:ext cx="8286750" cy="558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75"/>
          </a:xfrm>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IN" b="1" dirty="0" smtClean="0"/>
              <a:t>Branch Detail Page</a:t>
            </a:r>
            <a:endParaRPr lang="en-IN" b="1" dirty="0"/>
          </a:p>
        </p:txBody>
      </p:sp>
      <p:pic>
        <p:nvPicPr>
          <p:cNvPr id="37891" name="Picture 4" descr="C:\Users\win 8.1\Desktop\instructor table.jpg"/>
          <p:cNvPicPr>
            <a:picLocks noChangeAspect="1" noChangeArrowheads="1"/>
          </p:cNvPicPr>
          <p:nvPr/>
        </p:nvPicPr>
        <p:blipFill>
          <a:blip r:embed="rId2"/>
          <a:srcRect/>
          <a:stretch>
            <a:fillRect/>
          </a:stretch>
        </p:blipFill>
        <p:spPr bwMode="auto">
          <a:xfrm>
            <a:off x="428625" y="928688"/>
            <a:ext cx="8358188" cy="571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25"/>
            <a:ext cx="8229600" cy="857250"/>
          </a:xfrm>
        </p:spPr>
        <p:txBody>
          <a:bodyPr>
            <a:normAutofit fontScale="90000"/>
          </a:bodyPr>
          <a:lstStyle/>
          <a:p>
            <a:pPr eaLnBrk="1" fontAlgn="auto" hangingPunct="1">
              <a:spcAft>
                <a:spcPts val="0"/>
              </a:spcAft>
              <a:defRPr/>
            </a:pPr>
            <a:r>
              <a:rPr lang="en-US" b="1" dirty="0" smtClean="0"/>
              <a:t>ADMIN LOGIN PAGE</a:t>
            </a:r>
            <a:r>
              <a:rPr lang="en-IN" dirty="0"/>
              <a:t/>
            </a:r>
            <a:br>
              <a:rPr lang="en-IN" dirty="0"/>
            </a:br>
            <a:endParaRPr lang="en-IN" dirty="0"/>
          </a:p>
        </p:txBody>
      </p:sp>
      <p:pic>
        <p:nvPicPr>
          <p:cNvPr id="38915" name="Picture 3"/>
          <p:cNvPicPr>
            <a:picLocks noChangeAspect="1" noChangeArrowheads="1"/>
          </p:cNvPicPr>
          <p:nvPr/>
        </p:nvPicPr>
        <p:blipFill>
          <a:blip r:embed="rId2"/>
          <a:srcRect/>
          <a:stretch>
            <a:fillRect/>
          </a:stretch>
        </p:blipFill>
        <p:spPr bwMode="auto">
          <a:xfrm>
            <a:off x="428625" y="1143000"/>
            <a:ext cx="8429625" cy="53578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652463"/>
          </a:xfrm>
        </p:spPr>
        <p:txBody>
          <a:bodyPr>
            <a:normAutofit fontScale="90000"/>
          </a:bodyPr>
          <a:lstStyle/>
          <a:p>
            <a:pPr eaLnBrk="1" fontAlgn="auto" hangingPunct="1">
              <a:spcAft>
                <a:spcPts val="0"/>
              </a:spcAft>
              <a:defRPr/>
            </a:pPr>
            <a:r>
              <a:rPr lang="en-US" b="1" dirty="0" smtClean="0"/>
              <a:t>ADMIN DASHBOARD PAGE</a:t>
            </a:r>
            <a:r>
              <a:rPr lang="en-IN" dirty="0"/>
              <a:t/>
            </a:r>
            <a:br>
              <a:rPr lang="en-IN" dirty="0"/>
            </a:br>
            <a:endParaRPr lang="en-IN" dirty="0"/>
          </a:p>
        </p:txBody>
      </p:sp>
      <p:pic>
        <p:nvPicPr>
          <p:cNvPr id="39939" name="Picture 3"/>
          <p:cNvPicPr>
            <a:picLocks noChangeAspect="1" noChangeArrowheads="1"/>
          </p:cNvPicPr>
          <p:nvPr/>
        </p:nvPicPr>
        <p:blipFill>
          <a:blip r:embed="rId2"/>
          <a:srcRect/>
          <a:stretch>
            <a:fillRect/>
          </a:stretch>
        </p:blipFill>
        <p:spPr bwMode="auto">
          <a:xfrm>
            <a:off x="357188" y="1214438"/>
            <a:ext cx="8429625" cy="5429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795338"/>
          </a:xfrm>
        </p:spPr>
        <p:txBody>
          <a:bodyPr>
            <a:normAutofit fontScale="90000"/>
          </a:bodyPr>
          <a:lstStyle/>
          <a:p>
            <a:pPr eaLnBrk="1" fontAlgn="auto" hangingPunct="1">
              <a:spcAft>
                <a:spcPts val="0"/>
              </a:spcAft>
              <a:defRPr/>
            </a:pPr>
            <a:r>
              <a:rPr lang="en-IN" b="1" dirty="0" smtClean="0"/>
              <a:t>ADD BRANCH PAGE</a:t>
            </a:r>
            <a:r>
              <a:rPr lang="en-IN" dirty="0" smtClean="0"/>
              <a:t/>
            </a:r>
            <a:br>
              <a:rPr lang="en-IN" dirty="0" smtClean="0"/>
            </a:br>
            <a:endParaRPr lang="en-IN" dirty="0"/>
          </a:p>
        </p:txBody>
      </p:sp>
      <p:pic>
        <p:nvPicPr>
          <p:cNvPr id="40963" name="Picture 4" descr="C:\Users\win 8.1\Desktop\instructor table.jpg"/>
          <p:cNvPicPr>
            <a:picLocks noChangeAspect="1" noChangeArrowheads="1"/>
          </p:cNvPicPr>
          <p:nvPr/>
        </p:nvPicPr>
        <p:blipFill>
          <a:blip r:embed="rId2"/>
          <a:srcRect/>
          <a:stretch>
            <a:fillRect/>
          </a:stretch>
        </p:blipFill>
        <p:spPr bwMode="auto">
          <a:xfrm>
            <a:off x="357188" y="1285875"/>
            <a:ext cx="8458200" cy="533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88"/>
            <a:ext cx="8229600" cy="1214437"/>
          </a:xfrm>
        </p:spPr>
        <p:txBody>
          <a:bodyPr>
            <a:normAutofit fontScale="90000"/>
          </a:bodyPr>
          <a:lstStyle/>
          <a:p>
            <a:pPr eaLnBrk="1" fontAlgn="auto" hangingPunct="1">
              <a:spcAft>
                <a:spcPts val="0"/>
              </a:spcAft>
              <a:defRPr/>
            </a:pPr>
            <a:r>
              <a:rPr lang="en-US" dirty="0"/>
              <a:t> </a:t>
            </a:r>
            <a:r>
              <a:rPr lang="en-IN" dirty="0"/>
              <a:t/>
            </a:r>
            <a:br>
              <a:rPr lang="en-IN" dirty="0"/>
            </a:br>
            <a:r>
              <a:rPr lang="en-US" b="1" dirty="0" smtClean="0"/>
              <a:t>MANAGE BRANCH PAGE</a:t>
            </a:r>
            <a:r>
              <a:rPr lang="en-IN" dirty="0"/>
              <a:t/>
            </a:r>
            <a:br>
              <a:rPr lang="en-IN" dirty="0"/>
            </a:br>
            <a:endParaRPr lang="en-IN" dirty="0"/>
          </a:p>
        </p:txBody>
      </p:sp>
      <p:pic>
        <p:nvPicPr>
          <p:cNvPr id="41987" name="Picture 4" descr="C:\Users\win 8.1\Desktop\instructor table.jpg"/>
          <p:cNvPicPr>
            <a:picLocks noChangeAspect="1" noChangeArrowheads="1"/>
          </p:cNvPicPr>
          <p:nvPr/>
        </p:nvPicPr>
        <p:blipFill>
          <a:blip r:embed="rId2"/>
          <a:srcRect/>
          <a:stretch>
            <a:fillRect/>
          </a:stretch>
        </p:blipFill>
        <p:spPr bwMode="auto">
          <a:xfrm>
            <a:off x="428625" y="1000125"/>
            <a:ext cx="8429625" cy="5572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 </a:t>
            </a:r>
            <a:r>
              <a:rPr lang="en-IN" dirty="0"/>
              <a:t/>
            </a:r>
            <a:br>
              <a:rPr lang="en-IN" dirty="0"/>
            </a:br>
            <a:r>
              <a:rPr lang="en-US" b="1" dirty="0" smtClean="0"/>
              <a:t>EDIT BRANCH PAGE</a:t>
            </a:r>
            <a:r>
              <a:rPr lang="en-IN" dirty="0"/>
              <a:t/>
            </a:r>
            <a:br>
              <a:rPr lang="en-IN" dirty="0"/>
            </a:br>
            <a:endParaRPr lang="en-IN" dirty="0"/>
          </a:p>
        </p:txBody>
      </p:sp>
      <p:pic>
        <p:nvPicPr>
          <p:cNvPr id="43011" name="Picture 4" descr="C:\Users\win 8.1\Desktop\instructor table.jpg"/>
          <p:cNvPicPr>
            <a:picLocks noChangeAspect="1" noChangeArrowheads="1"/>
          </p:cNvPicPr>
          <p:nvPr/>
        </p:nvPicPr>
        <p:blipFill>
          <a:blip r:embed="rId2"/>
          <a:srcRect/>
          <a:stretch>
            <a:fillRect/>
          </a:stretch>
        </p:blipFill>
        <p:spPr bwMode="auto">
          <a:xfrm>
            <a:off x="428625" y="1285875"/>
            <a:ext cx="8215313" cy="53578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63"/>
            <a:ext cx="8229600" cy="1071562"/>
          </a:xfrm>
        </p:spPr>
        <p:txBody>
          <a:bodyPr>
            <a:normAutofit fontScale="90000"/>
          </a:bodyPr>
          <a:lstStyle/>
          <a:p>
            <a:pPr eaLnBrk="1" fontAlgn="auto" hangingPunct="1">
              <a:spcAft>
                <a:spcPts val="0"/>
              </a:spcAft>
              <a:defRPr/>
            </a:pPr>
            <a:r>
              <a:rPr lang="en-US" b="1" dirty="0"/>
              <a:t> </a:t>
            </a:r>
            <a:r>
              <a:rPr lang="en-IN" dirty="0"/>
              <a:t/>
            </a:r>
            <a:br>
              <a:rPr lang="en-IN" dirty="0"/>
            </a:br>
            <a:r>
              <a:rPr lang="en-US" b="1" dirty="0" smtClean="0"/>
              <a:t>ADD STAFF PAGE</a:t>
            </a:r>
            <a:r>
              <a:rPr lang="en-IN" dirty="0"/>
              <a:t/>
            </a:r>
            <a:br>
              <a:rPr lang="en-IN" dirty="0"/>
            </a:br>
            <a:endParaRPr lang="en-IN" dirty="0"/>
          </a:p>
        </p:txBody>
      </p:sp>
      <p:pic>
        <p:nvPicPr>
          <p:cNvPr id="44035" name="Picture 3"/>
          <p:cNvPicPr>
            <a:picLocks noChangeAspect="1" noChangeArrowheads="1"/>
          </p:cNvPicPr>
          <p:nvPr/>
        </p:nvPicPr>
        <p:blipFill>
          <a:blip r:embed="rId2"/>
          <a:srcRect/>
          <a:stretch>
            <a:fillRect/>
          </a:stretch>
        </p:blipFill>
        <p:spPr bwMode="auto">
          <a:xfrm>
            <a:off x="500063" y="1000125"/>
            <a:ext cx="8358187" cy="5572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ABSTRACT</a:t>
            </a:r>
            <a:r>
              <a:rPr lang="en-IN" dirty="0"/>
              <a:t/>
            </a:r>
            <a:br>
              <a:rPr lang="en-IN" dirty="0"/>
            </a:br>
            <a:endParaRPr lang="en-IN" dirty="0"/>
          </a:p>
        </p:txBody>
      </p:sp>
      <p:sp>
        <p:nvSpPr>
          <p:cNvPr id="3" name="Content Placeholder 2"/>
          <p:cNvSpPr>
            <a:spLocks noGrp="1"/>
          </p:cNvSpPr>
          <p:nvPr>
            <p:ph idx="1"/>
          </p:nvPr>
        </p:nvSpPr>
        <p:spPr>
          <a:xfrm>
            <a:off x="457200" y="1357313"/>
            <a:ext cx="8229600" cy="4967287"/>
          </a:xfrm>
        </p:spPr>
        <p:txBody>
          <a:bodyPr>
            <a:normAutofit/>
          </a:bodyPr>
          <a:lstStyle/>
          <a:p>
            <a:pPr>
              <a:defRPr/>
            </a:pPr>
            <a:r>
              <a:rPr lang="en-US" sz="2800" dirty="0" smtClean="0"/>
              <a:t>This project deals with the ‘Courier Management System ’. The system is used for daily activities such as booking, Booking history ,staff details, Branch details  and pickup centers. It is very difficult to do this process manually. Hence it is recommended to computerize the process by developing the relative software as the world is turning into information and technology; computerization becomes necessity in all walks of life.</a:t>
            </a:r>
          </a:p>
          <a:p>
            <a:pPr marL="274320" indent="-274320" eaLnBrk="1" fontAlgn="auto" hangingPunct="1">
              <a:spcAft>
                <a:spcPts val="0"/>
              </a:spcAft>
              <a:buClr>
                <a:schemeClr val="accent3"/>
              </a:buClr>
              <a:buFont typeface="Wingdings 2" pitchFamily="18" charset="2"/>
              <a:buNone/>
              <a:defRPr/>
            </a:pPr>
            <a:endParaRPr lang="en-US" dirty="0" smtClean="0"/>
          </a:p>
          <a:p>
            <a:pPr marL="274320" indent="-274320" eaLnBrk="1" fontAlgn="auto" hangingPunct="1">
              <a:spcAft>
                <a:spcPts val="0"/>
              </a:spcAft>
              <a:buClr>
                <a:schemeClr val="accent3"/>
              </a:buClr>
              <a:buFont typeface="Wingdings 2"/>
              <a:buChar char=""/>
              <a:defRPr/>
            </a:pP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63"/>
            <a:ext cx="8229600" cy="1071562"/>
          </a:xfrm>
        </p:spPr>
        <p:txBody>
          <a:bodyPr>
            <a:normAutofit fontScale="90000"/>
          </a:bodyPr>
          <a:lstStyle/>
          <a:p>
            <a:pPr eaLnBrk="1" fontAlgn="auto" hangingPunct="1">
              <a:spcAft>
                <a:spcPts val="0"/>
              </a:spcAft>
              <a:defRPr/>
            </a:pPr>
            <a:r>
              <a:rPr lang="en-US" b="1" dirty="0"/>
              <a:t> </a:t>
            </a:r>
            <a:r>
              <a:rPr lang="en-IN" dirty="0"/>
              <a:t/>
            </a:r>
            <a:br>
              <a:rPr lang="en-IN" dirty="0"/>
            </a:br>
            <a:r>
              <a:rPr lang="en-US" b="1" dirty="0" smtClean="0"/>
              <a:t>MANAGE STAFF PAGE</a:t>
            </a:r>
            <a:r>
              <a:rPr lang="en-IN" dirty="0"/>
              <a:t/>
            </a:r>
            <a:br>
              <a:rPr lang="en-IN" dirty="0"/>
            </a:br>
            <a:endParaRPr lang="en-IN" dirty="0"/>
          </a:p>
        </p:txBody>
      </p:sp>
      <p:pic>
        <p:nvPicPr>
          <p:cNvPr id="45059" name="Picture 4"/>
          <p:cNvPicPr>
            <a:picLocks noChangeAspect="1" noChangeArrowheads="1"/>
          </p:cNvPicPr>
          <p:nvPr/>
        </p:nvPicPr>
        <p:blipFill>
          <a:blip r:embed="rId2"/>
          <a:srcRect/>
          <a:stretch>
            <a:fillRect/>
          </a:stretch>
        </p:blipFill>
        <p:spPr bwMode="auto">
          <a:xfrm>
            <a:off x="357188" y="928688"/>
            <a:ext cx="8501062" cy="571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500063"/>
            <a:ext cx="8329612" cy="1071562"/>
          </a:xfrm>
        </p:spPr>
        <p:txBody>
          <a:bodyPr>
            <a:normAutofit fontScale="90000"/>
          </a:bodyPr>
          <a:lstStyle/>
          <a:p>
            <a:pPr eaLnBrk="1" fontAlgn="auto" hangingPunct="1">
              <a:spcAft>
                <a:spcPts val="0"/>
              </a:spcAft>
              <a:defRPr/>
            </a:pPr>
            <a:r>
              <a:rPr lang="en-US" b="1" dirty="0" smtClean="0"/>
              <a:t>EDIT STAFF DETAIL PAGE</a:t>
            </a:r>
            <a:r>
              <a:rPr lang="en-IN" dirty="0"/>
              <a:t/>
            </a:r>
            <a:br>
              <a:rPr lang="en-IN" dirty="0"/>
            </a:br>
            <a:endParaRPr lang="en-IN" dirty="0"/>
          </a:p>
        </p:txBody>
      </p:sp>
      <p:pic>
        <p:nvPicPr>
          <p:cNvPr id="46083" name="Picture 2" descr="C:\Users\win 8.1\Desktop\instructor table.jpg"/>
          <p:cNvPicPr>
            <a:picLocks noChangeAspect="1" noChangeArrowheads="1"/>
          </p:cNvPicPr>
          <p:nvPr/>
        </p:nvPicPr>
        <p:blipFill>
          <a:blip r:embed="rId2"/>
          <a:srcRect/>
          <a:stretch>
            <a:fillRect/>
          </a:stretch>
        </p:blipFill>
        <p:spPr bwMode="auto">
          <a:xfrm>
            <a:off x="357188" y="1071563"/>
            <a:ext cx="8572500" cy="5572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500063"/>
            <a:ext cx="8329612" cy="1071562"/>
          </a:xfrm>
        </p:spPr>
        <p:txBody>
          <a:bodyPr>
            <a:normAutofit fontScale="90000"/>
          </a:bodyPr>
          <a:lstStyle/>
          <a:p>
            <a:pPr eaLnBrk="1" fontAlgn="auto" hangingPunct="1">
              <a:spcAft>
                <a:spcPts val="0"/>
              </a:spcAft>
              <a:defRPr/>
            </a:pPr>
            <a:r>
              <a:rPr lang="en-US" b="1" dirty="0" smtClean="0"/>
              <a:t>MANAGE COURIER DETAIL PAGE</a:t>
            </a:r>
            <a:r>
              <a:rPr lang="en-IN" dirty="0"/>
              <a:t/>
            </a:r>
            <a:br>
              <a:rPr lang="en-IN" dirty="0"/>
            </a:br>
            <a:endParaRPr lang="en-IN" dirty="0"/>
          </a:p>
        </p:txBody>
      </p:sp>
      <p:pic>
        <p:nvPicPr>
          <p:cNvPr id="47107" name="Picture 2" descr="C:\Users\win 8.1\Desktop\instructor table.jpg"/>
          <p:cNvPicPr>
            <a:picLocks noChangeAspect="1" noChangeArrowheads="1"/>
          </p:cNvPicPr>
          <p:nvPr/>
        </p:nvPicPr>
        <p:blipFill>
          <a:blip r:embed="rId2"/>
          <a:srcRect/>
          <a:stretch>
            <a:fillRect/>
          </a:stretch>
        </p:blipFill>
        <p:spPr bwMode="auto">
          <a:xfrm>
            <a:off x="428625" y="1000125"/>
            <a:ext cx="8429625" cy="5572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500063"/>
            <a:ext cx="8329612" cy="1071562"/>
          </a:xfrm>
        </p:spPr>
        <p:txBody>
          <a:bodyPr>
            <a:normAutofit fontScale="90000"/>
          </a:bodyPr>
          <a:lstStyle/>
          <a:p>
            <a:pPr eaLnBrk="1" fontAlgn="auto" hangingPunct="1">
              <a:spcAft>
                <a:spcPts val="0"/>
              </a:spcAft>
              <a:defRPr/>
            </a:pPr>
            <a:r>
              <a:rPr lang="en-US" b="1" dirty="0" smtClean="0"/>
              <a:t>STAFF DASHBOARD PAGE</a:t>
            </a:r>
            <a:r>
              <a:rPr lang="en-IN" dirty="0"/>
              <a:t/>
            </a:r>
            <a:br>
              <a:rPr lang="en-IN" dirty="0"/>
            </a:br>
            <a:endParaRPr lang="en-IN" dirty="0"/>
          </a:p>
        </p:txBody>
      </p:sp>
      <p:pic>
        <p:nvPicPr>
          <p:cNvPr id="48131" name="Picture 2" descr="C:\Users\win 8.1\Desktop\instructor table.jpg"/>
          <p:cNvPicPr>
            <a:picLocks noChangeAspect="1" noChangeArrowheads="1"/>
          </p:cNvPicPr>
          <p:nvPr/>
        </p:nvPicPr>
        <p:blipFill>
          <a:blip r:embed="rId2"/>
          <a:srcRect/>
          <a:stretch>
            <a:fillRect/>
          </a:stretch>
        </p:blipFill>
        <p:spPr bwMode="auto">
          <a:xfrm>
            <a:off x="428625" y="1087438"/>
            <a:ext cx="8286750" cy="5556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1285875"/>
          </a:xfrm>
        </p:spPr>
        <p:txBody>
          <a:bodyPr>
            <a:normAutofit fontScale="90000"/>
          </a:bodyPr>
          <a:lstStyle/>
          <a:p>
            <a:pPr eaLnBrk="1" fontAlgn="auto" hangingPunct="1">
              <a:spcAft>
                <a:spcPts val="0"/>
              </a:spcAft>
              <a:defRPr/>
            </a:pPr>
            <a:r>
              <a:rPr lang="en-US" b="1" dirty="0"/>
              <a:t>CONCLUSION &amp; FUTURE SCOPE</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marL="274320" indent="-274320" eaLnBrk="1" fontAlgn="auto" hangingPunct="1">
              <a:spcAft>
                <a:spcPts val="0"/>
              </a:spcAft>
              <a:buClr>
                <a:schemeClr val="accent3"/>
              </a:buClr>
              <a:buFont typeface="Wingdings 2"/>
              <a:buNone/>
              <a:defRPr/>
            </a:pPr>
            <a:r>
              <a:rPr lang="en-US" b="1" dirty="0"/>
              <a:t> </a:t>
            </a:r>
            <a:endParaRPr lang="en-IN" dirty="0"/>
          </a:p>
          <a:p>
            <a:pPr>
              <a:buFont typeface="Wingdings 2" pitchFamily="18" charset="2"/>
              <a:buNone/>
              <a:defRPr/>
            </a:pPr>
            <a:r>
              <a:rPr lang="en-US" b="1" u="sng" dirty="0" smtClean="0"/>
              <a:t>FUTURE SCOPE</a:t>
            </a:r>
            <a:endParaRPr lang="en-US" dirty="0" smtClean="0"/>
          </a:p>
          <a:p>
            <a:pPr>
              <a:defRPr/>
            </a:pPr>
            <a:r>
              <a:rPr lang="en-US" dirty="0" smtClean="0"/>
              <a:t>This</a:t>
            </a:r>
            <a:r>
              <a:rPr lang="en-US" b="1" dirty="0" smtClean="0"/>
              <a:t> </a:t>
            </a:r>
            <a:r>
              <a:rPr lang="en-US" dirty="0" smtClean="0"/>
              <a:t>web application involves almost all the basic features of the online courier management. The future implementation will be online help for the users and chatting with website administrator.</a:t>
            </a:r>
          </a:p>
          <a:p>
            <a:pPr>
              <a:buFont typeface="Wingdings 2" pitchFamily="18" charset="2"/>
              <a:buNone/>
              <a:defRPr/>
            </a:pPr>
            <a:endParaRPr lang="en-US" dirty="0" smtClean="0"/>
          </a:p>
          <a:p>
            <a:pPr>
              <a:buFont typeface="Wingdings 2" pitchFamily="18" charset="2"/>
              <a:buNone/>
              <a:defRPr/>
            </a:pPr>
            <a:r>
              <a:rPr lang="en-US" b="1" u="sng" dirty="0" smtClean="0"/>
              <a:t>CONCLUSION</a:t>
            </a:r>
            <a:endParaRPr lang="en-US" dirty="0" smtClean="0"/>
          </a:p>
          <a:p>
            <a:pPr>
              <a:defRPr/>
            </a:pPr>
            <a:r>
              <a:rPr lang="en-US" dirty="0" smtClean="0"/>
              <a:t>The project entitled “Online Courier Management System” is developed using HTML , CSS and Bootstrap as front end and PHP , MYSQL database in back end to computerize the process of courier management. This project covers only the basic features required.</a:t>
            </a: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b="1" smtClean="0"/>
              <a:t>BIBLIOGRAPHY</a:t>
            </a:r>
            <a:endParaRPr lang="en-IN" smtClean="0"/>
          </a:p>
        </p:txBody>
      </p:sp>
      <p:sp>
        <p:nvSpPr>
          <p:cNvPr id="3" name="Content Placeholder 2"/>
          <p:cNvSpPr>
            <a:spLocks noGrp="1"/>
          </p:cNvSpPr>
          <p:nvPr>
            <p:ph idx="1"/>
          </p:nvPr>
        </p:nvSpPr>
        <p:spPr/>
        <p:txBody>
          <a:bodyPr>
            <a:normAutofit fontScale="77500" lnSpcReduction="20000"/>
          </a:bodyPr>
          <a:lstStyle/>
          <a:p>
            <a:pPr marL="274320" indent="-274320" eaLnBrk="1" fontAlgn="auto" hangingPunct="1">
              <a:spcAft>
                <a:spcPts val="0"/>
              </a:spcAft>
              <a:buClr>
                <a:schemeClr val="accent3"/>
              </a:buClr>
              <a:buFont typeface="Wingdings 2"/>
              <a:buChar char=""/>
              <a:defRPr/>
            </a:pPr>
            <a:r>
              <a:rPr lang="en-IN" dirty="0"/>
              <a:t> </a:t>
            </a:r>
            <a:r>
              <a:rPr lang="en-US" b="1" dirty="0"/>
              <a:t>FOR </a:t>
            </a:r>
            <a:r>
              <a:rPr lang="en-US" b="1" dirty="0" smtClean="0"/>
              <a:t>PHP INSTALLATION</a:t>
            </a:r>
            <a:r>
              <a:rPr lang="en-US" b="1" dirty="0"/>
              <a:t> </a:t>
            </a:r>
            <a:endParaRPr lang="en-IN" dirty="0"/>
          </a:p>
          <a:p>
            <a:pPr marL="274320" indent="-274320" eaLnBrk="1" fontAlgn="auto" hangingPunct="1">
              <a:spcAft>
                <a:spcPts val="0"/>
              </a:spcAft>
              <a:buClr>
                <a:schemeClr val="accent3"/>
              </a:buClr>
              <a:buFont typeface="Wingdings 2"/>
              <a:buChar char=""/>
              <a:defRPr/>
            </a:pPr>
            <a:r>
              <a:rPr lang="en-US" u="sng" dirty="0" smtClean="0"/>
              <a:t>www.php.net</a:t>
            </a:r>
            <a:r>
              <a:rPr lang="en-US" dirty="0"/>
              <a:t> </a:t>
            </a:r>
            <a:endParaRPr lang="en-IN" dirty="0"/>
          </a:p>
          <a:p>
            <a:pPr marL="274320" indent="-274320" eaLnBrk="1" fontAlgn="auto" hangingPunct="1">
              <a:spcAft>
                <a:spcPts val="0"/>
              </a:spcAft>
              <a:buClr>
                <a:schemeClr val="accent3"/>
              </a:buClr>
              <a:buFont typeface="Wingdings 2"/>
              <a:buChar char=""/>
              <a:defRPr/>
            </a:pPr>
            <a:r>
              <a:rPr lang="en-US" b="1" dirty="0"/>
              <a:t>FOR DEPLOYMENT AND PACKING ON </a:t>
            </a:r>
            <a:r>
              <a:rPr lang="en-US" b="1" dirty="0" smtClean="0"/>
              <a:t>SERVER</a:t>
            </a:r>
            <a:r>
              <a:rPr lang="en-US" b="1" dirty="0"/>
              <a:t> </a:t>
            </a:r>
            <a:endParaRPr lang="en-IN" dirty="0"/>
          </a:p>
          <a:p>
            <a:pPr marL="274320" indent="-274320" eaLnBrk="1" fontAlgn="auto" hangingPunct="1">
              <a:spcAft>
                <a:spcPts val="0"/>
              </a:spcAft>
              <a:buClr>
                <a:schemeClr val="accent3"/>
              </a:buClr>
              <a:buFont typeface="Wingdings 2"/>
              <a:buChar char=""/>
              <a:defRPr/>
            </a:pPr>
            <a:r>
              <a:rPr lang="en-US" u="sng" dirty="0">
                <a:hlinkClick r:id="rId2"/>
              </a:rPr>
              <a:t>www.developer.com</a:t>
            </a:r>
            <a:endParaRPr lang="en-IN" dirty="0"/>
          </a:p>
          <a:p>
            <a:pPr marL="274320" indent="-274320" eaLnBrk="1" fontAlgn="auto" hangingPunct="1">
              <a:spcAft>
                <a:spcPts val="0"/>
              </a:spcAft>
              <a:buClr>
                <a:schemeClr val="accent3"/>
              </a:buClr>
              <a:buFont typeface="Wingdings 2"/>
              <a:buChar char=""/>
              <a:defRPr/>
            </a:pPr>
            <a:r>
              <a:rPr lang="en-US" u="sng" dirty="0">
                <a:hlinkClick r:id="rId3"/>
              </a:rPr>
              <a:t>www.15seconds.com</a:t>
            </a:r>
            <a:endParaRPr lang="en-IN" dirty="0"/>
          </a:p>
          <a:p>
            <a:pPr marL="274320" indent="-274320" eaLnBrk="1" fontAlgn="auto" hangingPunct="1">
              <a:spcAft>
                <a:spcPts val="0"/>
              </a:spcAft>
              <a:buClr>
                <a:schemeClr val="accent3"/>
              </a:buClr>
              <a:buFont typeface="Wingdings 2"/>
              <a:buChar char=""/>
              <a:defRPr/>
            </a:pPr>
            <a:r>
              <a:rPr lang="en-US" dirty="0"/>
              <a:t> </a:t>
            </a:r>
            <a:endParaRPr lang="en-IN" dirty="0"/>
          </a:p>
          <a:p>
            <a:pPr marL="274320" indent="-274320" eaLnBrk="1" fontAlgn="auto" hangingPunct="1">
              <a:spcAft>
                <a:spcPts val="0"/>
              </a:spcAft>
              <a:buClr>
                <a:schemeClr val="accent3"/>
              </a:buClr>
              <a:buFont typeface="Wingdings 2"/>
              <a:buChar char=""/>
              <a:defRPr/>
            </a:pPr>
            <a:r>
              <a:rPr lang="en-US" b="1" dirty="0"/>
              <a:t>FOR </a:t>
            </a:r>
            <a:r>
              <a:rPr lang="en-US" b="1" dirty="0" smtClean="0"/>
              <a:t>MYSQL</a:t>
            </a:r>
            <a:r>
              <a:rPr lang="en-US" b="1" dirty="0"/>
              <a:t> </a:t>
            </a:r>
            <a:endParaRPr lang="en-IN" dirty="0"/>
          </a:p>
          <a:p>
            <a:pPr marL="274320" indent="-274320" eaLnBrk="1" fontAlgn="auto" hangingPunct="1">
              <a:spcAft>
                <a:spcPts val="0"/>
              </a:spcAft>
              <a:buClr>
                <a:schemeClr val="accent3"/>
              </a:buClr>
              <a:buFont typeface="Wingdings 2"/>
              <a:buChar char=""/>
              <a:defRPr/>
            </a:pPr>
            <a:r>
              <a:rPr lang="en-US" u="sng" dirty="0" smtClean="0">
                <a:hlinkClick r:id="rId4"/>
              </a:rPr>
              <a:t>www.mysql.com</a:t>
            </a:r>
            <a:endParaRPr lang="en-IN" dirty="0"/>
          </a:p>
          <a:p>
            <a:pPr marL="274320" indent="-274320" eaLnBrk="1" fontAlgn="auto" hangingPunct="1">
              <a:spcAft>
                <a:spcPts val="0"/>
              </a:spcAft>
              <a:buClr>
                <a:schemeClr val="accent3"/>
              </a:buClr>
              <a:buFont typeface="Wingdings 2"/>
              <a:buChar char=""/>
              <a:defRPr/>
            </a:pPr>
            <a:r>
              <a:rPr lang="en-US" dirty="0"/>
              <a:t> </a:t>
            </a:r>
            <a:endParaRPr lang="en-IN" dirty="0"/>
          </a:p>
          <a:p>
            <a:pPr marL="274320" indent="-274320" eaLnBrk="1" fontAlgn="auto" hangingPunct="1">
              <a:spcAft>
                <a:spcPts val="0"/>
              </a:spcAft>
              <a:buClr>
                <a:schemeClr val="accent3"/>
              </a:buClr>
              <a:buFont typeface="Wingdings 2"/>
              <a:buChar char=""/>
              <a:defRPr/>
            </a:pPr>
            <a:r>
              <a:rPr lang="en-US" b="1" dirty="0"/>
              <a:t>FOR </a:t>
            </a:r>
            <a:r>
              <a:rPr lang="en-US" b="1" dirty="0" smtClean="0"/>
              <a:t>PHP,CSS,APACHE</a:t>
            </a:r>
            <a:r>
              <a:rPr lang="en-US" b="1" dirty="0"/>
              <a:t> </a:t>
            </a:r>
            <a:endParaRPr lang="en-US" b="1" dirty="0" smtClean="0"/>
          </a:p>
          <a:p>
            <a:pPr marL="274320" indent="-274320" eaLnBrk="1" fontAlgn="auto" hangingPunct="1">
              <a:spcAft>
                <a:spcPts val="0"/>
              </a:spcAft>
              <a:buClr>
                <a:schemeClr val="accent3"/>
              </a:buClr>
              <a:buFont typeface="Wingdings 2"/>
              <a:buChar char=""/>
              <a:defRPr/>
            </a:pPr>
            <a:r>
              <a:rPr lang="en-US" b="1" dirty="0" smtClean="0">
                <a:hlinkClick r:id="rId5"/>
              </a:rPr>
              <a:t>www.w3schools.com</a:t>
            </a:r>
            <a:endParaRPr lang="en-IN" dirty="0"/>
          </a:p>
          <a:p>
            <a:pPr marL="274320" indent="-274320" eaLnBrk="1" fontAlgn="auto" hangingPunct="1">
              <a:spcAft>
                <a:spcPts val="0"/>
              </a:spcAft>
              <a:buClr>
                <a:schemeClr val="accent3"/>
              </a:buClr>
              <a:buFont typeface="Wingdings 2"/>
              <a:buChar char=""/>
              <a:defRPr/>
            </a:pPr>
            <a:r>
              <a:rPr lang="en-US" u="sng" dirty="0" smtClean="0">
                <a:hlinkClick r:id="rId6"/>
              </a:rPr>
              <a:t>www.php.net</a:t>
            </a:r>
            <a:endParaRPr lang="en-IN" dirty="0"/>
          </a:p>
          <a:p>
            <a:pPr marL="274320" indent="-274320" eaLnBrk="1" fontAlgn="auto" hangingPunct="1">
              <a:spcAft>
                <a:spcPts val="0"/>
              </a:spcAft>
              <a:buClr>
                <a:schemeClr val="accent3"/>
              </a:buClr>
              <a:buFont typeface="Wingdings 2"/>
              <a:buChar char=""/>
              <a:defRPr/>
            </a:pPr>
            <a:r>
              <a:rPr lang="en-US" u="sng" dirty="0" smtClean="0">
                <a:hlinkClick r:id="rId7"/>
              </a:rPr>
              <a:t>www.javatpoint.com</a:t>
            </a:r>
            <a:endParaRPr lang="en-IN" dirty="0"/>
          </a:p>
          <a:p>
            <a:pPr marL="274320" indent="-274320" eaLnBrk="1" fontAlgn="auto" hangingPunct="1">
              <a:spcAft>
                <a:spcPts val="0"/>
              </a:spcAft>
              <a:buClr>
                <a:schemeClr val="accent3"/>
              </a:buClr>
              <a:buFont typeface="Wingdings 2"/>
              <a:buChar char=""/>
              <a:defRPr/>
            </a:pPr>
            <a:r>
              <a:rPr lang="en-US" u="sng" dirty="0" smtClean="0">
                <a:hlinkClick r:id="rId8"/>
              </a:rPr>
              <a:t>www.apache.org</a:t>
            </a: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3">
                                            <p:txEl>
                                              <p:pRg st="0" end="0"/>
                                            </p:txEl>
                                          </p:spTgt>
                                        </p:tgtEl>
                                      </p:cBhvr>
                                    </p:animEffect>
                                    <p:set>
                                      <p:cBhvr>
                                        <p:cTn id="1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grpId="0" nodeType="clickEffect">
                                  <p:stCondLst>
                                    <p:cond delay="0"/>
                                  </p:stCondLst>
                                  <p:childTnLst>
                                    <p:animEffect transition="out" filter="diamond(in)">
                                      <p:cBhvr>
                                        <p:cTn id="16" dur="2000"/>
                                        <p:tgtEl>
                                          <p:spTgt spid="3">
                                            <p:txEl>
                                              <p:pRg st="1" end="1"/>
                                            </p:txEl>
                                          </p:spTgt>
                                        </p:tgtEl>
                                      </p:cBhvr>
                                    </p:animEffect>
                                    <p:set>
                                      <p:cBhvr>
                                        <p:cTn id="17"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0" nodeType="clickEffect">
                                  <p:stCondLst>
                                    <p:cond delay="0"/>
                                  </p:stCondLst>
                                  <p:childTnLst>
                                    <p:animEffect transition="out" filter="diamond(in)">
                                      <p:cBhvr>
                                        <p:cTn id="21" dur="2000"/>
                                        <p:tgtEl>
                                          <p:spTgt spid="3">
                                            <p:txEl>
                                              <p:pRg st="2" end="2"/>
                                            </p:txEl>
                                          </p:spTgt>
                                        </p:tgtEl>
                                      </p:cBhvr>
                                    </p:animEffect>
                                    <p:set>
                                      <p:cBhvr>
                                        <p:cTn id="22"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grpId="0" nodeType="clickEffect">
                                  <p:stCondLst>
                                    <p:cond delay="0"/>
                                  </p:stCondLst>
                                  <p:childTnLst>
                                    <p:animEffect transition="out" filter="diamond(in)">
                                      <p:cBhvr>
                                        <p:cTn id="26" dur="2000"/>
                                        <p:tgtEl>
                                          <p:spTgt spid="3">
                                            <p:txEl>
                                              <p:pRg st="3" end="3"/>
                                            </p:txEl>
                                          </p:spTgt>
                                        </p:tgtEl>
                                      </p:cBhvr>
                                    </p:animEffect>
                                    <p:set>
                                      <p:cBhvr>
                                        <p:cTn id="27"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8" presetClass="exit" presetSubtype="16" fill="hold" grpId="0" nodeType="clickEffect">
                                  <p:stCondLst>
                                    <p:cond delay="0"/>
                                  </p:stCondLst>
                                  <p:childTnLst>
                                    <p:animEffect transition="out" filter="diamond(in)">
                                      <p:cBhvr>
                                        <p:cTn id="31" dur="2000"/>
                                        <p:tgtEl>
                                          <p:spTgt spid="3">
                                            <p:txEl>
                                              <p:pRg st="4" end="4"/>
                                            </p:txEl>
                                          </p:spTgt>
                                        </p:tgtEl>
                                      </p:cBhvr>
                                    </p:animEffect>
                                    <p:set>
                                      <p:cBhvr>
                                        <p:cTn id="32" dur="1" fill="hold">
                                          <p:stCondLst>
                                            <p:cond delay="1999"/>
                                          </p:stCondLst>
                                        </p:cTn>
                                        <p:tgtEl>
                                          <p:spTgt spid="3">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8" presetClass="exit" presetSubtype="16" fill="hold" grpId="0" nodeType="clickEffect">
                                  <p:stCondLst>
                                    <p:cond delay="0"/>
                                  </p:stCondLst>
                                  <p:childTnLst>
                                    <p:animEffect transition="out" filter="diamond(in)">
                                      <p:cBhvr>
                                        <p:cTn id="36" dur="2000"/>
                                        <p:tgtEl>
                                          <p:spTgt spid="3">
                                            <p:txEl>
                                              <p:pRg st="5" end="5"/>
                                            </p:txEl>
                                          </p:spTgt>
                                        </p:tgtEl>
                                      </p:cBhvr>
                                    </p:animEffect>
                                    <p:set>
                                      <p:cBhvr>
                                        <p:cTn id="37"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8" presetClass="exit" presetSubtype="16" fill="hold" grpId="0" nodeType="clickEffect">
                                  <p:stCondLst>
                                    <p:cond delay="0"/>
                                  </p:stCondLst>
                                  <p:childTnLst>
                                    <p:animEffect transition="out" filter="diamond(in)">
                                      <p:cBhvr>
                                        <p:cTn id="41" dur="2000"/>
                                        <p:tgtEl>
                                          <p:spTgt spid="3">
                                            <p:txEl>
                                              <p:pRg st="6" end="6"/>
                                            </p:txEl>
                                          </p:spTgt>
                                        </p:tgtEl>
                                      </p:cBhvr>
                                    </p:animEffect>
                                    <p:set>
                                      <p:cBhvr>
                                        <p:cTn id="42" dur="1" fill="hold">
                                          <p:stCondLst>
                                            <p:cond delay="1999"/>
                                          </p:stCondLst>
                                        </p:cTn>
                                        <p:tgtEl>
                                          <p:spTgt spid="3">
                                            <p:txEl>
                                              <p:pRg st="6" end="6"/>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8" presetClass="exit" presetSubtype="16" fill="hold" grpId="0" nodeType="clickEffect">
                                  <p:stCondLst>
                                    <p:cond delay="0"/>
                                  </p:stCondLst>
                                  <p:childTnLst>
                                    <p:animEffect transition="out" filter="diamond(in)">
                                      <p:cBhvr>
                                        <p:cTn id="46" dur="2000"/>
                                        <p:tgtEl>
                                          <p:spTgt spid="3">
                                            <p:txEl>
                                              <p:pRg st="7" end="7"/>
                                            </p:txEl>
                                          </p:spTgt>
                                        </p:tgtEl>
                                      </p:cBhvr>
                                    </p:animEffect>
                                    <p:set>
                                      <p:cBhvr>
                                        <p:cTn id="47" dur="1" fill="hold">
                                          <p:stCondLst>
                                            <p:cond delay="1999"/>
                                          </p:stCondLst>
                                        </p:cTn>
                                        <p:tgtEl>
                                          <p:spTgt spid="3">
                                            <p:txEl>
                                              <p:pRg st="7" end="7"/>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8" presetClass="exit" presetSubtype="16" fill="hold" grpId="0" nodeType="clickEffect">
                                  <p:stCondLst>
                                    <p:cond delay="0"/>
                                  </p:stCondLst>
                                  <p:childTnLst>
                                    <p:animEffect transition="out" filter="diamond(in)">
                                      <p:cBhvr>
                                        <p:cTn id="51" dur="2000"/>
                                        <p:tgtEl>
                                          <p:spTgt spid="3">
                                            <p:txEl>
                                              <p:pRg st="8" end="8"/>
                                            </p:txEl>
                                          </p:spTgt>
                                        </p:tgtEl>
                                      </p:cBhvr>
                                    </p:animEffect>
                                    <p:set>
                                      <p:cBhvr>
                                        <p:cTn id="52" dur="1" fill="hold">
                                          <p:stCondLst>
                                            <p:cond delay="1999"/>
                                          </p:stCondLst>
                                        </p:cTn>
                                        <p:tgtEl>
                                          <p:spTgt spid="3">
                                            <p:txEl>
                                              <p:pRg st="8" end="8"/>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8" presetClass="exit" presetSubtype="16" fill="hold" grpId="0" nodeType="clickEffect">
                                  <p:stCondLst>
                                    <p:cond delay="0"/>
                                  </p:stCondLst>
                                  <p:childTnLst>
                                    <p:animEffect transition="out" filter="diamond(in)">
                                      <p:cBhvr>
                                        <p:cTn id="56" dur="2000"/>
                                        <p:tgtEl>
                                          <p:spTgt spid="3">
                                            <p:txEl>
                                              <p:pRg st="9" end="9"/>
                                            </p:txEl>
                                          </p:spTgt>
                                        </p:tgtEl>
                                      </p:cBhvr>
                                    </p:animEffect>
                                    <p:set>
                                      <p:cBhvr>
                                        <p:cTn id="57" dur="1" fill="hold">
                                          <p:stCondLst>
                                            <p:cond delay="1999"/>
                                          </p:stCondLst>
                                        </p:cTn>
                                        <p:tgtEl>
                                          <p:spTgt spid="3">
                                            <p:txEl>
                                              <p:pRg st="9" end="9"/>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8" presetClass="exit" presetSubtype="16" fill="hold" grpId="0" nodeType="clickEffect">
                                  <p:stCondLst>
                                    <p:cond delay="0"/>
                                  </p:stCondLst>
                                  <p:childTnLst>
                                    <p:animEffect transition="out" filter="diamond(in)">
                                      <p:cBhvr>
                                        <p:cTn id="61" dur="2000"/>
                                        <p:tgtEl>
                                          <p:spTgt spid="3">
                                            <p:txEl>
                                              <p:pRg st="10" end="10"/>
                                            </p:txEl>
                                          </p:spTgt>
                                        </p:tgtEl>
                                      </p:cBhvr>
                                    </p:animEffect>
                                    <p:set>
                                      <p:cBhvr>
                                        <p:cTn id="62" dur="1" fill="hold">
                                          <p:stCondLst>
                                            <p:cond delay="1999"/>
                                          </p:stCondLst>
                                        </p:cTn>
                                        <p:tgtEl>
                                          <p:spTgt spid="3">
                                            <p:txEl>
                                              <p:pRg st="10" end="10"/>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8" presetClass="exit" presetSubtype="16" fill="hold" grpId="0" nodeType="clickEffect">
                                  <p:stCondLst>
                                    <p:cond delay="0"/>
                                  </p:stCondLst>
                                  <p:childTnLst>
                                    <p:animEffect transition="out" filter="diamond(in)">
                                      <p:cBhvr>
                                        <p:cTn id="66" dur="2000"/>
                                        <p:tgtEl>
                                          <p:spTgt spid="3">
                                            <p:txEl>
                                              <p:pRg st="11" end="11"/>
                                            </p:txEl>
                                          </p:spTgt>
                                        </p:tgtEl>
                                      </p:cBhvr>
                                    </p:animEffect>
                                    <p:set>
                                      <p:cBhvr>
                                        <p:cTn id="67" dur="1" fill="hold">
                                          <p:stCondLst>
                                            <p:cond delay="1999"/>
                                          </p:stCondLst>
                                        </p:cTn>
                                        <p:tgtEl>
                                          <p:spTgt spid="3">
                                            <p:txEl>
                                              <p:pRg st="11" end="11"/>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8" presetClass="exit" presetSubtype="16" fill="hold" grpId="0" nodeType="clickEffect">
                                  <p:stCondLst>
                                    <p:cond delay="0"/>
                                  </p:stCondLst>
                                  <p:childTnLst>
                                    <p:animEffect transition="out" filter="diamond(in)">
                                      <p:cBhvr>
                                        <p:cTn id="71" dur="2000"/>
                                        <p:tgtEl>
                                          <p:spTgt spid="3">
                                            <p:txEl>
                                              <p:pRg st="12" end="12"/>
                                            </p:txEl>
                                          </p:spTgt>
                                        </p:tgtEl>
                                      </p:cBhvr>
                                    </p:animEffect>
                                    <p:set>
                                      <p:cBhvr>
                                        <p:cTn id="72" dur="1" fill="hold">
                                          <p:stCondLst>
                                            <p:cond delay="1999"/>
                                          </p:stCondLst>
                                        </p:cTn>
                                        <p:tgtEl>
                                          <p:spTgt spid="3">
                                            <p:txEl>
                                              <p:pRg st="12" end="12"/>
                                            </p:txEl>
                                          </p:spTgt>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8" presetClass="exit" presetSubtype="16" fill="hold" grpId="0" nodeType="clickEffect">
                                  <p:stCondLst>
                                    <p:cond delay="0"/>
                                  </p:stCondLst>
                                  <p:childTnLst>
                                    <p:animEffect transition="out" filter="diamond(in)">
                                      <p:cBhvr>
                                        <p:cTn id="76" dur="2000"/>
                                        <p:tgtEl>
                                          <p:spTgt spid="3">
                                            <p:txEl>
                                              <p:pRg st="13" end="13"/>
                                            </p:txEl>
                                          </p:spTgt>
                                        </p:tgtEl>
                                      </p:cBhvr>
                                    </p:animEffect>
                                    <p:set>
                                      <p:cBhvr>
                                        <p:cTn id="77" dur="1" fill="hold">
                                          <p:stCondLst>
                                            <p:cond delay="1999"/>
                                          </p:stCondLst>
                                        </p:cTn>
                                        <p:tgtEl>
                                          <p:spTgt spid="3">
                                            <p:txEl>
                                              <p:pRg st="13" end="1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88" y="2643188"/>
            <a:ext cx="7572375" cy="1500187"/>
          </a:xfrm>
          <a:solidFill>
            <a:schemeClr val="bg2">
              <a:lumMod val="50000"/>
            </a:schemeClr>
          </a:solidFill>
        </p:spPr>
        <p:txBody>
          <a:bodyPr/>
          <a:lstStyle/>
          <a:p>
            <a:pPr algn="ctr">
              <a:buFont typeface="Wingdings" pitchFamily="2" charset="2"/>
              <a:buChar char="v"/>
              <a:defRPr/>
            </a:pPr>
            <a:r>
              <a:rPr lang="en-US" sz="7200" b="1" i="1" dirty="0" smtClean="0">
                <a:latin typeface="Freestyle Script" pitchFamily="66" charset="0"/>
              </a:rPr>
              <a:t>THANKYOU</a:t>
            </a:r>
            <a:endParaRPr lang="en-US" sz="7200" b="1" i="1" dirty="0">
              <a:latin typeface="Freestyle Scrip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6042 0.40625 L 0.35 0.40463 L 0.17431 0.28056 " pathEditMode="relative" ptsTypes="AAAA">
                                      <p:cBhvr>
                                        <p:cTn id="6" dur="2000" fill="hold"/>
                                        <p:tgtEl>
                                          <p:spTgt spid="3">
                                            <p:bg/>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36042 0.40625 L 0.35 0.40463 L 0.17431 0.28056 " pathEditMode="relative" ptsTypes="AAAA">
                                      <p:cBhvr>
                                        <p:cTn id="10" dur="2000" fill="hold"/>
                                        <p:tgtEl>
                                          <p:spTgt spid="3">
                                            <p:txEl>
                                              <p:pRg st="0" end="0"/>
                                            </p:txEl>
                                          </p:spTgt>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grpId="1" nodeType="clickEffect">
                                  <p:stCondLst>
                                    <p:cond delay="0"/>
                                  </p:stCondLst>
                                  <p:childTnLst>
                                    <p:animMotion origin="layout" path="M 0 0  L 0.25 0.33333  E" pathEditMode="relative" ptsTypes="">
                                      <p:cBhvr>
                                        <p:cTn id="14" dur="2000" fill="hold"/>
                                        <p:tgtEl>
                                          <p:spTgt spid="3">
                                            <p:bg/>
                                          </p:spTgt>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grpId="1" nodeType="clickEffect">
                                  <p:stCondLst>
                                    <p:cond delay="0"/>
                                  </p:stCondLst>
                                  <p:childTnLst>
                                    <p:animMotion origin="layout" path="M 0 0  L 0.25 0.33333  E" pathEditMode="relative" ptsTypes="">
                                      <p:cBhvr>
                                        <p:cTn id="18"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509588"/>
          </a:xfrm>
        </p:spPr>
        <p:txBody>
          <a:bodyPr>
            <a:normAutofit fontScale="90000"/>
          </a:bodyPr>
          <a:lstStyle/>
          <a:p>
            <a:pPr eaLnBrk="1" fontAlgn="auto" hangingPunct="1">
              <a:spcAft>
                <a:spcPts val="0"/>
              </a:spcAft>
              <a:defRPr/>
            </a:pPr>
            <a:r>
              <a:rPr lang="en-US" b="1" dirty="0" smtClean="0"/>
              <a:t>EXISTING SYSTEM</a:t>
            </a:r>
            <a:endParaRPr lang="en-IN" dirty="0"/>
          </a:p>
        </p:txBody>
      </p:sp>
      <p:sp>
        <p:nvSpPr>
          <p:cNvPr id="3" name="Content Placeholder 2"/>
          <p:cNvSpPr>
            <a:spLocks noGrp="1"/>
          </p:cNvSpPr>
          <p:nvPr>
            <p:ph idx="1"/>
          </p:nvPr>
        </p:nvSpPr>
        <p:spPr>
          <a:xfrm>
            <a:off x="457200" y="1643063"/>
            <a:ext cx="8229600" cy="4681537"/>
          </a:xfrm>
        </p:spPr>
        <p:txBody>
          <a:bodyPr>
            <a:normAutofit/>
          </a:bodyPr>
          <a:lstStyle/>
          <a:p>
            <a:pPr>
              <a:defRPr/>
            </a:pPr>
            <a:r>
              <a:rPr lang="en-US" sz="2800" dirty="0" smtClean="0"/>
              <a:t>The existing system is not totally automated. Though the system is computerized to a particular extent, it has to do a lot of manual work.</a:t>
            </a:r>
          </a:p>
          <a:p>
            <a:pPr>
              <a:defRPr/>
            </a:pPr>
            <a:r>
              <a:rPr lang="en-US" sz="2800" dirty="0" smtClean="0"/>
              <a:t>The different processes involved are:</a:t>
            </a:r>
          </a:p>
          <a:p>
            <a:pPr>
              <a:defRPr/>
            </a:pPr>
            <a:r>
              <a:rPr lang="en-US" sz="2800" dirty="0" smtClean="0"/>
              <a:t>To maintain details of bookings manually.</a:t>
            </a:r>
          </a:p>
          <a:p>
            <a:pPr>
              <a:defRPr/>
            </a:pPr>
            <a:r>
              <a:rPr lang="en-US" sz="2800" dirty="0" smtClean="0"/>
              <a:t>Maintain details of the employees.</a:t>
            </a:r>
          </a:p>
          <a:p>
            <a:pPr>
              <a:defRPr/>
            </a:pPr>
            <a:r>
              <a:rPr lang="en-US" sz="2800" dirty="0" smtClean="0"/>
              <a:t>To maintain details of the incoming couriers.</a:t>
            </a:r>
          </a:p>
          <a:p>
            <a:pPr>
              <a:defRPr/>
            </a:pPr>
            <a:r>
              <a:rPr lang="en-US" sz="2800" dirty="0" smtClean="0"/>
              <a:t>To maintain full courier details.</a:t>
            </a:r>
          </a:p>
          <a:p>
            <a:pPr marL="274320" indent="-274320" eaLnBrk="1" fontAlgn="auto" hangingPunct="1">
              <a:spcAft>
                <a:spcPts val="0"/>
              </a:spcAft>
              <a:buClr>
                <a:schemeClr val="accent3"/>
              </a:buClr>
              <a:buFont typeface="Wingdings 2" pitchFamily="18" charset="2"/>
              <a:buNone/>
              <a:defRPr/>
            </a:pPr>
            <a:endParaRPr lang="en-US" dirty="0" smtClean="0"/>
          </a:p>
          <a:p>
            <a:pPr marL="274320" indent="-274320" eaLnBrk="1" fontAlgn="auto" hangingPunct="1">
              <a:spcAft>
                <a:spcPts val="0"/>
              </a:spcAft>
              <a:buClr>
                <a:schemeClr val="accent3"/>
              </a:buClr>
              <a:buFont typeface="Wingdings 2"/>
              <a:buChar char=""/>
              <a:defRPr/>
            </a:pP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704850"/>
            <a:ext cx="8229600" cy="581025"/>
          </a:xfrm>
        </p:spPr>
        <p:txBody>
          <a:bodyPr/>
          <a:lstStyle/>
          <a:p>
            <a:pPr eaLnBrk="1" hangingPunct="1"/>
            <a:r>
              <a:rPr lang="en-US" b="1" smtClean="0"/>
              <a:t>ADMIN MODULES</a:t>
            </a:r>
            <a:endParaRPr lang="en-IN" smtClean="0"/>
          </a:p>
        </p:txBody>
      </p:sp>
      <p:sp>
        <p:nvSpPr>
          <p:cNvPr id="10243" name="Content Placeholder 2"/>
          <p:cNvSpPr>
            <a:spLocks noGrp="1"/>
          </p:cNvSpPr>
          <p:nvPr>
            <p:ph idx="1"/>
          </p:nvPr>
        </p:nvSpPr>
        <p:spPr>
          <a:xfrm>
            <a:off x="457200" y="1714500"/>
            <a:ext cx="8229600" cy="4610100"/>
          </a:xfrm>
        </p:spPr>
        <p:txBody>
          <a:bodyPr/>
          <a:lstStyle/>
          <a:p>
            <a:r>
              <a:rPr lang="en-US" smtClean="0"/>
              <a:t>1. </a:t>
            </a:r>
            <a:r>
              <a:rPr lang="en-US" b="1" smtClean="0"/>
              <a:t>Dashboard:</a:t>
            </a:r>
            <a:r>
              <a:rPr lang="en-US" smtClean="0"/>
              <a:t> In this section admin can see all detail in brief like total courier, Total Courier Pickup, Total Shipped, Total In-transit, Total Courier arrived at destination, Total courier out for delivery and Total delivered courier.</a:t>
            </a:r>
          </a:p>
          <a:p>
            <a:r>
              <a:rPr lang="en-US" smtClean="0"/>
              <a:t>2. </a:t>
            </a:r>
            <a:r>
              <a:rPr lang="en-US" b="1" smtClean="0"/>
              <a:t>Branches:</a:t>
            </a:r>
            <a:r>
              <a:rPr lang="en-US" smtClean="0"/>
              <a:t> In this section admin can manage branches(add and update).</a:t>
            </a:r>
          </a:p>
          <a:p>
            <a:r>
              <a:rPr lang="en-US" b="1" smtClean="0"/>
              <a:t>3. Staffs:</a:t>
            </a:r>
            <a:r>
              <a:rPr lang="en-US" smtClean="0"/>
              <a:t> In this section admin can manage Staffs(add,  update and delete).</a:t>
            </a:r>
          </a:p>
          <a:p>
            <a:endParaRPr lang="en-US"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b="1" smtClean="0"/>
          </a:p>
          <a:p>
            <a:pPr eaLnBrk="1" hangingPunct="1">
              <a:buFont typeface="Wingdings 2" pitchFamily="18" charset="2"/>
              <a:buNone/>
            </a:pP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704850"/>
            <a:ext cx="8229600" cy="366713"/>
          </a:xfrm>
        </p:spPr>
        <p:txBody>
          <a:bodyPr/>
          <a:lstStyle/>
          <a:p>
            <a:pPr eaLnBrk="1" hangingPunct="1"/>
            <a:r>
              <a:rPr lang="en-US" b="1" smtClean="0"/>
              <a:t>ADMIN MODULES</a:t>
            </a:r>
            <a:endParaRPr lang="en-IN" smtClean="0"/>
          </a:p>
        </p:txBody>
      </p:sp>
      <p:sp>
        <p:nvSpPr>
          <p:cNvPr id="11267" name="Content Placeholder 2"/>
          <p:cNvSpPr>
            <a:spLocks noGrp="1"/>
          </p:cNvSpPr>
          <p:nvPr>
            <p:ph idx="1"/>
          </p:nvPr>
        </p:nvSpPr>
        <p:spPr>
          <a:xfrm>
            <a:off x="457200" y="1214438"/>
            <a:ext cx="8229600" cy="5110162"/>
          </a:xfrm>
        </p:spPr>
        <p:txBody>
          <a:bodyPr/>
          <a:lstStyle/>
          <a:p>
            <a:r>
              <a:rPr lang="en-US" smtClean="0"/>
              <a:t>4. </a:t>
            </a:r>
            <a:r>
              <a:rPr lang="en-US" b="1" smtClean="0"/>
              <a:t>Courier:</a:t>
            </a:r>
            <a:r>
              <a:rPr lang="en-US" smtClean="0"/>
              <a:t> In this section admin can view courier status and check the courier detail which is filling by staff of different branches.</a:t>
            </a:r>
          </a:p>
          <a:p>
            <a:r>
              <a:rPr lang="en-US" smtClean="0"/>
              <a:t>5. </a:t>
            </a:r>
            <a:r>
              <a:rPr lang="en-US" b="1" smtClean="0"/>
              <a:t>Reports:</a:t>
            </a:r>
            <a:r>
              <a:rPr lang="en-US" smtClean="0"/>
              <a:t> In this section admin can view courier details, courier counts and sales report according to dates.</a:t>
            </a:r>
          </a:p>
          <a:p>
            <a:pPr eaLnBrk="1" hangingPunct="1">
              <a:buFont typeface="Wingdings" pitchFamily="2" charset="2"/>
              <a:buChar char="§"/>
            </a:pPr>
            <a:r>
              <a:rPr lang="en-US" smtClean="0"/>
              <a:t>Admin can also update his profile and change password.</a:t>
            </a:r>
          </a:p>
          <a:p>
            <a:pPr eaLnBrk="1" hangingPunct="1">
              <a:buFont typeface="Wingdings 2" pitchFamily="18" charset="2"/>
              <a:buNone/>
            </a:pPr>
            <a:endParaRPr lang="en-US"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b="1" smtClean="0"/>
          </a:p>
          <a:p>
            <a:pPr eaLnBrk="1" hangingPunct="1">
              <a:buFont typeface="Wingdings 2" pitchFamily="18" charset="2"/>
              <a:buNone/>
            </a:pP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357188"/>
            <a:ext cx="8229600" cy="1357312"/>
          </a:xfrm>
        </p:spPr>
        <p:txBody>
          <a:bodyPr/>
          <a:lstStyle/>
          <a:p>
            <a:pPr eaLnBrk="1" hangingPunct="1"/>
            <a:r>
              <a:rPr lang="en-US" b="1" smtClean="0"/>
              <a:t>STAFF MODULES</a:t>
            </a:r>
            <a:br>
              <a:rPr lang="en-US" b="1" smtClean="0"/>
            </a:br>
            <a:endParaRPr lang="en-IN" smtClean="0"/>
          </a:p>
        </p:txBody>
      </p:sp>
      <p:sp>
        <p:nvSpPr>
          <p:cNvPr id="12291" name="Content Placeholder 2"/>
          <p:cNvSpPr>
            <a:spLocks noGrp="1"/>
          </p:cNvSpPr>
          <p:nvPr>
            <p:ph idx="1"/>
          </p:nvPr>
        </p:nvSpPr>
        <p:spPr>
          <a:xfrm>
            <a:off x="457200" y="1214438"/>
            <a:ext cx="8229600" cy="5643562"/>
          </a:xfrm>
        </p:spPr>
        <p:txBody>
          <a:bodyPr/>
          <a:lstStyle/>
          <a:p>
            <a:r>
              <a:rPr lang="en-US" b="1" smtClean="0"/>
              <a:t>Dashboard:</a:t>
            </a:r>
            <a:r>
              <a:rPr lang="en-US" smtClean="0"/>
              <a:t> In this section staffs can see all detail in brief like total courier , Total Courier Pickup, Total Shipped, Total In-transit, Total Courier arrived at destination, Total courier out for delivery and Total delivered courier.</a:t>
            </a:r>
          </a:p>
          <a:p>
            <a:r>
              <a:rPr lang="en-US" b="1" smtClean="0"/>
              <a:t>Add Courier:</a:t>
            </a:r>
            <a:r>
              <a:rPr lang="en-US" smtClean="0"/>
              <a:t> In this section staffs fill the courier detail of parcel.</a:t>
            </a:r>
          </a:p>
          <a:p>
            <a:r>
              <a:rPr lang="en-US" b="1" smtClean="0"/>
              <a:t>Status:</a:t>
            </a:r>
            <a:r>
              <a:rPr lang="en-US" smtClean="0"/>
              <a:t> In this section staffs can view the courier details and they have also right to change courier status according to current status.</a:t>
            </a:r>
          </a:p>
          <a:p>
            <a:pPr>
              <a:buFont typeface="Wingdings 2" pitchFamily="18" charset="2"/>
              <a:buNone/>
            </a:pPr>
            <a:endParaRPr lang="en-US" smtClean="0"/>
          </a:p>
          <a:p>
            <a:endParaRPr lang="en-US" smtClean="0"/>
          </a:p>
          <a:p>
            <a:pPr eaLnBrk="1" hangingPunct="1">
              <a:buFont typeface="Wingdings" pitchFamily="2" charset="2"/>
              <a:buChar char="§"/>
            </a:pPr>
            <a:endParaRPr lang="en-US"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b="1" smtClean="0"/>
          </a:p>
          <a:p>
            <a:pPr eaLnBrk="1" hangingPunct="1">
              <a:buFont typeface="Wingdings 2" pitchFamily="18" charset="2"/>
              <a:buNone/>
            </a:pP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357188"/>
            <a:ext cx="8229600" cy="1500187"/>
          </a:xfrm>
        </p:spPr>
        <p:txBody>
          <a:bodyPr/>
          <a:lstStyle/>
          <a:p>
            <a:pPr eaLnBrk="1" hangingPunct="1"/>
            <a:r>
              <a:rPr lang="en-US" b="1" smtClean="0"/>
              <a:t>STAFF MODULES (continue)</a:t>
            </a:r>
            <a:br>
              <a:rPr lang="en-US" b="1" smtClean="0"/>
            </a:br>
            <a:endParaRPr lang="en-IN" smtClean="0"/>
          </a:p>
        </p:txBody>
      </p:sp>
      <p:sp>
        <p:nvSpPr>
          <p:cNvPr id="13315" name="Content Placeholder 2"/>
          <p:cNvSpPr>
            <a:spLocks noGrp="1"/>
          </p:cNvSpPr>
          <p:nvPr>
            <p:ph idx="1"/>
          </p:nvPr>
        </p:nvSpPr>
        <p:spPr>
          <a:xfrm>
            <a:off x="457200" y="2000250"/>
            <a:ext cx="8229600" cy="4324350"/>
          </a:xfrm>
        </p:spPr>
        <p:txBody>
          <a:bodyPr/>
          <a:lstStyle/>
          <a:p>
            <a:r>
              <a:rPr lang="en-US" b="1" smtClean="0"/>
              <a:t>Search Courier:</a:t>
            </a:r>
            <a:r>
              <a:rPr lang="en-US" smtClean="0"/>
              <a:t> In this section staffs can search particular courier with the help of tracking number/reference number.</a:t>
            </a:r>
          </a:p>
          <a:p>
            <a:endParaRPr lang="en-US" smtClean="0"/>
          </a:p>
          <a:p>
            <a:r>
              <a:rPr lang="en-US" smtClean="0"/>
              <a:t>Staffs can also update his profile and change password.</a:t>
            </a:r>
          </a:p>
          <a:p>
            <a:pPr>
              <a:buFont typeface="Wingdings 2" pitchFamily="18" charset="2"/>
              <a:buNone/>
            </a:pPr>
            <a:endParaRPr lang="en-US"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smtClean="0"/>
          </a:p>
          <a:p>
            <a:pPr eaLnBrk="1" hangingPunct="1">
              <a:buFont typeface="Wingdings 2" pitchFamily="18" charset="2"/>
              <a:buNone/>
            </a:pPr>
            <a:endParaRPr lang="en-IN" b="1" smtClean="0"/>
          </a:p>
          <a:p>
            <a:pPr eaLnBrk="1" hangingPunct="1">
              <a:buFont typeface="Wingdings 2" pitchFamily="18" charset="2"/>
              <a:buNone/>
            </a:pP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1968</TotalTime>
  <Words>1046</Words>
  <Application>Microsoft Office PowerPoint</Application>
  <PresentationFormat>On-screen Show (4:3)</PresentationFormat>
  <Paragraphs>171</Paragraphs>
  <Slides>46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Calibri</vt:lpstr>
      <vt:lpstr>Constantia</vt:lpstr>
      <vt:lpstr>Wingdings 2</vt:lpstr>
      <vt:lpstr>Bradley Hand ITC</vt:lpstr>
      <vt:lpstr>Arabic Typesetting</vt:lpstr>
      <vt:lpstr>Wingdings</vt:lpstr>
      <vt:lpstr>Times New Roman</vt:lpstr>
      <vt:lpstr>Freestyle Script</vt:lpstr>
      <vt:lpstr>Flow</vt:lpstr>
      <vt:lpstr>COURIER MANAGEMENT SYSTEM </vt:lpstr>
      <vt:lpstr>ABC INSTITUTE OF TECHNOLOGY &amp; RESEARCH</vt:lpstr>
      <vt:lpstr>DEVELOPER</vt:lpstr>
      <vt:lpstr>ABSTRACT </vt:lpstr>
      <vt:lpstr>EXISTING SYSTEM</vt:lpstr>
      <vt:lpstr>ADMIN MODULES</vt:lpstr>
      <vt:lpstr>ADMIN MODULES</vt:lpstr>
      <vt:lpstr>STAFF MODULES </vt:lpstr>
      <vt:lpstr>STAFF MODULES (continue) </vt:lpstr>
      <vt:lpstr>USER MODULES</vt:lpstr>
      <vt:lpstr>       PURPOSE  </vt:lpstr>
      <vt:lpstr>       PURPOSE  </vt:lpstr>
      <vt:lpstr>    SCOPE </vt:lpstr>
      <vt:lpstr>PROPOSED SYSTEM: </vt:lpstr>
      <vt:lpstr>SYSTEM DESIGN </vt:lpstr>
      <vt:lpstr>    </vt:lpstr>
      <vt:lpstr>  Use Case Diagram:  </vt:lpstr>
      <vt:lpstr>Slide 18</vt:lpstr>
      <vt:lpstr>Slide 19</vt:lpstr>
      <vt:lpstr>Slide 20</vt:lpstr>
      <vt:lpstr> Sequence Diagram: </vt:lpstr>
      <vt:lpstr>              SEQUENCE DIAGRAM </vt:lpstr>
      <vt:lpstr>Slide 23</vt:lpstr>
      <vt:lpstr>DFD(Data Flow Diagram) Zero Level</vt:lpstr>
      <vt:lpstr>DFD(First Level) </vt:lpstr>
      <vt:lpstr>DFD(Second Level) </vt:lpstr>
      <vt:lpstr>ER DIAGRAM</vt:lpstr>
      <vt:lpstr>Slide 28</vt:lpstr>
      <vt:lpstr>FRONTEND (LANGUAGE USED)</vt:lpstr>
      <vt:lpstr>BACKEND</vt:lpstr>
      <vt:lpstr>Software Used</vt:lpstr>
      <vt:lpstr>  SCREEN SHOTS Home Page </vt:lpstr>
      <vt:lpstr>  Branch Detail Page</vt:lpstr>
      <vt:lpstr>ADMIN LOGIN PAGE </vt:lpstr>
      <vt:lpstr>ADMIN DASHBOARD PAGE </vt:lpstr>
      <vt:lpstr>ADD BRANCH PAGE </vt:lpstr>
      <vt:lpstr>  MANAGE BRANCH PAGE </vt:lpstr>
      <vt:lpstr>  EDIT BRANCH PAGE </vt:lpstr>
      <vt:lpstr>  ADD STAFF PAGE </vt:lpstr>
      <vt:lpstr>  MANAGE STAFF PAGE </vt:lpstr>
      <vt:lpstr>EDIT STAFF DETAIL PAGE </vt:lpstr>
      <vt:lpstr>MANAGE COURIER DETAIL PAGE </vt:lpstr>
      <vt:lpstr>STAFF DASHBOARD PAGE </vt:lpstr>
      <vt:lpstr>CONCLUSION &amp; FUTURE SCOPE </vt:lpstr>
      <vt:lpstr>BIBLIOGRAPHY</vt:lpstr>
      <vt:lpstr>Slide 46</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dc:creator>
  <cp:lastModifiedBy>win 8.1</cp:lastModifiedBy>
  <cp:revision>192</cp:revision>
  <dcterms:created xsi:type="dcterms:W3CDTF">2011-04-06T15:22:37Z</dcterms:created>
  <dcterms:modified xsi:type="dcterms:W3CDTF">2021-12-09T05:23:09Z</dcterms:modified>
</cp:coreProperties>
</file>