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b32e20b8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b32e20b8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b32e20b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b32e20b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b32e20b8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b32e20b8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b32e20b8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b32e20b8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b32e20b8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b32e20b8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b32e20b8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b32e20b8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b32e20b8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b32e20b8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Vehicle Management System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a:t>KIET Group Of Institution</a:t>
            </a:r>
            <a:endParaRPr/>
          </a:p>
          <a:p>
            <a:pPr indent="0" lvl="0" marL="0" rtl="0" algn="ctr">
              <a:spcBef>
                <a:spcPts val="0"/>
              </a:spcBef>
              <a:spcAft>
                <a:spcPts val="0"/>
              </a:spcAft>
              <a:buNone/>
            </a:pPr>
            <a:r>
              <a:rPr lang="en"/>
              <a:t>(Department of Computer Application)</a:t>
            </a:r>
            <a:endParaRPr/>
          </a:p>
        </p:txBody>
      </p:sp>
      <p:pic>
        <p:nvPicPr>
          <p:cNvPr id="68" name="Google Shape;68;p13"/>
          <p:cNvPicPr preferRelativeResize="0"/>
          <p:nvPr/>
        </p:nvPicPr>
        <p:blipFill>
          <a:blip r:embed="rId3">
            <a:alphaModFix/>
          </a:blip>
          <a:stretch>
            <a:fillRect/>
          </a:stretch>
        </p:blipFill>
        <p:spPr>
          <a:xfrm>
            <a:off x="3526188" y="54525"/>
            <a:ext cx="1928325" cy="162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Project Scope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a:solidFill>
                  <a:srgbClr val="343638"/>
                </a:solidFill>
                <a:highlight>
                  <a:srgbClr val="FFFFFF"/>
                </a:highlight>
                <a:latin typeface="Roboto"/>
                <a:ea typeface="Roboto"/>
                <a:cs typeface="Roboto"/>
                <a:sym typeface="Roboto"/>
              </a:rPr>
              <a:t>Registration for new users will be available on the login page and registration for employees can be done by Admin only. And driver registration can be done by both admin &amp; employee. In Login Page, enter username and password which will be further authenticated and recognize their username as admin, Employee, Driver or User accordingly functional window will open.</a:t>
            </a:r>
            <a:endParaRPr b="1" sz="1300">
              <a:solidFill>
                <a:srgbClr val="343638"/>
              </a:solidFill>
              <a:highlight>
                <a:srgbClr val="FFFFFF"/>
              </a:highlight>
              <a:latin typeface="Roboto"/>
              <a:ea typeface="Roboto"/>
              <a:cs typeface="Roboto"/>
              <a:sym typeface="Roboto"/>
            </a:endParaRPr>
          </a:p>
          <a:p>
            <a:pPr indent="0" lvl="0" marL="0" rtl="0" algn="l">
              <a:spcBef>
                <a:spcPts val="1900"/>
              </a:spcBef>
              <a:spcAft>
                <a:spcPts val="0"/>
              </a:spcAft>
              <a:buNone/>
            </a:pPr>
            <a:r>
              <a:rPr b="1" lang="en" sz="1300">
                <a:solidFill>
                  <a:srgbClr val="343638"/>
                </a:solidFill>
                <a:highlight>
                  <a:srgbClr val="FFFFFF"/>
                </a:highlight>
                <a:latin typeface="Roboto"/>
                <a:ea typeface="Roboto"/>
                <a:cs typeface="Roboto"/>
                <a:sym typeface="Roboto"/>
              </a:rPr>
              <a:t>In the Profile module an admin can add new users to the database. He can set the details of the staff and the users also, while users and employees will only be able to see their details and update the information in this module. Only the admin can add or drop the users.</a:t>
            </a:r>
            <a:endParaRPr b="1" sz="1300">
              <a:solidFill>
                <a:srgbClr val="343638"/>
              </a:solidFill>
              <a:highlight>
                <a:srgbClr val="FFFFFF"/>
              </a:highlight>
              <a:latin typeface="Roboto"/>
              <a:ea typeface="Roboto"/>
              <a:cs typeface="Roboto"/>
              <a:sym typeface="Roboto"/>
            </a:endParaRPr>
          </a:p>
          <a:p>
            <a:pPr indent="0" lvl="0" marL="0" rtl="0" algn="l">
              <a:spcBef>
                <a:spcPts val="1900"/>
              </a:spcBef>
              <a:spcAft>
                <a:spcPts val="0"/>
              </a:spcAft>
              <a:buNone/>
            </a:pPr>
            <a:r>
              <a:rPr b="1" lang="en" sz="1300">
                <a:solidFill>
                  <a:srgbClr val="343638"/>
                </a:solidFill>
                <a:highlight>
                  <a:srgbClr val="FFFFFF"/>
                </a:highlight>
                <a:latin typeface="Roboto"/>
                <a:ea typeface="Roboto"/>
                <a:cs typeface="Roboto"/>
                <a:sym typeface="Roboto"/>
              </a:rPr>
              <a:t>In Vehicles modules, all the vehicles are listed there. Every user has the privilege to add vehicles and all of them can view the available vehicle. They can also book the available vehicles from there but only the admin can delete vehicles from the list.</a:t>
            </a:r>
            <a:endParaRPr b="1" sz="1300">
              <a:solidFill>
                <a:srgbClr val="343638"/>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pic>
        <p:nvPicPr>
          <p:cNvPr id="75" name="Google Shape;75;p14"/>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Functional Requiements</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343638"/>
                </a:solidFill>
                <a:highlight>
                  <a:srgbClr val="FFFFFF"/>
                </a:highlight>
                <a:latin typeface="Roboto"/>
                <a:ea typeface="Roboto"/>
                <a:cs typeface="Roboto"/>
                <a:sym typeface="Roboto"/>
              </a:rPr>
              <a:t>In this functionality the administrator will do his own responsibilities. Whenever he needs to change the Password, then he can directly change it. If any reason he needs to add a new user he can directly add.</a:t>
            </a:r>
            <a:endParaRPr b="1" sz="1300">
              <a:solidFill>
                <a:srgbClr val="343638"/>
              </a:solidFill>
              <a:highlight>
                <a:srgbClr val="FFFFFF"/>
              </a:highlight>
              <a:latin typeface="Roboto"/>
              <a:ea typeface="Roboto"/>
              <a:cs typeface="Roboto"/>
              <a:sym typeface="Roboto"/>
            </a:endParaRPr>
          </a:p>
          <a:p>
            <a:pPr indent="0" lvl="0" marL="0" rtl="0" algn="l">
              <a:spcBef>
                <a:spcPts val="1900"/>
              </a:spcBef>
              <a:spcAft>
                <a:spcPts val="0"/>
              </a:spcAft>
              <a:buNone/>
            </a:pPr>
            <a:r>
              <a:rPr b="1" lang="en" sz="1300">
                <a:solidFill>
                  <a:srgbClr val="343638"/>
                </a:solidFill>
                <a:highlight>
                  <a:srgbClr val="FFFFFF"/>
                </a:highlight>
                <a:latin typeface="Roboto"/>
                <a:ea typeface="Roboto"/>
                <a:cs typeface="Roboto"/>
                <a:sym typeface="Roboto"/>
              </a:rPr>
              <a:t>The admin user can view the details of all the users and he can add or remove any particular users. He can view the details of all the employees of the company and any time he can add or remove any particular employee or employees.</a:t>
            </a:r>
            <a:endParaRPr b="1" sz="1300">
              <a:solidFill>
                <a:srgbClr val="343638"/>
              </a:solidFill>
              <a:highlight>
                <a:srgbClr val="FFFFFF"/>
              </a:highlight>
              <a:latin typeface="Roboto"/>
              <a:ea typeface="Roboto"/>
              <a:cs typeface="Roboto"/>
              <a:sym typeface="Roboto"/>
            </a:endParaRPr>
          </a:p>
          <a:p>
            <a:pPr indent="0" lvl="0" marL="0" rtl="0" algn="l">
              <a:spcBef>
                <a:spcPts val="1900"/>
              </a:spcBef>
              <a:spcAft>
                <a:spcPts val="0"/>
              </a:spcAft>
              <a:buNone/>
            </a:pPr>
            <a:r>
              <a:rPr b="1" lang="en" sz="1300">
                <a:solidFill>
                  <a:srgbClr val="343638"/>
                </a:solidFill>
                <a:highlight>
                  <a:srgbClr val="FFFFFF"/>
                </a:highlight>
                <a:latin typeface="Roboto"/>
                <a:ea typeface="Roboto"/>
                <a:cs typeface="Roboto"/>
                <a:sym typeface="Roboto"/>
              </a:rPr>
              <a:t>This application mainly concentrated on transport. The admin user can view the details of all the categories of the transport. This category’s viewing list shows the ID Number of the category, category code, how much amount per month, and how much distance allotted for the particular category, all this information will be provided</a:t>
            </a:r>
            <a:r>
              <a:rPr lang="en" sz="1300">
                <a:solidFill>
                  <a:srgbClr val="848991"/>
                </a:solidFill>
                <a:highlight>
                  <a:srgbClr val="FFFFFF"/>
                </a:highlight>
                <a:latin typeface="Roboto"/>
                <a:ea typeface="Roboto"/>
                <a:cs typeface="Roboto"/>
                <a:sym typeface="Roboto"/>
              </a:rPr>
              <a:t>. </a:t>
            </a:r>
            <a:endParaRPr sz="1300">
              <a:solidFill>
                <a:srgbClr val="848991"/>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pic>
        <p:nvPicPr>
          <p:cNvPr id="82" name="Google Shape;82;p15"/>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Non Functional Requirement</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lnSpc>
                <a:spcPct val="173076"/>
              </a:lnSpc>
              <a:spcBef>
                <a:spcPts val="0"/>
              </a:spcBef>
              <a:spcAft>
                <a:spcPts val="0"/>
              </a:spcAft>
              <a:buNone/>
            </a:pPr>
            <a:r>
              <a:rPr b="1" lang="en" sz="1300">
                <a:solidFill>
                  <a:srgbClr val="343638"/>
                </a:solidFill>
                <a:highlight>
                  <a:srgbClr val="FFFFFF"/>
                </a:highlight>
                <a:latin typeface="Roboto"/>
                <a:ea typeface="Roboto"/>
                <a:cs typeface="Roboto"/>
                <a:sym typeface="Roboto"/>
              </a:rPr>
              <a:t>1. </a:t>
            </a:r>
            <a:r>
              <a:rPr b="1" lang="en" sz="1300">
                <a:solidFill>
                  <a:srgbClr val="343638"/>
                </a:solidFill>
                <a:highlight>
                  <a:srgbClr val="FFFFFF"/>
                </a:highlight>
                <a:latin typeface="Roboto"/>
                <a:ea typeface="Roboto"/>
                <a:cs typeface="Roboto"/>
                <a:sym typeface="Roboto"/>
              </a:rPr>
              <a:t> Availability</a:t>
            </a:r>
            <a:endParaRPr b="1" sz="1300">
              <a:solidFill>
                <a:srgbClr val="343638"/>
              </a:solidFill>
              <a:highlight>
                <a:srgbClr val="FFFFFF"/>
              </a:highlight>
              <a:latin typeface="Roboto"/>
              <a:ea typeface="Roboto"/>
              <a:cs typeface="Roboto"/>
              <a:sym typeface="Roboto"/>
            </a:endParaRPr>
          </a:p>
          <a:p>
            <a:pPr indent="0" lvl="0" marL="0" rtl="0" algn="l">
              <a:spcBef>
                <a:spcPts val="600"/>
              </a:spcBef>
              <a:spcAft>
                <a:spcPts val="0"/>
              </a:spcAft>
              <a:buNone/>
            </a:pPr>
            <a:r>
              <a:rPr lang="en" sz="1300">
                <a:solidFill>
                  <a:srgbClr val="848991"/>
                </a:solidFill>
                <a:highlight>
                  <a:srgbClr val="FFFFFF"/>
                </a:highlight>
                <a:latin typeface="Roboto"/>
                <a:ea typeface="Roboto"/>
                <a:cs typeface="Roboto"/>
                <a:sym typeface="Roboto"/>
              </a:rPr>
              <a:t>The system shall be available during normal hotel operating hours</a:t>
            </a:r>
            <a:endParaRPr sz="1300">
              <a:solidFill>
                <a:srgbClr val="848991"/>
              </a:solidFill>
              <a:highlight>
                <a:srgbClr val="FFFFFF"/>
              </a:highlight>
              <a:latin typeface="Roboto"/>
              <a:ea typeface="Roboto"/>
              <a:cs typeface="Roboto"/>
              <a:sym typeface="Roboto"/>
            </a:endParaRPr>
          </a:p>
          <a:p>
            <a:pPr indent="0" lvl="0" marL="0" rtl="0" algn="l">
              <a:lnSpc>
                <a:spcPct val="173076"/>
              </a:lnSpc>
              <a:spcBef>
                <a:spcPts val="1900"/>
              </a:spcBef>
              <a:spcAft>
                <a:spcPts val="0"/>
              </a:spcAft>
              <a:buNone/>
            </a:pPr>
            <a:r>
              <a:rPr b="1" lang="en" sz="1300">
                <a:solidFill>
                  <a:srgbClr val="343638"/>
                </a:solidFill>
                <a:highlight>
                  <a:srgbClr val="FFFFFF"/>
                </a:highlight>
                <a:latin typeface="Roboto"/>
                <a:ea typeface="Roboto"/>
                <a:cs typeface="Roboto"/>
                <a:sym typeface="Roboto"/>
              </a:rPr>
              <a:t>2. Correctness</a:t>
            </a:r>
            <a:endParaRPr b="1" sz="1300">
              <a:solidFill>
                <a:srgbClr val="343638"/>
              </a:solidFill>
              <a:highlight>
                <a:srgbClr val="FFFFFF"/>
              </a:highlight>
              <a:latin typeface="Roboto"/>
              <a:ea typeface="Roboto"/>
              <a:cs typeface="Roboto"/>
              <a:sym typeface="Roboto"/>
            </a:endParaRPr>
          </a:p>
          <a:p>
            <a:pPr indent="0" lvl="0" marL="0" rtl="0" algn="l">
              <a:spcBef>
                <a:spcPts val="600"/>
              </a:spcBef>
              <a:spcAft>
                <a:spcPts val="0"/>
              </a:spcAft>
              <a:buNone/>
            </a:pPr>
            <a:r>
              <a:rPr lang="en" sz="1300">
                <a:solidFill>
                  <a:srgbClr val="848991"/>
                </a:solidFill>
                <a:highlight>
                  <a:srgbClr val="FFFFFF"/>
                </a:highlight>
                <a:latin typeface="Roboto"/>
                <a:ea typeface="Roboto"/>
                <a:cs typeface="Roboto"/>
                <a:sym typeface="Roboto"/>
              </a:rPr>
              <a:t>Extent   to   which   program   satisfies   specifications, fulfils   user’s   mission objectives</a:t>
            </a:r>
            <a:endParaRPr sz="1300">
              <a:solidFill>
                <a:srgbClr val="848991"/>
              </a:solidFill>
              <a:highlight>
                <a:srgbClr val="FFFFFF"/>
              </a:highlight>
              <a:latin typeface="Roboto"/>
              <a:ea typeface="Roboto"/>
              <a:cs typeface="Roboto"/>
              <a:sym typeface="Roboto"/>
            </a:endParaRPr>
          </a:p>
          <a:p>
            <a:pPr indent="0" lvl="0" marL="0" rtl="0" algn="l">
              <a:lnSpc>
                <a:spcPct val="173076"/>
              </a:lnSpc>
              <a:spcBef>
                <a:spcPts val="1900"/>
              </a:spcBef>
              <a:spcAft>
                <a:spcPts val="0"/>
              </a:spcAft>
              <a:buNone/>
            </a:pPr>
            <a:r>
              <a:rPr b="1" lang="en" sz="1300">
                <a:solidFill>
                  <a:srgbClr val="343638"/>
                </a:solidFill>
                <a:highlight>
                  <a:srgbClr val="FFFFFF"/>
                </a:highlight>
                <a:latin typeface="Roboto"/>
                <a:ea typeface="Roboto"/>
                <a:cs typeface="Roboto"/>
                <a:sym typeface="Roboto"/>
              </a:rPr>
              <a:t>3. Efficiency</a:t>
            </a:r>
            <a:endParaRPr b="1" sz="1300">
              <a:solidFill>
                <a:srgbClr val="343638"/>
              </a:solidFill>
              <a:highlight>
                <a:srgbClr val="FFFFFF"/>
              </a:highlight>
              <a:latin typeface="Roboto"/>
              <a:ea typeface="Roboto"/>
              <a:cs typeface="Roboto"/>
              <a:sym typeface="Roboto"/>
            </a:endParaRPr>
          </a:p>
          <a:p>
            <a:pPr indent="0" lvl="0" marL="0" rtl="0" algn="l">
              <a:spcBef>
                <a:spcPts val="600"/>
              </a:spcBef>
              <a:spcAft>
                <a:spcPts val="0"/>
              </a:spcAft>
              <a:buNone/>
            </a:pPr>
            <a:r>
              <a:rPr lang="en" sz="1300">
                <a:solidFill>
                  <a:srgbClr val="848991"/>
                </a:solidFill>
                <a:highlight>
                  <a:srgbClr val="FFFFFF"/>
                </a:highlight>
                <a:latin typeface="Roboto"/>
                <a:ea typeface="Roboto"/>
                <a:cs typeface="Roboto"/>
                <a:sym typeface="Roboto"/>
              </a:rPr>
              <a:t>How   much   smaller the number   of   resources   and time are   required   to   achieve   a particular task through the system.</a:t>
            </a:r>
            <a:endParaRPr sz="1300">
              <a:solidFill>
                <a:srgbClr val="848991"/>
              </a:solidFill>
              <a:highlight>
                <a:srgbClr val="FFFFFF"/>
              </a:highlight>
              <a:latin typeface="Roboto"/>
              <a:ea typeface="Roboto"/>
              <a:cs typeface="Roboto"/>
              <a:sym typeface="Roboto"/>
            </a:endParaRPr>
          </a:p>
          <a:p>
            <a:pPr indent="0" lvl="0" marL="0" rtl="0" algn="l">
              <a:lnSpc>
                <a:spcPct val="173076"/>
              </a:lnSpc>
              <a:spcBef>
                <a:spcPts val="1900"/>
              </a:spcBef>
              <a:spcAft>
                <a:spcPts val="0"/>
              </a:spcAft>
              <a:buNone/>
            </a:pPr>
            <a:r>
              <a:rPr b="1" lang="en" sz="1300">
                <a:solidFill>
                  <a:srgbClr val="343638"/>
                </a:solidFill>
                <a:highlight>
                  <a:srgbClr val="FFFFFF"/>
                </a:highlight>
                <a:latin typeface="Roboto"/>
                <a:ea typeface="Roboto"/>
                <a:cs typeface="Roboto"/>
                <a:sym typeface="Roboto"/>
              </a:rPr>
              <a:t>4. Flexibility</a:t>
            </a:r>
            <a:endParaRPr b="1" sz="1300">
              <a:solidFill>
                <a:srgbClr val="343638"/>
              </a:solidFill>
              <a:highlight>
                <a:srgbClr val="FFFFFF"/>
              </a:highlight>
              <a:latin typeface="Roboto"/>
              <a:ea typeface="Roboto"/>
              <a:cs typeface="Roboto"/>
              <a:sym typeface="Roboto"/>
            </a:endParaRPr>
          </a:p>
          <a:p>
            <a:pPr indent="0" lvl="0" marL="0" rtl="0" algn="l">
              <a:spcBef>
                <a:spcPts val="600"/>
              </a:spcBef>
              <a:spcAft>
                <a:spcPts val="0"/>
              </a:spcAft>
              <a:buNone/>
            </a:pPr>
            <a:r>
              <a:rPr lang="en" sz="1300">
                <a:solidFill>
                  <a:srgbClr val="848991"/>
                </a:solidFill>
                <a:highlight>
                  <a:srgbClr val="FFFFFF"/>
                </a:highlight>
                <a:latin typeface="Roboto"/>
                <a:ea typeface="Roboto"/>
                <a:cs typeface="Roboto"/>
                <a:sym typeface="Roboto"/>
              </a:rPr>
              <a:t>Ability to add new features to the system and handle them conveniently. </a:t>
            </a:r>
            <a:endParaRPr sz="1300">
              <a:solidFill>
                <a:srgbClr val="848991"/>
              </a:solidFill>
              <a:highlight>
                <a:srgbClr val="FFFFFF"/>
              </a:highlight>
              <a:latin typeface="Roboto"/>
              <a:ea typeface="Roboto"/>
              <a:cs typeface="Roboto"/>
              <a:sym typeface="Roboto"/>
            </a:endParaRPr>
          </a:p>
          <a:p>
            <a:pPr indent="0" lvl="0" marL="0" rtl="0" algn="l">
              <a:lnSpc>
                <a:spcPct val="173076"/>
              </a:lnSpc>
              <a:spcBef>
                <a:spcPts val="1900"/>
              </a:spcBef>
              <a:spcAft>
                <a:spcPts val="0"/>
              </a:spcAft>
              <a:buNone/>
            </a:pPr>
            <a:r>
              <a:rPr b="1" lang="en" sz="1300">
                <a:solidFill>
                  <a:srgbClr val="343638"/>
                </a:solidFill>
                <a:highlight>
                  <a:srgbClr val="FFFFFF"/>
                </a:highlight>
                <a:latin typeface="Roboto"/>
                <a:ea typeface="Roboto"/>
                <a:cs typeface="Roboto"/>
                <a:sym typeface="Roboto"/>
              </a:rPr>
              <a:t>5. Integrity</a:t>
            </a:r>
            <a:endParaRPr b="1" sz="1300">
              <a:solidFill>
                <a:srgbClr val="343638"/>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72275"/>
            <a:ext cx="8520600" cy="72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Case Study Diagram</a:t>
            </a:r>
            <a:endParaRPr/>
          </a:p>
        </p:txBody>
      </p:sp>
      <p:pic>
        <p:nvPicPr>
          <p:cNvPr id="95" name="Google Shape;95;p17"/>
          <p:cNvPicPr preferRelativeResize="0"/>
          <p:nvPr/>
        </p:nvPicPr>
        <p:blipFill>
          <a:blip r:embed="rId3">
            <a:alphaModFix/>
          </a:blip>
          <a:stretch>
            <a:fillRect/>
          </a:stretch>
        </p:blipFill>
        <p:spPr>
          <a:xfrm>
            <a:off x="152400" y="1096150"/>
            <a:ext cx="3139300" cy="3613700"/>
          </a:xfrm>
          <a:prstGeom prst="rect">
            <a:avLst/>
          </a:prstGeom>
          <a:noFill/>
          <a:ln>
            <a:noFill/>
          </a:ln>
        </p:spPr>
      </p:pic>
      <p:pic>
        <p:nvPicPr>
          <p:cNvPr id="96" name="Google Shape;96;p17"/>
          <p:cNvPicPr preferRelativeResize="0"/>
          <p:nvPr/>
        </p:nvPicPr>
        <p:blipFill>
          <a:blip r:embed="rId4">
            <a:alphaModFix/>
          </a:blip>
          <a:stretch>
            <a:fillRect/>
          </a:stretch>
        </p:blipFill>
        <p:spPr>
          <a:xfrm>
            <a:off x="3076575" y="1023875"/>
            <a:ext cx="2898075" cy="3613700"/>
          </a:xfrm>
          <a:prstGeom prst="rect">
            <a:avLst/>
          </a:prstGeom>
          <a:noFill/>
          <a:ln>
            <a:noFill/>
          </a:ln>
        </p:spPr>
      </p:pic>
      <p:pic>
        <p:nvPicPr>
          <p:cNvPr id="97" name="Google Shape;97;p17"/>
          <p:cNvPicPr preferRelativeResize="0"/>
          <p:nvPr/>
        </p:nvPicPr>
        <p:blipFill>
          <a:blip r:embed="rId5">
            <a:alphaModFix/>
          </a:blip>
          <a:stretch>
            <a:fillRect/>
          </a:stretch>
        </p:blipFill>
        <p:spPr>
          <a:xfrm>
            <a:off x="5974650" y="891375"/>
            <a:ext cx="3059600" cy="4011200"/>
          </a:xfrm>
          <a:prstGeom prst="rect">
            <a:avLst/>
          </a:prstGeom>
          <a:noFill/>
          <a:ln>
            <a:noFill/>
          </a:ln>
        </p:spPr>
      </p:pic>
      <p:sp>
        <p:nvSpPr>
          <p:cNvPr id="98" name="Google Shape;98;p17"/>
          <p:cNvSpPr txBox="1"/>
          <p:nvPr/>
        </p:nvSpPr>
        <p:spPr>
          <a:xfrm>
            <a:off x="1806850" y="2722925"/>
            <a:ext cx="69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99" name="Google Shape;99;p17"/>
          <p:cNvPicPr preferRelativeResize="0"/>
          <p:nvPr/>
        </p:nvPicPr>
        <p:blipFill>
          <a:blip r:embed="rId6">
            <a:alphaModFix/>
          </a:blip>
          <a:stretch>
            <a:fillRect/>
          </a:stretch>
        </p:blipFill>
        <p:spPr>
          <a:xfrm>
            <a:off x="8069525" y="0"/>
            <a:ext cx="1074475" cy="90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Development Enviorment </a:t>
            </a:r>
            <a:endParaRPr/>
          </a:p>
        </p:txBody>
      </p:sp>
      <p:sp>
        <p:nvSpPr>
          <p:cNvPr id="105" name="Google Shape;10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304800" marR="304800" rtl="0" algn="l">
              <a:lnSpc>
                <a:spcPct val="200000"/>
              </a:lnSpc>
              <a:spcBef>
                <a:spcPts val="0"/>
              </a:spcBef>
              <a:spcAft>
                <a:spcPts val="0"/>
              </a:spcAft>
              <a:buNone/>
            </a:pPr>
            <a:r>
              <a:rPr b="1" lang="en" sz="1400">
                <a:solidFill>
                  <a:srgbClr val="343638"/>
                </a:solidFill>
                <a:highlight>
                  <a:srgbClr val="FFFFFF"/>
                </a:highlight>
                <a:latin typeface="Roboto"/>
                <a:ea typeface="Roboto"/>
                <a:cs typeface="Roboto"/>
                <a:sym typeface="Roboto"/>
              </a:rPr>
              <a:t>1. Hardware Requirement</a:t>
            </a:r>
            <a:endParaRPr b="1" sz="1400">
              <a:solidFill>
                <a:srgbClr val="343638"/>
              </a:solidFill>
              <a:highlight>
                <a:srgbClr val="FFFFFF"/>
              </a:highlight>
              <a:latin typeface="Roboto"/>
              <a:ea typeface="Roboto"/>
              <a:cs typeface="Roboto"/>
              <a:sym typeface="Roboto"/>
            </a:endParaRPr>
          </a:p>
          <a:p>
            <a:pPr indent="0" lvl="0" marL="0" rtl="0" algn="l">
              <a:spcBef>
                <a:spcPts val="1500"/>
              </a:spcBef>
              <a:spcAft>
                <a:spcPts val="0"/>
              </a:spcAft>
              <a:buNone/>
            </a:pPr>
            <a:r>
              <a:rPr lang="en" sz="1300">
                <a:solidFill>
                  <a:srgbClr val="848991"/>
                </a:solidFill>
                <a:highlight>
                  <a:srgbClr val="FFFFFF"/>
                </a:highlight>
                <a:latin typeface="Roboto"/>
                <a:ea typeface="Roboto"/>
                <a:cs typeface="Roboto"/>
                <a:sym typeface="Roboto"/>
              </a:rPr>
              <a:t>The minimum requirements needed to perform operations are Intel Pentium Processor at 2 GHz or Higher, RAM 256MB or more, Hard disk capacity 10GB or more.</a:t>
            </a:r>
            <a:endParaRPr sz="1300">
              <a:solidFill>
                <a:srgbClr val="848991"/>
              </a:solidFill>
              <a:highlight>
                <a:srgbClr val="FFFFFF"/>
              </a:highlight>
              <a:latin typeface="Roboto"/>
              <a:ea typeface="Roboto"/>
              <a:cs typeface="Roboto"/>
              <a:sym typeface="Roboto"/>
            </a:endParaRPr>
          </a:p>
          <a:p>
            <a:pPr indent="0" lvl="0" marL="304800" marR="304800" rtl="0" algn="l">
              <a:lnSpc>
                <a:spcPct val="200000"/>
              </a:lnSpc>
              <a:spcBef>
                <a:spcPts val="2300"/>
              </a:spcBef>
              <a:spcAft>
                <a:spcPts val="0"/>
              </a:spcAft>
              <a:buNone/>
            </a:pPr>
            <a:r>
              <a:rPr b="1" lang="en" sz="1400">
                <a:solidFill>
                  <a:srgbClr val="343638"/>
                </a:solidFill>
                <a:highlight>
                  <a:srgbClr val="FFFFFF"/>
                </a:highlight>
                <a:latin typeface="Roboto"/>
                <a:ea typeface="Roboto"/>
                <a:cs typeface="Roboto"/>
                <a:sym typeface="Roboto"/>
              </a:rPr>
              <a:t>2. Software Requirements</a:t>
            </a:r>
            <a:endParaRPr b="1" sz="1400">
              <a:solidFill>
                <a:srgbClr val="343638"/>
              </a:solidFill>
              <a:highlight>
                <a:srgbClr val="FFFFFF"/>
              </a:highlight>
              <a:latin typeface="Roboto"/>
              <a:ea typeface="Roboto"/>
              <a:cs typeface="Roboto"/>
              <a:sym typeface="Roboto"/>
            </a:endParaRPr>
          </a:p>
          <a:p>
            <a:pPr indent="0" lvl="0" marL="0" rtl="0" algn="l">
              <a:spcBef>
                <a:spcPts val="1500"/>
              </a:spcBef>
              <a:spcAft>
                <a:spcPts val="0"/>
              </a:spcAft>
              <a:buNone/>
            </a:pPr>
            <a:r>
              <a:rPr lang="en" sz="1300">
                <a:solidFill>
                  <a:srgbClr val="848991"/>
                </a:solidFill>
                <a:highlight>
                  <a:srgbClr val="FFFFFF"/>
                </a:highlight>
                <a:latin typeface="Roboto"/>
                <a:ea typeface="Roboto"/>
                <a:cs typeface="Roboto"/>
                <a:sym typeface="Roboto"/>
              </a:rPr>
              <a:t>The software required to perform the implementation are Windows or Linux Operating System (Ubuntu, Fedora), JDK 8, Eclipse / NetBeans IDE, The Diagram Editor, Visual Studio Code.</a:t>
            </a:r>
            <a:endParaRPr sz="1300">
              <a:solidFill>
                <a:srgbClr val="848991"/>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pic>
        <p:nvPicPr>
          <p:cNvPr id="106" name="Google Shape;106;p18"/>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Future Scope</a:t>
            </a:r>
            <a:endParaRPr/>
          </a:p>
        </p:txBody>
      </p:sp>
      <p:sp>
        <p:nvSpPr>
          <p:cNvPr id="112" name="Google Shape;11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304800" marR="304800" rtl="0" algn="l">
              <a:lnSpc>
                <a:spcPct val="200000"/>
              </a:lnSpc>
              <a:spcBef>
                <a:spcPts val="0"/>
              </a:spcBef>
              <a:spcAft>
                <a:spcPts val="0"/>
              </a:spcAft>
              <a:buNone/>
            </a:pPr>
            <a:r>
              <a:t/>
            </a:r>
            <a:endParaRPr b="1" sz="1400">
              <a:solidFill>
                <a:srgbClr val="343638"/>
              </a:solidFill>
              <a:highlight>
                <a:srgbClr val="FFFFFF"/>
              </a:highlight>
              <a:latin typeface="Roboto"/>
              <a:ea typeface="Roboto"/>
              <a:cs typeface="Roboto"/>
              <a:sym typeface="Roboto"/>
            </a:endParaRPr>
          </a:p>
          <a:p>
            <a:pPr indent="-311150" lvl="0" marL="457200" rtl="0" algn="l">
              <a:spcBef>
                <a:spcPts val="1500"/>
              </a:spcBef>
              <a:spcAft>
                <a:spcPts val="0"/>
              </a:spcAft>
              <a:buClr>
                <a:srgbClr val="343638"/>
              </a:buClr>
              <a:buSzPts val="1300"/>
              <a:buFont typeface="Roboto"/>
              <a:buChar char="●"/>
            </a:pPr>
            <a:r>
              <a:rPr b="1" lang="en" sz="1300">
                <a:solidFill>
                  <a:srgbClr val="343638"/>
                </a:solidFill>
                <a:highlight>
                  <a:srgbClr val="FFFFFF"/>
                </a:highlight>
                <a:latin typeface="Roboto"/>
                <a:ea typeface="Roboto"/>
                <a:cs typeface="Roboto"/>
                <a:sym typeface="Roboto"/>
              </a:rPr>
              <a:t>Bookings in this application could be extended to Freight and Transportation</a:t>
            </a:r>
            <a:endParaRPr b="1" sz="1300">
              <a:solidFill>
                <a:srgbClr val="343638"/>
              </a:solidFill>
              <a:highlight>
                <a:srgbClr val="FFFFFF"/>
              </a:highlight>
              <a:latin typeface="Roboto"/>
              <a:ea typeface="Roboto"/>
              <a:cs typeface="Roboto"/>
              <a:sym typeface="Roboto"/>
            </a:endParaRPr>
          </a:p>
          <a:p>
            <a:pPr indent="-311150" lvl="0" marL="457200" rtl="0" algn="l">
              <a:spcBef>
                <a:spcPts val="0"/>
              </a:spcBef>
              <a:spcAft>
                <a:spcPts val="0"/>
              </a:spcAft>
              <a:buClr>
                <a:srgbClr val="343638"/>
              </a:buClr>
              <a:buSzPts val="1300"/>
              <a:buFont typeface="Roboto"/>
              <a:buChar char="●"/>
            </a:pPr>
            <a:r>
              <a:rPr b="1" lang="en" sz="1300">
                <a:solidFill>
                  <a:srgbClr val="343638"/>
                </a:solidFill>
                <a:highlight>
                  <a:srgbClr val="FFFFFF"/>
                </a:highlight>
                <a:latin typeface="Roboto"/>
                <a:ea typeface="Roboto"/>
                <a:cs typeface="Roboto"/>
                <a:sym typeface="Roboto"/>
              </a:rPr>
              <a:t>bookings.</a:t>
            </a:r>
            <a:endParaRPr b="1" sz="1300">
              <a:solidFill>
                <a:srgbClr val="343638"/>
              </a:solidFill>
              <a:highlight>
                <a:srgbClr val="FFFFFF"/>
              </a:highlight>
              <a:latin typeface="Roboto"/>
              <a:ea typeface="Roboto"/>
              <a:cs typeface="Roboto"/>
              <a:sym typeface="Roboto"/>
            </a:endParaRPr>
          </a:p>
          <a:p>
            <a:pPr indent="-311150" lvl="0" marL="457200" rtl="0" algn="l">
              <a:spcBef>
                <a:spcPts val="0"/>
              </a:spcBef>
              <a:spcAft>
                <a:spcPts val="0"/>
              </a:spcAft>
              <a:buClr>
                <a:srgbClr val="343638"/>
              </a:buClr>
              <a:buSzPts val="1300"/>
              <a:buFont typeface="Roboto"/>
              <a:buChar char="●"/>
            </a:pPr>
            <a:r>
              <a:rPr b="1" lang="en" sz="1300">
                <a:solidFill>
                  <a:srgbClr val="343638"/>
                </a:solidFill>
                <a:highlight>
                  <a:srgbClr val="FFFFFF"/>
                </a:highlight>
                <a:latin typeface="Roboto"/>
                <a:ea typeface="Roboto"/>
                <a:cs typeface="Roboto"/>
                <a:sym typeface="Roboto"/>
              </a:rPr>
              <a:t>Mobile Application could be developed for the system to reach out to more users.</a:t>
            </a:r>
            <a:endParaRPr b="1" sz="1300">
              <a:solidFill>
                <a:srgbClr val="343638"/>
              </a:solidFill>
              <a:highlight>
                <a:srgbClr val="FFFFFF"/>
              </a:highlight>
              <a:latin typeface="Roboto"/>
              <a:ea typeface="Roboto"/>
              <a:cs typeface="Roboto"/>
              <a:sym typeface="Roboto"/>
            </a:endParaRPr>
          </a:p>
          <a:p>
            <a:pPr indent="-311150" lvl="0" marL="457200" rtl="0" algn="l">
              <a:spcBef>
                <a:spcPts val="0"/>
              </a:spcBef>
              <a:spcAft>
                <a:spcPts val="0"/>
              </a:spcAft>
              <a:buClr>
                <a:srgbClr val="343638"/>
              </a:buClr>
              <a:buSzPts val="1300"/>
              <a:buFont typeface="Roboto"/>
              <a:buChar char="●"/>
            </a:pPr>
            <a:r>
              <a:rPr b="1" lang="en" sz="1300">
                <a:solidFill>
                  <a:srgbClr val="343638"/>
                </a:solidFill>
                <a:highlight>
                  <a:srgbClr val="FFFFFF"/>
                </a:highlight>
                <a:latin typeface="Roboto"/>
                <a:ea typeface="Roboto"/>
                <a:cs typeface="Roboto"/>
                <a:sym typeface="Roboto"/>
              </a:rPr>
              <a:t>Google Map Integration will add vehicle security while reducing illegal use of</a:t>
            </a:r>
            <a:endParaRPr b="1" sz="1300">
              <a:solidFill>
                <a:srgbClr val="343638"/>
              </a:solidFill>
              <a:highlight>
                <a:srgbClr val="FFFFFF"/>
              </a:highlight>
              <a:latin typeface="Roboto"/>
              <a:ea typeface="Roboto"/>
              <a:cs typeface="Roboto"/>
              <a:sym typeface="Roboto"/>
            </a:endParaRPr>
          </a:p>
          <a:p>
            <a:pPr indent="-311150" lvl="0" marL="457200" rtl="0" algn="l">
              <a:spcBef>
                <a:spcPts val="0"/>
              </a:spcBef>
              <a:spcAft>
                <a:spcPts val="0"/>
              </a:spcAft>
              <a:buClr>
                <a:srgbClr val="343638"/>
              </a:buClr>
              <a:buSzPts val="1300"/>
              <a:buFont typeface="Roboto"/>
              <a:buChar char="●"/>
            </a:pPr>
            <a:r>
              <a:rPr b="1" lang="en" sz="1300">
                <a:solidFill>
                  <a:srgbClr val="343638"/>
                </a:solidFill>
                <a:highlight>
                  <a:srgbClr val="FFFFFF"/>
                </a:highlight>
                <a:latin typeface="Roboto"/>
                <a:ea typeface="Roboto"/>
                <a:cs typeface="Roboto"/>
                <a:sym typeface="Roboto"/>
              </a:rPr>
              <a:t>company vehicles.</a:t>
            </a:r>
            <a:endParaRPr b="1" sz="1300">
              <a:solidFill>
                <a:srgbClr val="343638"/>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
        <p:nvSpPr>
          <p:cNvPr id="119" name="Google Shape;119;p20"/>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20" name="Google Shape;120;p20"/>
          <p:cNvPicPr preferRelativeResize="0"/>
          <p:nvPr/>
        </p:nvPicPr>
        <p:blipFill>
          <a:blip r:embed="rId3">
            <a:alphaModFix/>
          </a:blip>
          <a:stretch>
            <a:fillRect/>
          </a:stretch>
        </p:blipFill>
        <p:spPr>
          <a:xfrm>
            <a:off x="8069525" y="0"/>
            <a:ext cx="1074475" cy="90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