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62" r:id="rId3"/>
    <p:sldId id="257" r:id="rId4"/>
    <p:sldId id="259" r:id="rId5"/>
    <p:sldId id="263" r:id="rId6"/>
    <p:sldId id="285" r:id="rId7"/>
    <p:sldId id="265" r:id="rId8"/>
    <p:sldId id="266" r:id="rId9"/>
    <p:sldId id="268" r:id="rId10"/>
    <p:sldId id="273" r:id="rId11"/>
    <p:sldId id="274" r:id="rId12"/>
    <p:sldId id="276" r:id="rId13"/>
    <p:sldId id="275" r:id="rId14"/>
    <p:sldId id="284" r:id="rId15"/>
    <p:sldId id="261" r:id="rId16"/>
    <p:sldId id="278" r:id="rId17"/>
    <p:sldId id="288" r:id="rId18"/>
    <p:sldId id="279" r:id="rId19"/>
    <p:sldId id="280" r:id="rId20"/>
    <p:sldId id="306" r:id="rId21"/>
    <p:sldId id="282"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ushi.1922mca1028"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11T23:49:44.936"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42934-ED52-4B4A-A2DF-C18BC156DC75}"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3715CF-5E5F-40BA-AB24-AA470ED7E5D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F14AFE-F562-4BB3-B751-C6C920221D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F14AFE-F562-4BB3-B751-C6C920221D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F14AFE-F562-4BB3-B751-C6C920221D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2E1DE-9524-4358-88DA-A232815D3CA4}"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F14AFE-F562-4BB3-B751-C6C920221D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F14AFE-F562-4BB3-B751-C6C920221D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2E1DE-9524-4358-88DA-A232815D3CA4}"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F14AFE-F562-4BB3-B751-C6C920221D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2F14AFE-F562-4BB3-B751-C6C920221D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2F14AFE-F562-4BB3-B751-C6C920221D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2F14AFE-F562-4BB3-B751-C6C920221D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F14AFE-F562-4BB3-B751-C6C920221D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2F14AFE-F562-4BB3-B751-C6C920221D3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2F14AFE-F562-4BB3-B751-C6C920221D3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F14AFE-F562-4BB3-B751-C6C920221D3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14AFE-F562-4BB3-B751-C6C920221D3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2F14AFE-F562-4BB3-B751-C6C920221D3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2F14AFE-F562-4BB3-B751-C6C920221D3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F14AFE-F562-4BB3-B751-C6C920221D35}"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22E1DE-9524-4358-88DA-A232815D3CA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onlinequizcreator.com/knowledge-center/exam-knowledge-center/how-to-prevent-cheating-on-an-online-exams-and-tests/item10616"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onlinequizcreator.com/features/online-test-maker-with-timer/item10236"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onlinequizcreator.com/features/online-test-maker-with-timer/item1023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hyperlink" Target="https://en.wikipedia.org/wiki/HTML" TargetMode="External"/><Relationship Id="rId4" Type="http://schemas.openxmlformats.org/officeDocument/2006/relationships/hyperlink" Target="https://en.wikipedia.org/wiki/HTML5#cite_note-W3C_transfer_ZDNet-3" TargetMode="External"/><Relationship Id="rId3" Type="http://schemas.openxmlformats.org/officeDocument/2006/relationships/hyperlink" Target="https://en.wikipedia.org/wiki/World_Wide_Web" TargetMode="External"/><Relationship Id="rId2" Type="http://schemas.openxmlformats.org/officeDocument/2006/relationships/hyperlink" Target="https://en.wikipedia.org/wiki/Markup_language" TargetMode="Externa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sz="6600" i="1" dirty="0"/>
              <a:t>        Welcome</a:t>
            </a:r>
            <a:endParaRPr lang="en-IN" sz="6600" i="1" dirty="0"/>
          </a:p>
        </p:txBody>
      </p:sp>
      <p:sp>
        <p:nvSpPr>
          <p:cNvPr id="3" name="Text Placeholder 2"/>
          <p:cNvSpPr>
            <a:spLocks noGrp="1"/>
          </p:cNvSpPr>
          <p:nvPr>
            <p:ph type="body" sz="quarter" idx="4294967295"/>
          </p:nvPr>
        </p:nvSpPr>
        <p:spPr>
          <a:xfrm>
            <a:off x="0" y="3727450"/>
            <a:ext cx="8597900" cy="514350"/>
          </a:xfrm>
        </p:spPr>
        <p:txBody>
          <a:bodyPr>
            <a:normAutofit fontScale="92500" lnSpcReduction="10000"/>
          </a:bodyPr>
          <a:lstStyle/>
          <a:p>
            <a:pPr marL="0" indent="0" algn="ctr">
              <a:buNone/>
            </a:pPr>
            <a:r>
              <a:rPr lang="en-IN" sz="3200" i="1" dirty="0">
                <a:solidFill>
                  <a:schemeClr val="tx1"/>
                </a:solidFill>
              </a:rPr>
              <a:t>          Department of Computer Application’s</a:t>
            </a:r>
            <a:endParaRPr lang="en-IN" sz="3200" i="1" dirty="0">
              <a:solidFill>
                <a:schemeClr val="tx1"/>
              </a:solidFill>
            </a:endParaRPr>
          </a:p>
        </p:txBody>
      </p:sp>
      <p:sp>
        <p:nvSpPr>
          <p:cNvPr id="4" name="Text Placeholder 3"/>
          <p:cNvSpPr>
            <a:spLocks noGrp="1"/>
          </p:cNvSpPr>
          <p:nvPr>
            <p:ph type="body" idx="4294967295"/>
          </p:nvPr>
        </p:nvSpPr>
        <p:spPr>
          <a:xfrm>
            <a:off x="0" y="4337050"/>
            <a:ext cx="8596313" cy="1514475"/>
          </a:xfrm>
        </p:spPr>
        <p:txBody>
          <a:bodyPr/>
          <a:lstStyle/>
          <a:p>
            <a:pPr marL="0" indent="0" algn="ctr">
              <a:buNone/>
            </a:pPr>
            <a:r>
              <a:rPr lang="en-IN" sz="2400" dirty="0"/>
              <a:t>          </a:t>
            </a:r>
            <a:r>
              <a:rPr lang="en-IN" sz="2400" dirty="0">
                <a:solidFill>
                  <a:schemeClr val="tx1"/>
                </a:solidFill>
              </a:rPr>
              <a:t>KIET Group of Institutions</a:t>
            </a:r>
            <a:endParaRPr lang="en-IN" sz="2400" dirty="0">
              <a:solidFill>
                <a:schemeClr val="tx1"/>
              </a:solidFill>
            </a:endParaRPr>
          </a:p>
          <a:p>
            <a:pPr marL="0" indent="0" algn="ctr">
              <a:buNone/>
            </a:pPr>
            <a:r>
              <a:rPr lang="en-IN" sz="2400" dirty="0">
                <a:solidFill>
                  <a:schemeClr val="tx1"/>
                </a:solidFill>
              </a:rPr>
              <a:t>        Delhi-NCR, Ghaziabad</a:t>
            </a:r>
            <a:endParaRPr lang="en-IN" sz="2400" dirty="0">
              <a:solidFill>
                <a:schemeClr val="tx1"/>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860" y="1409828"/>
            <a:ext cx="3854528" cy="1278466"/>
          </a:xfrm>
        </p:spPr>
        <p:txBody>
          <a:bodyPr>
            <a:normAutofit/>
          </a:bodyPr>
          <a:lstStyle/>
          <a:p>
            <a:r>
              <a:rPr lang="en-IN" sz="4800" dirty="0"/>
              <a:t>CSS</a:t>
            </a:r>
            <a:endParaRPr lang="en-IN" sz="4800"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760913" y="1951202"/>
            <a:ext cx="4513262" cy="2653970"/>
          </a:xfrm>
        </p:spPr>
      </p:pic>
      <p:sp>
        <p:nvSpPr>
          <p:cNvPr id="4" name="Text Placeholder 3"/>
          <p:cNvSpPr>
            <a:spLocks noGrp="1"/>
          </p:cNvSpPr>
          <p:nvPr>
            <p:ph type="body" sz="half" idx="2"/>
          </p:nvPr>
        </p:nvSpPr>
        <p:spPr/>
        <p:txBody>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CSS stands for Cascading Style Sheets</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CSS describes how HTML elements are to be displayed on screen, paper, or in other media</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CSS saves a lot of work. It can control the layout of multiple web pages all at once</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External stylesheets are stored in CSS files</a:t>
            </a:r>
            <a:endParaRPr lang="en-US" b="0" i="0" dirty="0">
              <a:solidFill>
                <a:srgbClr val="000000"/>
              </a:solidFill>
              <a:effectLst/>
              <a:latin typeface="Verdana" panose="020B0604030504040204" pitchFamily="34"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a:t>
            </a:r>
            <a:endParaRPr lang="en-IN"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760913" y="2317072"/>
            <a:ext cx="4513262" cy="2734322"/>
          </a:xfrm>
        </p:spPr>
      </p:pic>
      <p:sp>
        <p:nvSpPr>
          <p:cNvPr id="4" name="Text Placeholder 3"/>
          <p:cNvSpPr>
            <a:spLocks noGrp="1"/>
          </p:cNvSpPr>
          <p:nvPr>
            <p:ph type="body" sz="half" idx="2"/>
          </p:nvPr>
        </p:nvSpPr>
        <p:spPr/>
        <p:txBody>
          <a:bodyPr>
            <a:normAutofit lnSpcReduction="10000"/>
          </a:bodyPr>
          <a:lstStyle/>
          <a:p>
            <a:r>
              <a:rPr lang="en-US" b="0" i="0" dirty="0">
                <a:solidFill>
                  <a:srgbClr val="000000"/>
                </a:solidFill>
                <a:effectLst/>
                <a:latin typeface="Arial" panose="020B0604020202020204" pitchFamily="34" charset="0"/>
              </a:rPr>
              <a:t>JavaScript is a </a:t>
            </a:r>
            <a:r>
              <a:rPr lang="en-US" b="1" i="0" dirty="0">
                <a:solidFill>
                  <a:srgbClr val="000000"/>
                </a:solidFill>
                <a:effectLst/>
                <a:latin typeface="Arial" panose="020B0604020202020204" pitchFamily="34" charset="0"/>
              </a:rPr>
              <a:t>dynamic</a:t>
            </a:r>
            <a:r>
              <a:rPr lang="en-US" b="0" i="0" dirty="0">
                <a:solidFill>
                  <a:srgbClr val="000000"/>
                </a:solidFill>
                <a:effectLst/>
                <a:latin typeface="Arial" panose="020B0604020202020204" pitchFamily="34" charset="0"/>
              </a:rPr>
              <a:t> computer programming language.</a:t>
            </a:r>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It is lightweight and most commonly used as a part of web pages, whose implementations allow client-side script to interact with the user and make dynamic pages. </a:t>
            </a:r>
            <a:endParaRPr lang="en-US"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JavaScript was first known as </a:t>
            </a:r>
            <a:r>
              <a:rPr lang="en-US" b="1" i="0" dirty="0" err="1">
                <a:solidFill>
                  <a:srgbClr val="000000"/>
                </a:solidFill>
                <a:effectLst/>
                <a:latin typeface="Arial" panose="020B0604020202020204" pitchFamily="34" charset="0"/>
              </a:rPr>
              <a:t>LiveScript</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but Netscape changed its name to JavaScript, possibly because of the excitement being generated by Java. JavaScript made its first appearance in Netscape 2.</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Bootstrap</a:t>
            </a:r>
            <a:endParaRPr lang="en-IN" sz="4000"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033640" y="2103250"/>
            <a:ext cx="4916993" cy="2965900"/>
          </a:xfrm>
        </p:spPr>
      </p:pic>
      <p:sp>
        <p:nvSpPr>
          <p:cNvPr id="4" name="Text Placeholder 3"/>
          <p:cNvSpPr>
            <a:spLocks noGrp="1"/>
          </p:cNvSpPr>
          <p:nvPr>
            <p:ph type="body" sz="half" idx="2"/>
          </p:nvPr>
        </p:nvSpPr>
        <p:spPr>
          <a:xfrm>
            <a:off x="677334" y="2777069"/>
            <a:ext cx="3854528" cy="2584449"/>
          </a:xfrm>
        </p:spPr>
        <p:txBody>
          <a:bodyPr>
            <a:noAutofit/>
          </a:bodyPr>
          <a:lstStyle/>
          <a:p>
            <a:pPr algn="just">
              <a:buFont typeface="Arial" panose="020B0604020202020204" pitchFamily="34" charset="0"/>
              <a:buChar char="•"/>
            </a:pPr>
            <a:r>
              <a:rPr lang="en-US" sz="1300" b="0" i="0" dirty="0">
                <a:solidFill>
                  <a:srgbClr val="000000"/>
                </a:solidFill>
                <a:effectLst/>
                <a:latin typeface="Arial" panose="020B0604020202020204" pitchFamily="34" charset="0"/>
                <a:cs typeface="Arial" panose="020B0604020202020204" pitchFamily="34" charset="0"/>
              </a:rPr>
              <a:t>Bootstrap is the most popular HTML, CSS and JavaScript framework for developing a responsive and mobile friendly website.</a:t>
            </a:r>
            <a:endParaRPr lang="en-US" sz="1300"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300" b="0" i="0" dirty="0">
                <a:solidFill>
                  <a:srgbClr val="000000"/>
                </a:solidFill>
                <a:effectLst/>
                <a:latin typeface="Arial" panose="020B0604020202020204" pitchFamily="34" charset="0"/>
                <a:cs typeface="Arial" panose="020B0604020202020204" pitchFamily="34" charset="0"/>
              </a:rPr>
              <a:t>It is absolutely free to download and use.</a:t>
            </a:r>
            <a:endParaRPr lang="en-US" sz="1300"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300" b="0" i="0" dirty="0">
                <a:solidFill>
                  <a:srgbClr val="000000"/>
                </a:solidFill>
                <a:effectLst/>
                <a:latin typeface="Arial" panose="020B0604020202020204" pitchFamily="34" charset="0"/>
                <a:cs typeface="Arial" panose="020B0604020202020204" pitchFamily="34" charset="0"/>
              </a:rPr>
              <a:t>It is a front-end framework used for easier and faster web development.</a:t>
            </a:r>
            <a:endParaRPr lang="en-US" sz="1300"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300" b="0" i="0" dirty="0">
                <a:solidFill>
                  <a:srgbClr val="000000"/>
                </a:solidFill>
                <a:effectLst/>
                <a:latin typeface="Arial" panose="020B0604020202020204" pitchFamily="34" charset="0"/>
                <a:cs typeface="Arial" panose="020B0604020202020204" pitchFamily="34" charset="0"/>
              </a:rPr>
              <a:t>It includes HTML and CSS based design templates for typography, forms, buttons, tables, navigation, modals, image carousels and many others.</a:t>
            </a:r>
            <a:endParaRPr lang="en-US" sz="1300"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300" b="0" i="0" dirty="0">
                <a:solidFill>
                  <a:srgbClr val="000000"/>
                </a:solidFill>
                <a:effectLst/>
                <a:latin typeface="Arial" panose="020B0604020202020204" pitchFamily="34" charset="0"/>
                <a:cs typeface="Arial" panose="020B0604020202020204" pitchFamily="34" charset="0"/>
              </a:rPr>
              <a:t>It can also use JavaScript plug-ins.</a:t>
            </a:r>
            <a:endParaRPr lang="en-US" sz="1300"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300" b="0" i="0" dirty="0">
                <a:solidFill>
                  <a:srgbClr val="000000"/>
                </a:solidFill>
                <a:effectLst/>
                <a:latin typeface="Arial" panose="020B0604020202020204" pitchFamily="34" charset="0"/>
                <a:cs typeface="Arial" panose="020B0604020202020204" pitchFamily="34" charset="0"/>
              </a:rPr>
              <a:t>It facilitates you to create responsive designs.</a:t>
            </a:r>
            <a:endParaRPr lang="en-US" sz="1300" b="0" i="0" dirty="0">
              <a:solidFill>
                <a:srgbClr val="000000"/>
              </a:solidFill>
              <a:effectLst/>
              <a:latin typeface="Arial" panose="020B0604020202020204" pitchFamily="34" charset="0"/>
              <a:cs typeface="Arial" panose="020B0604020202020204" pitchFamily="34" charset="0"/>
            </a:endParaRPr>
          </a:p>
          <a:p>
            <a:endParaRPr lang="en-US" sz="900" b="0" i="0" dirty="0">
              <a:solidFill>
                <a:srgbClr val="000000"/>
              </a:solidFill>
              <a:effectLst/>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 Description</a:t>
            </a:r>
            <a:endParaRPr lang="en-IN" dirty="0"/>
          </a:p>
        </p:txBody>
      </p:sp>
      <p:sp>
        <p:nvSpPr>
          <p:cNvPr id="3" name="Content Placeholder 2"/>
          <p:cNvSpPr>
            <a:spLocks noGrp="1"/>
          </p:cNvSpPr>
          <p:nvPr>
            <p:ph idx="1"/>
          </p:nvPr>
        </p:nvSpPr>
        <p:spPr/>
        <p:txBody>
          <a:bodyPr/>
          <a:lstStyle/>
          <a:p>
            <a:r>
              <a:rPr lang="en-IN" dirty="0"/>
              <a:t>Making of Quiz</a:t>
            </a:r>
            <a:endParaRPr lang="en-IN" dirty="0"/>
          </a:p>
          <a:p>
            <a:r>
              <a:rPr lang="en-IN" dirty="0"/>
              <a:t>Taking of Quiz</a:t>
            </a:r>
            <a:endParaRPr lang="en-IN" dirty="0"/>
          </a:p>
          <a:p>
            <a:pPr marL="0" indent="0">
              <a:buNone/>
            </a:pPr>
            <a:endParaRPr lang="en-IN"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Benefits</a:t>
            </a:r>
            <a:endParaRPr lang="en-IN" sz="3600" dirty="0"/>
          </a:p>
        </p:txBody>
      </p:sp>
      <p:sp>
        <p:nvSpPr>
          <p:cNvPr id="3" name="Content Placeholder 2"/>
          <p:cNvSpPr>
            <a:spLocks noGrp="1"/>
          </p:cNvSpPr>
          <p:nvPr>
            <p:ph idx="1"/>
          </p:nvPr>
        </p:nvSpPr>
        <p:spPr/>
        <p:txBody>
          <a:bodyPr/>
          <a:lstStyle/>
          <a:p>
            <a:pPr marL="0" indent="0" algn="l">
              <a:buNone/>
            </a:pPr>
            <a:r>
              <a:rPr lang="en-US" b="1" i="0" dirty="0">
                <a:solidFill>
                  <a:srgbClr val="40844E"/>
                </a:solidFill>
                <a:effectLst/>
                <a:latin typeface="Arial" panose="020B0604020202020204" pitchFamily="34" charset="0"/>
                <a:cs typeface="Arial" panose="020B0604020202020204" pitchFamily="34" charset="0"/>
              </a:rPr>
              <a:t>Large number</a:t>
            </a:r>
            <a:endParaRPr lang="en-US" b="1" i="0" dirty="0">
              <a:solidFill>
                <a:srgbClr val="40844E"/>
              </a:solidFill>
              <a:effectLst/>
              <a:latin typeface="Arial" panose="020B0604020202020204" pitchFamily="34" charset="0"/>
              <a:cs typeface="Arial" panose="020B0604020202020204" pitchFamily="34" charset="0"/>
            </a:endParaRPr>
          </a:p>
          <a:p>
            <a:pPr algn="l"/>
            <a:r>
              <a:rPr lang="en-US" b="0" i="0" dirty="0">
                <a:solidFill>
                  <a:srgbClr val="575153"/>
                </a:solidFill>
                <a:effectLst/>
                <a:latin typeface="Arial" panose="020B0604020202020204" pitchFamily="34" charset="0"/>
                <a:cs typeface="Arial" panose="020B0604020202020204" pitchFamily="34" charset="0"/>
              </a:rPr>
              <a:t>Taking online quizzes makes it possible to have a large number of participants. It could be up to a number of 1000 participants (and even more!). It doesn’t matter at what kind of location they take the online quiz as long as they are connected to the Internet.</a:t>
            </a:r>
            <a:endParaRPr lang="en-US" b="0" i="0" dirty="0">
              <a:solidFill>
                <a:srgbClr val="575153"/>
              </a:solidFill>
              <a:effectLst/>
              <a:latin typeface="Arial" panose="020B0604020202020204" pitchFamily="34" charset="0"/>
              <a:cs typeface="Arial" panose="020B0604020202020204" pitchFamily="34" charset="0"/>
            </a:endParaRPr>
          </a:p>
          <a:p>
            <a:pPr algn="l"/>
            <a:endParaRPr lang="en-US" dirty="0">
              <a:solidFill>
                <a:srgbClr val="575153"/>
              </a:solidFill>
              <a:latin typeface="Arial" panose="020B0604020202020204" pitchFamily="34" charset="0"/>
              <a:cs typeface="Arial" panose="020B0604020202020204" pitchFamily="34" charset="0"/>
            </a:endParaRPr>
          </a:p>
          <a:p>
            <a:pPr marL="0" indent="0">
              <a:buNone/>
            </a:pPr>
            <a:r>
              <a:rPr lang="en-IN" b="1" i="0" dirty="0">
                <a:solidFill>
                  <a:srgbClr val="40844E"/>
                </a:solidFill>
                <a:effectLst/>
                <a:latin typeface="Arial" panose="020B0604020202020204" pitchFamily="34" charset="0"/>
                <a:cs typeface="Arial" panose="020B0604020202020204" pitchFamily="34" charset="0"/>
              </a:rPr>
              <a:t>Randomizing questions</a:t>
            </a:r>
            <a:endParaRPr lang="en-IN" b="1" i="0" dirty="0">
              <a:solidFill>
                <a:srgbClr val="40844E"/>
              </a:solidFill>
              <a:effectLst/>
              <a:latin typeface="Arial" panose="020B0604020202020204" pitchFamily="34" charset="0"/>
              <a:cs typeface="Arial" panose="020B0604020202020204" pitchFamily="34" charset="0"/>
            </a:endParaRPr>
          </a:p>
          <a:p>
            <a:pPr marL="0" indent="0" algn="l">
              <a:buNone/>
            </a:pPr>
            <a:r>
              <a:rPr lang="en-US" b="0" i="0" dirty="0">
                <a:solidFill>
                  <a:srgbClr val="575153"/>
                </a:solidFill>
                <a:effectLst/>
                <a:latin typeface="Arial" panose="020B0604020202020204" pitchFamily="34" charset="0"/>
                <a:cs typeface="Arial" panose="020B0604020202020204" pitchFamily="34" charset="0"/>
              </a:rPr>
              <a:t>It is significant more easy to randomize your question with just one click than to do it all manually. Besides the advantage of time saving, it also helps preventing students from </a:t>
            </a:r>
            <a:r>
              <a:rPr lang="en-US" b="0" i="0" u="none" strike="noStrike" dirty="0">
                <a:solidFill>
                  <a:srgbClr val="9E4F8F"/>
                </a:solidFill>
                <a:effectLst/>
                <a:latin typeface="Arial" panose="020B0604020202020204" pitchFamily="34" charset="0"/>
                <a:cs typeface="Arial" panose="020B0604020202020204" pitchFamily="34" charset="0"/>
                <a:hlinkClick r:id="rId1"/>
              </a:rPr>
              <a:t>cheating</a:t>
            </a:r>
            <a:r>
              <a:rPr lang="en-US" u="none" strike="noStrike" dirty="0">
                <a:solidFill>
                  <a:srgbClr val="575153"/>
                </a:solidFill>
                <a:latin typeface="Arial" panose="020B0604020202020204" pitchFamily="34" charset="0"/>
                <a:cs typeface="Arial" panose="020B0604020202020204" pitchFamily="34" charset="0"/>
              </a:rPr>
              <a:t>.</a:t>
            </a:r>
            <a:endParaRPr lang="en-US" b="0" i="0" dirty="0">
              <a:solidFill>
                <a:srgbClr val="575153"/>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Benefits</a:t>
            </a:r>
            <a:endParaRPr lang="en-IN" dirty="0"/>
          </a:p>
        </p:txBody>
      </p:sp>
      <p:sp>
        <p:nvSpPr>
          <p:cNvPr id="3" name="Content Placeholder 2"/>
          <p:cNvSpPr>
            <a:spLocks noGrp="1"/>
          </p:cNvSpPr>
          <p:nvPr>
            <p:ph idx="1"/>
          </p:nvPr>
        </p:nvSpPr>
        <p:spPr/>
        <p:txBody>
          <a:bodyPr>
            <a:normAutofit fontScale="92500" lnSpcReduction="10000"/>
          </a:bodyPr>
          <a:lstStyle/>
          <a:p>
            <a:pPr marL="0" indent="0" algn="l">
              <a:buNone/>
            </a:pPr>
            <a:r>
              <a:rPr lang="en-US" b="1" i="0" dirty="0">
                <a:solidFill>
                  <a:srgbClr val="40844E"/>
                </a:solidFill>
                <a:effectLst/>
                <a:latin typeface="Arial" panose="020B0604020202020204" pitchFamily="34" charset="0"/>
                <a:cs typeface="Arial" panose="020B0604020202020204" pitchFamily="34" charset="0"/>
              </a:rPr>
              <a:t>No instructor needed</a:t>
            </a:r>
            <a:endParaRPr lang="en-US" b="1" i="0" dirty="0">
              <a:solidFill>
                <a:srgbClr val="40844E"/>
              </a:solidFill>
              <a:effectLst/>
              <a:latin typeface="Arial" panose="020B0604020202020204" pitchFamily="34" charset="0"/>
              <a:cs typeface="Arial" panose="020B0604020202020204" pitchFamily="34" charset="0"/>
            </a:endParaRPr>
          </a:p>
          <a:p>
            <a:pPr algn="l"/>
            <a:r>
              <a:rPr lang="en-US" b="0" i="0" dirty="0">
                <a:solidFill>
                  <a:srgbClr val="575153"/>
                </a:solidFill>
                <a:effectLst/>
                <a:latin typeface="Arial" panose="020B0604020202020204" pitchFamily="34" charset="0"/>
                <a:cs typeface="Arial" panose="020B0604020202020204" pitchFamily="34" charset="0"/>
              </a:rPr>
              <a:t>Quizzes can be given without an instructor, which saves money and time :)</a:t>
            </a:r>
            <a:endParaRPr lang="en-US" b="0" i="0" dirty="0">
              <a:solidFill>
                <a:srgbClr val="575153"/>
              </a:solidFill>
              <a:effectLst/>
              <a:latin typeface="Arial" panose="020B0604020202020204" pitchFamily="34" charset="0"/>
              <a:cs typeface="Arial" panose="020B0604020202020204" pitchFamily="34" charset="0"/>
            </a:endParaRPr>
          </a:p>
          <a:p>
            <a:pPr marL="0" indent="0" algn="l">
              <a:buNone/>
            </a:pPr>
            <a:endParaRPr lang="en-US" b="1" i="0" dirty="0">
              <a:solidFill>
                <a:srgbClr val="40844E"/>
              </a:solidFill>
              <a:effectLst/>
              <a:latin typeface="Arial" panose="020B0604020202020204" pitchFamily="34" charset="0"/>
              <a:cs typeface="Arial" panose="020B0604020202020204" pitchFamily="34" charset="0"/>
            </a:endParaRPr>
          </a:p>
          <a:p>
            <a:pPr marL="0" indent="0" algn="l">
              <a:buNone/>
            </a:pPr>
            <a:r>
              <a:rPr lang="en-US" b="1" i="0" dirty="0">
                <a:solidFill>
                  <a:srgbClr val="40844E"/>
                </a:solidFill>
                <a:effectLst/>
                <a:latin typeface="Arial" panose="020B0604020202020204" pitchFamily="34" charset="0"/>
                <a:cs typeface="Arial" panose="020B0604020202020204" pitchFamily="34" charset="0"/>
              </a:rPr>
              <a:t>Set timer</a:t>
            </a:r>
            <a:endParaRPr lang="en-US" b="1" i="0" dirty="0">
              <a:solidFill>
                <a:srgbClr val="40844E"/>
              </a:solidFill>
              <a:effectLst/>
              <a:latin typeface="Arial" panose="020B0604020202020204" pitchFamily="34" charset="0"/>
              <a:cs typeface="Arial" panose="020B0604020202020204" pitchFamily="34" charset="0"/>
            </a:endParaRPr>
          </a:p>
          <a:p>
            <a:pPr algn="l"/>
            <a:r>
              <a:rPr lang="en-US" b="0" i="0" dirty="0">
                <a:solidFill>
                  <a:srgbClr val="575153"/>
                </a:solidFill>
                <a:effectLst/>
                <a:latin typeface="Arial" panose="020B0604020202020204" pitchFamily="34" charset="0"/>
                <a:cs typeface="Arial" panose="020B0604020202020204" pitchFamily="34" charset="0"/>
              </a:rPr>
              <a:t>The </a:t>
            </a:r>
            <a:r>
              <a:rPr lang="en-US" dirty="0">
                <a:solidFill>
                  <a:srgbClr val="575153"/>
                </a:solidFill>
                <a:latin typeface="Arial" panose="020B0604020202020204" pitchFamily="34" charset="0"/>
                <a:cs typeface="Arial" panose="020B0604020202020204" pitchFamily="34" charset="0"/>
              </a:rPr>
              <a:t>user will be</a:t>
            </a:r>
            <a:r>
              <a:rPr lang="en-US" b="0" i="0" dirty="0">
                <a:solidFill>
                  <a:srgbClr val="575153"/>
                </a:solidFill>
                <a:effectLst/>
                <a:latin typeface="Arial" panose="020B0604020202020204" pitchFamily="34" charset="0"/>
                <a:cs typeface="Arial" panose="020B0604020202020204" pitchFamily="34" charset="0"/>
              </a:rPr>
              <a:t> able to </a:t>
            </a:r>
            <a:r>
              <a:rPr lang="en-US" b="0" i="0" u="none" strike="noStrike" dirty="0">
                <a:solidFill>
                  <a:srgbClr val="9E4F8F"/>
                </a:solidFill>
                <a:effectLst/>
                <a:latin typeface="Arial" panose="020B0604020202020204" pitchFamily="34" charset="0"/>
                <a:cs typeface="Arial" panose="020B0604020202020204" pitchFamily="34" charset="0"/>
                <a:hlinkClick r:id="rId1"/>
              </a:rPr>
              <a:t>set a timer</a:t>
            </a:r>
            <a:r>
              <a:rPr lang="en-US" b="0" i="0" dirty="0">
                <a:solidFill>
                  <a:srgbClr val="575153"/>
                </a:solidFill>
                <a:effectLst/>
                <a:latin typeface="Arial" panose="020B0604020202020204" pitchFamily="34" charset="0"/>
                <a:cs typeface="Arial" panose="020B0604020202020204" pitchFamily="34" charset="0"/>
              </a:rPr>
              <a:t> for the </a:t>
            </a:r>
            <a:r>
              <a:rPr lang="en-US" b="1" i="0" dirty="0">
                <a:solidFill>
                  <a:srgbClr val="575153"/>
                </a:solidFill>
                <a:effectLst/>
                <a:latin typeface="Arial" panose="020B0604020202020204" pitchFamily="34" charset="0"/>
                <a:cs typeface="Arial" panose="020B0604020202020204" pitchFamily="34" charset="0"/>
              </a:rPr>
              <a:t>whole quiz or to set a timer per question. </a:t>
            </a:r>
            <a:r>
              <a:rPr lang="en-US" b="0" i="0" dirty="0">
                <a:solidFill>
                  <a:srgbClr val="575153"/>
                </a:solidFill>
                <a:effectLst/>
                <a:latin typeface="Arial" panose="020B0604020202020204" pitchFamily="34" charset="0"/>
                <a:cs typeface="Arial" panose="020B0604020202020204" pitchFamily="34" charset="0"/>
              </a:rPr>
              <a:t>This is possible to do with written quizzes, but is very time consuming for the instructor. Plus it’s almost impossible to do with a huge amount of participants.</a:t>
            </a:r>
            <a:endParaRPr lang="en-US" b="0" i="0" dirty="0">
              <a:solidFill>
                <a:srgbClr val="575153"/>
              </a:solidFill>
              <a:effectLst/>
              <a:latin typeface="Arial" panose="020B0604020202020204" pitchFamily="34" charset="0"/>
              <a:cs typeface="Arial" panose="020B0604020202020204" pitchFamily="34" charset="0"/>
            </a:endParaRPr>
          </a:p>
          <a:p>
            <a:pPr algn="l"/>
            <a:endParaRPr lang="en-US" dirty="0">
              <a:solidFill>
                <a:srgbClr val="575153"/>
              </a:solidFill>
              <a:latin typeface="Arial" panose="020B0604020202020204" pitchFamily="34" charset="0"/>
              <a:cs typeface="Arial" panose="020B0604020202020204" pitchFamily="34" charset="0"/>
            </a:endParaRPr>
          </a:p>
          <a:p>
            <a:pPr marL="0" indent="0" algn="l">
              <a:buNone/>
            </a:pPr>
            <a:r>
              <a:rPr lang="en-US" b="1" i="0" dirty="0">
                <a:solidFill>
                  <a:srgbClr val="40844E"/>
                </a:solidFill>
                <a:effectLst/>
                <a:latin typeface="Arial" panose="020B0604020202020204" pitchFamily="34" charset="0"/>
                <a:cs typeface="Arial" panose="020B0604020202020204" pitchFamily="34" charset="0"/>
              </a:rPr>
              <a:t>Better overview</a:t>
            </a:r>
            <a:endParaRPr lang="en-US" b="1" i="0" dirty="0">
              <a:solidFill>
                <a:srgbClr val="40844E"/>
              </a:solidFill>
              <a:effectLst/>
              <a:latin typeface="Arial" panose="020B0604020202020204" pitchFamily="34" charset="0"/>
              <a:cs typeface="Arial" panose="020B0604020202020204" pitchFamily="34" charset="0"/>
            </a:endParaRPr>
          </a:p>
          <a:p>
            <a:pPr algn="l"/>
            <a:r>
              <a:rPr lang="en-US" b="0" i="0" dirty="0">
                <a:solidFill>
                  <a:srgbClr val="575153"/>
                </a:solidFill>
                <a:effectLst/>
                <a:latin typeface="Arial" panose="020B0604020202020204" pitchFamily="34" charset="0"/>
                <a:cs typeface="Arial" panose="020B0604020202020204" pitchFamily="34" charset="0"/>
              </a:rPr>
              <a:t>It’s possible to show one question at the time with online quizzes. People are not able to skip a question, because you will get a reminder that you can’t leave the answer blank.</a:t>
            </a:r>
            <a:endParaRPr lang="en-US" b="0" i="0" dirty="0">
              <a:solidFill>
                <a:srgbClr val="575153"/>
              </a:solidFill>
              <a:effectLst/>
              <a:latin typeface="Arial" panose="020B0604020202020204" pitchFamily="34" charset="0"/>
              <a:cs typeface="Arial" panose="020B0604020202020204" pitchFamily="34" charset="0"/>
            </a:endParaRPr>
          </a:p>
          <a:p>
            <a:pPr algn="l"/>
            <a:endParaRPr lang="en-US" b="0" i="0" dirty="0">
              <a:solidFill>
                <a:srgbClr val="575153"/>
              </a:solidFill>
              <a:effectLst/>
              <a:latin typeface="Arial" panose="020B0604020202020204" pitchFamily="34" charset="0"/>
              <a:cs typeface="Arial" panose="020B0604020202020204" pitchFamily="34" charset="0"/>
            </a:endParaRPr>
          </a:p>
          <a:p>
            <a:pPr algn="l"/>
            <a:endParaRPr lang="en-US" dirty="0">
              <a:solidFill>
                <a:srgbClr val="575153"/>
              </a:solidFill>
              <a:latin typeface="Roboto" panose="02000000000000000000" pitchFamily="2" charset="0"/>
            </a:endParaRPr>
          </a:p>
          <a:p>
            <a:pPr marL="0" indent="0" algn="l">
              <a:buNone/>
            </a:pPr>
            <a:endParaRPr lang="en-US" b="0" i="0" dirty="0">
              <a:solidFill>
                <a:srgbClr val="575153"/>
              </a:solidFill>
              <a:effectLst/>
              <a:latin typeface="Roboto" panose="02000000000000000000" pitchFamily="2" charset="0"/>
            </a:endParaRPr>
          </a:p>
          <a:p>
            <a:pPr marL="0" indent="0" algn="l">
              <a:buNone/>
            </a:pPr>
            <a:endParaRPr lang="en-US" b="0" i="0" dirty="0">
              <a:solidFill>
                <a:srgbClr val="575153"/>
              </a:solidFill>
              <a:effectLst/>
              <a:latin typeface="Roboto" panose="02000000000000000000" pitchFamily="2"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 Page of </a:t>
            </a:r>
            <a:r>
              <a:rPr lang="en-IN" dirty="0" err="1"/>
              <a:t>Quizato</a:t>
            </a:r>
            <a:endParaRPr lang="en-IN" dirty="0"/>
          </a:p>
        </p:txBody>
      </p:sp>
      <p:pic>
        <p:nvPicPr>
          <p:cNvPr id="6" name="Content Placeholder 5"/>
          <p:cNvPicPr>
            <a:picLocks noGrp="1" noChangeAspect="1"/>
          </p:cNvPicPr>
          <p:nvPr>
            <p:ph idx="1"/>
          </p:nvPr>
        </p:nvPicPr>
        <p:blipFill rotWithShape="1">
          <a:blip r:embed="rId1">
            <a:extLst>
              <a:ext uri="{28A0092B-C50C-407E-A947-70E740481C1C}">
                <a14:useLocalDpi xmlns:a14="http://schemas.microsoft.com/office/drawing/2010/main" val="0"/>
              </a:ext>
            </a:extLst>
          </a:blip>
          <a:srcRect l="6227" t="2986" r="13524" b="18732"/>
          <a:stretch>
            <a:fillRect/>
          </a:stretch>
        </p:blipFill>
        <p:spPr bwMode="auto">
          <a:xfrm>
            <a:off x="1765350" y="2162175"/>
            <a:ext cx="6742477" cy="341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Quizato’s</a:t>
            </a:r>
            <a:r>
              <a:rPr lang="en-IN" dirty="0"/>
              <a:t> Design</a:t>
            </a:r>
            <a:endParaRPr lang="en-IN" dirty="0"/>
          </a:p>
        </p:txBody>
      </p:sp>
      <p:pic>
        <p:nvPicPr>
          <p:cNvPr id="4" name="Content Placeholder 3" descr="Screenshot (528)"/>
          <p:cNvPicPr>
            <a:picLocks noChangeAspect="1"/>
          </p:cNvPicPr>
          <p:nvPr>
            <p:ph idx="1"/>
          </p:nvPr>
        </p:nvPicPr>
        <p:blipFill>
          <a:blip r:embed="rId1"/>
          <a:srcRect t="8013" r="713"/>
          <a:stretch>
            <a:fillRect/>
          </a:stretch>
        </p:blipFill>
        <p:spPr>
          <a:xfrm>
            <a:off x="427990" y="1929765"/>
            <a:ext cx="8557895" cy="44608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Quizato’s</a:t>
            </a:r>
            <a:r>
              <a:rPr lang="en-IN" dirty="0"/>
              <a:t> Design</a:t>
            </a:r>
            <a:endParaRPr lang="en-IN" dirty="0"/>
          </a:p>
        </p:txBody>
      </p:sp>
      <p:pic>
        <p:nvPicPr>
          <p:cNvPr id="7" name="Content Placeholder 6" descr="Screenshot (529)"/>
          <p:cNvPicPr>
            <a:picLocks noChangeAspect="1"/>
          </p:cNvPicPr>
          <p:nvPr>
            <p:ph sz="half" idx="2"/>
          </p:nvPr>
        </p:nvPicPr>
        <p:blipFill>
          <a:blip r:embed="rId1"/>
          <a:srcRect t="4706" r="791" b="5085"/>
          <a:stretch>
            <a:fillRect/>
          </a:stretch>
        </p:blipFill>
        <p:spPr>
          <a:xfrm>
            <a:off x="934720" y="1723390"/>
            <a:ext cx="8282305" cy="42360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err="1">
                <a:sym typeface="+mn-ea"/>
              </a:rPr>
              <a:t>Quizato’s</a:t>
            </a:r>
            <a:r>
              <a:rPr lang="en-IN" dirty="0">
                <a:sym typeface="+mn-ea"/>
              </a:rPr>
              <a:t> Design</a:t>
            </a:r>
            <a:endParaRPr lang="en-US"/>
          </a:p>
        </p:txBody>
      </p:sp>
      <p:pic>
        <p:nvPicPr>
          <p:cNvPr id="5" name="Content Placeholder 4" descr="Screenshot (530)"/>
          <p:cNvPicPr>
            <a:picLocks noChangeAspect="1"/>
          </p:cNvPicPr>
          <p:nvPr>
            <p:ph sz="half" idx="1"/>
          </p:nvPr>
        </p:nvPicPr>
        <p:blipFill>
          <a:blip r:embed="rId1"/>
          <a:srcRect t="4747" r="-905" b="6477"/>
          <a:stretch>
            <a:fillRect/>
          </a:stretch>
        </p:blipFill>
        <p:spPr>
          <a:xfrm>
            <a:off x="667385" y="1852930"/>
            <a:ext cx="8495665" cy="4203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42975"/>
            <a:ext cx="8596668" cy="1962149"/>
          </a:xfrm>
        </p:spPr>
        <p:txBody>
          <a:bodyPr>
            <a:normAutofit/>
          </a:bodyPr>
          <a:lstStyle/>
          <a:p>
            <a:r>
              <a:rPr lang="en-IN" sz="5400" i="1" dirty="0"/>
              <a:t>        </a:t>
            </a:r>
            <a:br>
              <a:rPr lang="en-IN" sz="5400" i="1" dirty="0"/>
            </a:br>
            <a:r>
              <a:rPr lang="en-IN" sz="5400" i="1" dirty="0"/>
              <a:t>			 Project Title</a:t>
            </a:r>
            <a:endParaRPr lang="en-IN" sz="5400" i="1" dirty="0"/>
          </a:p>
        </p:txBody>
      </p:sp>
      <p:sp>
        <p:nvSpPr>
          <p:cNvPr id="3" name="Content Placeholder 2"/>
          <p:cNvSpPr>
            <a:spLocks noGrp="1"/>
          </p:cNvSpPr>
          <p:nvPr>
            <p:ph idx="1"/>
          </p:nvPr>
        </p:nvSpPr>
        <p:spPr>
          <a:xfrm>
            <a:off x="677334" y="2647950"/>
            <a:ext cx="8596668" cy="3393412"/>
          </a:xfrm>
        </p:spPr>
        <p:txBody>
          <a:bodyPr/>
          <a:lstStyle/>
          <a:p>
            <a:pPr marL="0" indent="0">
              <a:buNone/>
            </a:pPr>
            <a:r>
              <a:rPr lang="en-IN" dirty="0"/>
              <a:t>                                            </a:t>
            </a:r>
            <a:endParaRPr lang="en-IN" dirty="0"/>
          </a:p>
          <a:p>
            <a:pPr marL="0" indent="0">
              <a:buNone/>
            </a:pPr>
            <a:r>
              <a:rPr lang="en-IN" sz="4000" i="1" dirty="0"/>
              <a:t>						QUIZATO</a:t>
            </a:r>
            <a:endParaRPr lang="en-IN" sz="40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idx="1"/>
          </p:nvPr>
        </p:nvSpPr>
        <p:spPr/>
        <p:txBody>
          <a:bodyPr/>
          <a:lstStyle/>
          <a:p>
            <a:pPr>
              <a:buFont typeface="Wingdings" panose="05000000000000000000" charset="0"/>
              <a:buChar char="Ø"/>
            </a:pPr>
            <a:r>
              <a:rPr lang="en-US" b="0" i="0" dirty="0">
                <a:solidFill>
                  <a:srgbClr val="575153"/>
                </a:solidFill>
                <a:effectLst/>
                <a:latin typeface="Arial" panose="020B0604020202020204" pitchFamily="34" charset="0"/>
                <a:cs typeface="Arial" panose="020B0604020202020204" pitchFamily="34" charset="0"/>
              </a:rPr>
              <a:t>User can attempt question without any instructor</a:t>
            </a:r>
            <a:r>
              <a:rPr lang="en-US" dirty="0">
                <a:solidFill>
                  <a:srgbClr val="575153"/>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a:buFont typeface="Wingdings" panose="05000000000000000000" charset="0"/>
              <a:buChar char="Ø"/>
            </a:pPr>
            <a:r>
              <a:rPr lang="en-US" dirty="0">
                <a:solidFill>
                  <a:srgbClr val="575153"/>
                </a:solidFill>
                <a:effectLst/>
                <a:latin typeface="Arial" panose="020B0604020202020204" pitchFamily="34" charset="0"/>
                <a:cs typeface="Arial" panose="020B0604020202020204" pitchFamily="34" charset="0"/>
                <a:sym typeface="+mn-ea"/>
              </a:rPr>
              <a:t>The </a:t>
            </a:r>
            <a:r>
              <a:rPr lang="en-US" dirty="0">
                <a:solidFill>
                  <a:srgbClr val="575153"/>
                </a:solidFill>
                <a:latin typeface="Arial" panose="020B0604020202020204" pitchFamily="34" charset="0"/>
                <a:cs typeface="Arial" panose="020B0604020202020204" pitchFamily="34" charset="0"/>
                <a:sym typeface="+mn-ea"/>
              </a:rPr>
              <a:t>user will be</a:t>
            </a:r>
            <a:r>
              <a:rPr lang="en-US" dirty="0">
                <a:solidFill>
                  <a:srgbClr val="575153"/>
                </a:solidFill>
                <a:effectLst/>
                <a:latin typeface="Arial" panose="020B0604020202020204" pitchFamily="34" charset="0"/>
                <a:cs typeface="Arial" panose="020B0604020202020204" pitchFamily="34" charset="0"/>
                <a:sym typeface="+mn-ea"/>
              </a:rPr>
              <a:t> able to </a:t>
            </a:r>
            <a:r>
              <a:rPr lang="en-US" dirty="0">
                <a:solidFill>
                  <a:srgbClr val="9E4F8F"/>
                </a:solidFill>
                <a:effectLst/>
                <a:latin typeface="Arial" panose="020B0604020202020204" pitchFamily="34" charset="0"/>
                <a:cs typeface="Arial" panose="020B0604020202020204" pitchFamily="34" charset="0"/>
                <a:sym typeface="+mn-ea"/>
                <a:hlinkClick r:id="rId1"/>
              </a:rPr>
              <a:t>set a timer</a:t>
            </a:r>
            <a:r>
              <a:rPr lang="en-US" dirty="0">
                <a:solidFill>
                  <a:srgbClr val="575153"/>
                </a:solidFill>
                <a:effectLst/>
                <a:latin typeface="Arial" panose="020B0604020202020204" pitchFamily="34" charset="0"/>
                <a:cs typeface="Arial" panose="020B0604020202020204" pitchFamily="34" charset="0"/>
                <a:sym typeface="+mn-ea"/>
              </a:rPr>
              <a:t> for the </a:t>
            </a:r>
            <a:r>
              <a:rPr lang="en-US" b="1" dirty="0">
                <a:solidFill>
                  <a:srgbClr val="575153"/>
                </a:solidFill>
                <a:effectLst/>
                <a:latin typeface="Arial" panose="020B0604020202020204" pitchFamily="34" charset="0"/>
                <a:cs typeface="Arial" panose="020B0604020202020204" pitchFamily="34" charset="0"/>
                <a:sym typeface="+mn-ea"/>
              </a:rPr>
              <a:t>whole quiz or per question.</a:t>
            </a:r>
            <a:endParaRPr lang="en-US" b="1" dirty="0">
              <a:solidFill>
                <a:srgbClr val="575153"/>
              </a:solidFill>
              <a:effectLst/>
              <a:latin typeface="Arial" panose="020B0604020202020204" pitchFamily="34" charset="0"/>
              <a:cs typeface="Arial" panose="020B0604020202020204" pitchFamily="34" charset="0"/>
              <a:sym typeface="+mn-ea"/>
            </a:endParaRPr>
          </a:p>
          <a:p>
            <a:pPr>
              <a:buFont typeface="Wingdings" panose="05000000000000000000" charset="0"/>
              <a:buChar char="Ø"/>
            </a:pPr>
            <a:r>
              <a:rPr lang="en-US" dirty="0">
                <a:sym typeface="+mn-ea"/>
              </a:rPr>
              <a:t>User can manage time for solve the question</a:t>
            </a:r>
            <a:endParaRPr lang="en-US" dirty="0">
              <a:sym typeface="+mn-ea"/>
            </a:endParaRPr>
          </a:p>
          <a:p>
            <a:pPr>
              <a:buFont typeface="Wingdings" panose="05000000000000000000" charset="0"/>
              <a:buChar char="Ø"/>
            </a:pP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87" y="710214"/>
            <a:ext cx="9001957" cy="3089429"/>
          </a:xfrm>
        </p:spPr>
        <p:txBody>
          <a:bodyPr/>
          <a:lstStyle/>
          <a:p>
            <a:r>
              <a:rPr lang="en-IN" dirty="0"/>
              <a:t>Your suggestions are vey important and valuable to us.</a:t>
            </a:r>
            <a:endParaRPr lang="en-IN" dirty="0"/>
          </a:p>
        </p:txBody>
      </p:sp>
      <p:sp>
        <p:nvSpPr>
          <p:cNvPr id="3" name="Text Placeholder 2"/>
          <p:cNvSpPr>
            <a:spLocks noGrp="1"/>
          </p:cNvSpPr>
          <p:nvPr>
            <p:ph type="body" idx="1"/>
          </p:nvPr>
        </p:nvSpPr>
        <p:spPr>
          <a:xfrm>
            <a:off x="601135" y="3898900"/>
            <a:ext cx="8596668" cy="1570962"/>
          </a:xfrm>
        </p:spPr>
        <p:txBody>
          <a:bodyPr>
            <a:normAutofit fontScale="95000"/>
          </a:bodyPr>
          <a:lstStyle/>
          <a:p>
            <a:r>
              <a:rPr lang="en-IN" sz="3200" dirty="0"/>
              <a:t>Thank You </a:t>
            </a:r>
            <a:endParaRPr lang="en-IN" sz="3200" dirty="0"/>
          </a:p>
          <a:p>
            <a:pPr algn="r"/>
            <a:r>
              <a:rPr lang="en-IN" sz="3000" dirty="0"/>
              <a:t>Regards</a:t>
            </a:r>
            <a:endParaRPr lang="en-IN" sz="3000" dirty="0"/>
          </a:p>
          <a:p>
            <a:pPr algn="r"/>
            <a:r>
              <a:rPr lang="en-IN" sz="2100" dirty="0"/>
              <a:t>Ravindra Yadav</a:t>
            </a:r>
            <a:endParaRPr lang="en-IN" sz="2100" dirty="0"/>
          </a:p>
          <a:p>
            <a:pPr algn="r"/>
            <a:endParaRPr lang="en-IN" sz="2100"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985" y="4358403"/>
            <a:ext cx="8596668" cy="1826581"/>
          </a:xfrm>
        </p:spPr>
        <p:txBody>
          <a:bodyPr>
            <a:normAutofit/>
          </a:bodyPr>
          <a:lstStyle/>
          <a:p>
            <a:r>
              <a:rPr lang="en-IN" sz="2800" dirty="0"/>
              <a:t>                                                 </a:t>
            </a:r>
            <a:br>
              <a:rPr lang="en-IN" sz="3200" dirty="0"/>
            </a:br>
            <a:r>
              <a:rPr lang="en-IN" sz="2000" dirty="0"/>
              <a:t>    </a:t>
            </a:r>
            <a:r>
              <a:rPr lang="en-IN" sz="1800" dirty="0">
                <a:solidFill>
                  <a:schemeClr val="tx1"/>
                </a:solidFill>
              </a:rPr>
              <a:t>                                     </a:t>
            </a:r>
            <a:br>
              <a:rPr lang="en-IN" sz="1600" dirty="0">
                <a:solidFill>
                  <a:schemeClr val="tx1"/>
                </a:solidFill>
              </a:rPr>
            </a:br>
            <a:r>
              <a:rPr lang="en-IN" sz="1600" dirty="0">
                <a:solidFill>
                  <a:schemeClr val="tx1"/>
                </a:solidFill>
              </a:rPr>
              <a:t>       </a:t>
            </a:r>
            <a:br>
              <a:rPr lang="en-IN" sz="1600" dirty="0">
                <a:solidFill>
                  <a:schemeClr val="tx1"/>
                </a:solidFill>
              </a:rPr>
            </a:br>
            <a:r>
              <a:rPr lang="en-IN" sz="1600" dirty="0">
                <a:solidFill>
                  <a:schemeClr val="tx1"/>
                </a:solidFill>
              </a:rPr>
              <a:t>        </a:t>
            </a:r>
            <a:br>
              <a:rPr lang="en-IN" sz="1600" dirty="0">
                <a:solidFill>
                  <a:schemeClr val="tx1"/>
                </a:solidFill>
              </a:rPr>
            </a:br>
            <a:r>
              <a:rPr lang="en-IN" sz="1600" dirty="0">
                <a:solidFill>
                  <a:schemeClr val="tx1"/>
                </a:solidFill>
              </a:rPr>
              <a:t>       </a:t>
            </a:r>
            <a:endParaRPr lang="en-IN" sz="1600" dirty="0">
              <a:solidFill>
                <a:schemeClr val="tx1"/>
              </a:solidFill>
            </a:endParaRPr>
          </a:p>
        </p:txBody>
      </p:sp>
      <p:sp>
        <p:nvSpPr>
          <p:cNvPr id="3" name="Text Placeholder 2"/>
          <p:cNvSpPr>
            <a:spLocks noGrp="1"/>
          </p:cNvSpPr>
          <p:nvPr>
            <p:ph type="body" idx="1"/>
          </p:nvPr>
        </p:nvSpPr>
        <p:spPr>
          <a:xfrm>
            <a:off x="544195" y="3609340"/>
            <a:ext cx="8406130" cy="1747520"/>
          </a:xfrm>
        </p:spPr>
        <p:txBody>
          <a:bodyPr>
            <a:normAutofit fontScale="40000" lnSpcReduction="20000"/>
          </a:bodyPr>
          <a:lstStyle/>
          <a:p>
            <a:r>
              <a:rPr lang="en-IN" sz="5900" dirty="0">
                <a:solidFill>
                  <a:schemeClr val="accent1"/>
                </a:solidFill>
              </a:rPr>
              <a:t>Team Leader</a:t>
            </a:r>
            <a:endParaRPr lang="en-IN" sz="5900" dirty="0">
              <a:solidFill>
                <a:schemeClr val="accent1"/>
              </a:solidFill>
            </a:endParaRPr>
          </a:p>
          <a:p>
            <a:r>
              <a:rPr lang="en-IN" sz="3800" dirty="0">
                <a:solidFill>
                  <a:schemeClr val="tx1">
                    <a:lumMod val="85000"/>
                    <a:lumOff val="15000"/>
                  </a:schemeClr>
                </a:solidFill>
              </a:rPr>
              <a:t>       </a:t>
            </a:r>
            <a:r>
              <a:rPr lang="en-IN" sz="4500" dirty="0">
                <a:solidFill>
                  <a:schemeClr val="tx1">
                    <a:lumMod val="85000"/>
                    <a:lumOff val="15000"/>
                  </a:schemeClr>
                </a:solidFill>
              </a:rPr>
              <a:t>Ravindra Yadav-1900290140027</a:t>
            </a:r>
            <a:endParaRPr lang="en-IN" sz="4500" dirty="0">
              <a:solidFill>
                <a:schemeClr val="tx1">
                  <a:lumMod val="85000"/>
                  <a:lumOff val="15000"/>
                </a:schemeClr>
              </a:solidFill>
            </a:endParaRPr>
          </a:p>
          <a:p>
            <a:r>
              <a:rPr lang="en-IN" sz="2900" dirty="0">
                <a:solidFill>
                  <a:schemeClr val="tx1">
                    <a:lumMod val="85000"/>
                    <a:lumOff val="15000"/>
                  </a:schemeClr>
                </a:solidFill>
              </a:rPr>
              <a:t>                                                                                                                           </a:t>
            </a:r>
            <a:r>
              <a:rPr lang="en-IN" sz="5000" dirty="0">
                <a:solidFill>
                  <a:schemeClr val="accent1"/>
                </a:solidFill>
              </a:rPr>
              <a:t>Project Supervisor-</a:t>
            </a:r>
            <a:endParaRPr lang="en-IN" sz="5000" dirty="0">
              <a:solidFill>
                <a:schemeClr val="accent1"/>
              </a:solidFill>
            </a:endParaRPr>
          </a:p>
          <a:p>
            <a:r>
              <a:rPr lang="en-IN" sz="2800" dirty="0">
                <a:solidFill>
                  <a:schemeClr val="tx1">
                    <a:lumMod val="85000"/>
                    <a:lumOff val="15000"/>
                  </a:schemeClr>
                </a:solidFill>
              </a:rPr>
              <a:t>                                                                                                                                                        </a:t>
            </a:r>
            <a:r>
              <a:rPr lang="en-IN" sz="4500" dirty="0" err="1">
                <a:solidFill>
                  <a:schemeClr val="tx1">
                    <a:lumMod val="85000"/>
                    <a:lumOff val="15000"/>
                  </a:schemeClr>
                </a:solidFill>
              </a:rPr>
              <a:t>Dr.</a:t>
            </a:r>
            <a:r>
              <a:rPr lang="en-IN" sz="4500" dirty="0">
                <a:solidFill>
                  <a:schemeClr val="tx1">
                    <a:lumMod val="85000"/>
                    <a:lumOff val="15000"/>
                  </a:schemeClr>
                </a:solidFill>
              </a:rPr>
              <a:t> Vipin Kumar</a:t>
            </a:r>
            <a:endParaRPr lang="en-IN" sz="4500" dirty="0">
              <a:solidFill>
                <a:schemeClr val="tx1">
                  <a:lumMod val="85000"/>
                  <a:lumOff val="15000"/>
                </a:schemeClr>
              </a:solidFill>
            </a:endParaRPr>
          </a:p>
        </p:txBody>
      </p:sp>
      <p:sp>
        <p:nvSpPr>
          <p:cNvPr id="9" name="TextBox 8"/>
          <p:cNvSpPr txBox="1"/>
          <p:nvPr/>
        </p:nvSpPr>
        <p:spPr>
          <a:xfrm flipH="1">
            <a:off x="3038475" y="273050"/>
            <a:ext cx="4053205" cy="1568450"/>
          </a:xfrm>
          <a:prstGeom prst="rect">
            <a:avLst/>
          </a:prstGeom>
          <a:noFill/>
        </p:spPr>
        <p:txBody>
          <a:bodyPr wrap="square" rtlCol="0">
            <a:spAutoFit/>
          </a:bodyPr>
          <a:lstStyle/>
          <a:p>
            <a:r>
              <a:rPr lang="en-IN" sz="4800" i="1" dirty="0">
                <a:latin typeface="Bodoni MT" panose="02070603080606020203" pitchFamily="18" charset="0"/>
              </a:rPr>
              <a:t>Team Details- </a:t>
            </a:r>
            <a:r>
              <a:rPr lang="en-IN" sz="4800" i="1" u="sng" dirty="0">
                <a:latin typeface="Bodoni MT" panose="02070603080606020203" pitchFamily="18" charset="0"/>
              </a:rPr>
              <a:t>QUIZATO</a:t>
            </a:r>
            <a:endParaRPr lang="en-IN" sz="4800" i="1" u="sng" dirty="0">
              <a:latin typeface="Bodoni MT" panose="020706030806060202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i="1" dirty="0"/>
              <a:t>Introduction</a:t>
            </a:r>
            <a:endParaRPr lang="en-IN" sz="4400" i="1" dirty="0"/>
          </a:p>
        </p:txBody>
      </p:sp>
      <p:sp>
        <p:nvSpPr>
          <p:cNvPr id="3" name="Content Placeholder 2"/>
          <p:cNvSpPr>
            <a:spLocks noGrp="1"/>
          </p:cNvSpPr>
          <p:nvPr>
            <p:ph idx="1"/>
          </p:nvPr>
        </p:nvSpPr>
        <p:spPr>
          <a:xfrm>
            <a:off x="677334" y="1930400"/>
            <a:ext cx="8596668" cy="3880773"/>
          </a:xfrm>
        </p:spPr>
        <p:txBody>
          <a:bodyPr/>
          <a:lstStyle/>
          <a:p>
            <a:r>
              <a:rPr lang="en-IN" dirty="0"/>
              <a:t>This is an online quiz web application.</a:t>
            </a:r>
            <a:endParaRPr lang="en-IN" dirty="0"/>
          </a:p>
          <a:p>
            <a:r>
              <a:rPr lang="en-IN" dirty="0"/>
              <a:t>The main aim of</a:t>
            </a:r>
            <a:r>
              <a:rPr lang="en-US" altLang="en-IN" dirty="0"/>
              <a:t> our</a:t>
            </a:r>
            <a:r>
              <a:rPr lang="en-IN" dirty="0"/>
              <a:t> online quiz is to facilitate a user friendly enviornment.</a:t>
            </a:r>
            <a:endParaRPr lang="en-IN" dirty="0"/>
          </a:p>
          <a:p>
            <a:r>
              <a:rPr lang="en-IN" dirty="0"/>
              <a:t>There are many online quiz web applications are available on internet and they also provide study material for quiz but in this app we are providing quizzes only and when user will submit the quiz</a:t>
            </a:r>
            <a:r>
              <a:rPr lang="en-US" altLang="en-IN" dirty="0"/>
              <a:t>,</a:t>
            </a:r>
            <a:r>
              <a:rPr lang="en-IN" dirty="0"/>
              <a:t> he will get his correct answers</a:t>
            </a:r>
            <a:r>
              <a:rPr lang="en-US" altLang="en-IN" dirty="0"/>
              <a:t> as well as +1 extra point</a:t>
            </a:r>
            <a:r>
              <a:rPr lang="en-IN" dirty="0"/>
              <a:t>. </a:t>
            </a:r>
            <a:endParaRPr lang="en-IN" dirty="0"/>
          </a:p>
          <a:p>
            <a:r>
              <a:rPr lang="en-IN" dirty="0"/>
              <a:t> In this application we will provide technical subject’s quizzes </a:t>
            </a:r>
            <a:endParaRPr lang="en-IN" dirty="0"/>
          </a:p>
          <a:p>
            <a:pPr marL="0" indent="0">
              <a:buNone/>
            </a:pPr>
            <a:r>
              <a:rPr lang="en-IN" dirty="0"/>
              <a:t>	like HTML, CSS,PHP, JavaScript, Data Structure , DBMS etc.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609" y="1466850"/>
            <a:ext cx="8596668" cy="1320800"/>
          </a:xfrm>
        </p:spPr>
        <p:txBody>
          <a:bodyPr/>
          <a:lstStyle/>
          <a:p>
            <a:r>
              <a:rPr lang="en-IN" dirty="0"/>
              <a:t>Users in Online Quiz</a:t>
            </a:r>
            <a:endParaRPr lang="en-IN" dirty="0"/>
          </a:p>
        </p:txBody>
      </p:sp>
      <p:sp>
        <p:nvSpPr>
          <p:cNvPr id="3" name="Content Placeholder 2"/>
          <p:cNvSpPr>
            <a:spLocks noGrp="1"/>
          </p:cNvSpPr>
          <p:nvPr>
            <p:ph idx="1"/>
          </p:nvPr>
        </p:nvSpPr>
        <p:spPr>
          <a:xfrm>
            <a:off x="591609" y="2617789"/>
            <a:ext cx="8596668" cy="3880773"/>
          </a:xfrm>
        </p:spPr>
        <p:txBody>
          <a:bodyPr/>
          <a:lstStyle/>
          <a:p>
            <a:r>
              <a:rPr lang="en-IN" dirty="0"/>
              <a:t>Students</a:t>
            </a:r>
            <a:endParaRPr lang="en-IN" dirty="0"/>
          </a:p>
          <a:p>
            <a:r>
              <a:rPr lang="en-IN" dirty="0"/>
              <a:t>Teachers</a:t>
            </a:r>
            <a:endParaRPr lang="en-IN" dirty="0"/>
          </a:p>
          <a:p>
            <a:r>
              <a:rPr lang="en-US" altLang="en-IN" dirty="0"/>
              <a:t>Admin</a:t>
            </a:r>
            <a:endParaRPr lang="en-IN" dirty="0"/>
          </a:p>
          <a:p>
            <a:pPr marL="0" indent="0">
              <a:buNone/>
            </a:pPr>
            <a:r>
              <a:rPr lang="en-IN" dirty="0"/>
              <a:t> </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i="1" dirty="0"/>
              <a:t>Requirement</a:t>
            </a:r>
            <a:endParaRPr lang="en-IN" sz="6000" i="1" dirty="0"/>
          </a:p>
        </p:txBody>
      </p:sp>
      <p:sp>
        <p:nvSpPr>
          <p:cNvPr id="3" name="Content Placeholder 2"/>
          <p:cNvSpPr>
            <a:spLocks noGrp="1"/>
          </p:cNvSpPr>
          <p:nvPr>
            <p:ph idx="1"/>
          </p:nvPr>
        </p:nvSpPr>
        <p:spPr/>
        <p:txBody>
          <a:bodyPr>
            <a:normAutofit/>
          </a:bodyPr>
          <a:lstStyle/>
          <a:p>
            <a:r>
              <a:rPr lang="en-IN" sz="2800" dirty="0"/>
              <a:t>HTML </a:t>
            </a:r>
            <a:endParaRPr lang="en-IN" sz="2800" dirty="0"/>
          </a:p>
          <a:p>
            <a:r>
              <a:rPr lang="en-IN" sz="2800" dirty="0"/>
              <a:t>CSS</a:t>
            </a:r>
            <a:endParaRPr lang="en-IN" sz="2800" dirty="0"/>
          </a:p>
          <a:p>
            <a:r>
              <a:rPr lang="en-IN" sz="2800" dirty="0"/>
              <a:t>JavaScript</a:t>
            </a:r>
            <a:endParaRPr lang="en-IN" sz="2800" dirty="0"/>
          </a:p>
          <a:p>
            <a:r>
              <a:rPr lang="en-IN" sz="2800" dirty="0"/>
              <a:t>Bootstrap</a:t>
            </a:r>
            <a:endParaRPr lang="en-IN" sz="2800" dirty="0"/>
          </a:p>
          <a:p>
            <a:r>
              <a:rPr lang="en-US" altLang="en-IN" sz="2800" dirty="0"/>
              <a:t>JQuery</a:t>
            </a:r>
            <a:endParaRPr lang="en-IN" sz="2800" dirty="0"/>
          </a:p>
          <a:p>
            <a:r>
              <a:rPr lang="en-IN" sz="2800" dirty="0"/>
              <a:t> Json Server</a:t>
            </a:r>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i="1" dirty="0"/>
              <a:t>Hardware</a:t>
            </a:r>
            <a:endParaRPr lang="en-IN" sz="5400" i="1" dirty="0"/>
          </a:p>
        </p:txBody>
      </p:sp>
      <p:sp>
        <p:nvSpPr>
          <p:cNvPr id="3" name="Content Placeholder 2"/>
          <p:cNvSpPr>
            <a:spLocks noGrp="1"/>
          </p:cNvSpPr>
          <p:nvPr>
            <p:ph idx="1"/>
          </p:nvPr>
        </p:nvSpPr>
        <p:spPr/>
        <p:txBody>
          <a:bodyPr>
            <a:normAutofit/>
          </a:bodyPr>
          <a:lstStyle/>
          <a:p>
            <a:r>
              <a:rPr lang="en-IN" sz="2400" dirty="0"/>
              <a:t>Laptop</a:t>
            </a:r>
            <a:endParaRPr lang="en-IN" sz="2400" dirty="0"/>
          </a:p>
          <a:p>
            <a:r>
              <a:rPr lang="en-IN" sz="2400" dirty="0">
                <a:solidFill>
                  <a:schemeClr val="accent1"/>
                </a:solidFill>
              </a:rPr>
              <a:t>Core-i3/Core-i5</a:t>
            </a:r>
            <a:endParaRPr lang="en-IN" sz="2400" dirty="0">
              <a:solidFill>
                <a:schemeClr val="accent1"/>
              </a:solidFill>
            </a:endParaRPr>
          </a:p>
          <a:p>
            <a:r>
              <a:rPr lang="en-IN" sz="2400" dirty="0">
                <a:solidFill>
                  <a:schemeClr val="accent1"/>
                </a:solidFill>
              </a:rPr>
              <a:t>RAM-4Gb</a:t>
            </a:r>
            <a:endParaRPr lang="en-IN" sz="2400" dirty="0">
              <a:solidFill>
                <a:schemeClr val="accent1"/>
              </a:solidFill>
            </a:endParaRPr>
          </a:p>
          <a:p>
            <a:endParaRPr lang="en-IN" sz="2400" dirty="0"/>
          </a:p>
          <a:p>
            <a:pPr marL="0" indent="0">
              <a:buNone/>
            </a:pPr>
            <a:endParaRPr lang="en-IN" sz="2400" dirty="0"/>
          </a:p>
          <a:p>
            <a:pPr marL="0" indent="0">
              <a:buNone/>
            </a:pPr>
            <a:endParaRPr lang="en-IN" dirty="0"/>
          </a:p>
          <a:p>
            <a:r>
              <a:rPr lang="en-IN" sz="2400" dirty="0"/>
              <a:t>Mobile-phone</a:t>
            </a:r>
            <a:endParaRPr lang="en-IN" sz="2400" dirty="0"/>
          </a:p>
        </p:txBody>
      </p:sp>
      <p:pic>
        <p:nvPicPr>
          <p:cNvPr id="1026" name="Picture 2" descr="Mobile phone template Free Vector - Download Free Vectors, Clipart Graphics  &amp; Vector Ar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58126" y="4602270"/>
            <a:ext cx="1405955" cy="11136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op Windows 10 Laptop Computers | Wind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277" y="1930400"/>
            <a:ext cx="4669654" cy="17511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i="1" dirty="0"/>
              <a:t>Software</a:t>
            </a:r>
            <a:endParaRPr lang="en-IN" sz="6000" i="1" dirty="0"/>
          </a:p>
        </p:txBody>
      </p:sp>
      <p:sp>
        <p:nvSpPr>
          <p:cNvPr id="3" name="Content Placeholder 2"/>
          <p:cNvSpPr>
            <a:spLocks noGrp="1"/>
          </p:cNvSpPr>
          <p:nvPr>
            <p:ph idx="1"/>
          </p:nvPr>
        </p:nvSpPr>
        <p:spPr/>
        <p:txBody>
          <a:bodyPr>
            <a:normAutofit/>
          </a:bodyPr>
          <a:lstStyle/>
          <a:p>
            <a:r>
              <a:rPr lang="en-IN" sz="2400" dirty="0"/>
              <a:t>Virtual Studio Code</a:t>
            </a:r>
            <a:endParaRPr lang="en-IN" sz="24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66285" y="2338773"/>
            <a:ext cx="3182911" cy="31283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60460" y="514924"/>
            <a:ext cx="4513541" cy="5526437"/>
          </a:xfrm>
          <a:prstGeom prst="rect">
            <a:avLst/>
          </a:prstGeom>
        </p:spPr>
      </p:pic>
      <p:sp>
        <p:nvSpPr>
          <p:cNvPr id="6" name="Title 5"/>
          <p:cNvSpPr>
            <a:spLocks noGrp="1"/>
          </p:cNvSpPr>
          <p:nvPr>
            <p:ph type="title"/>
          </p:nvPr>
        </p:nvSpPr>
        <p:spPr>
          <a:xfrm>
            <a:off x="757233" y="1409828"/>
            <a:ext cx="3854528" cy="1278466"/>
          </a:xfrm>
        </p:spPr>
        <p:txBody>
          <a:bodyPr>
            <a:normAutofit/>
          </a:bodyPr>
          <a:lstStyle/>
          <a:p>
            <a:r>
              <a:rPr lang="en-IN" sz="4800" dirty="0"/>
              <a:t>HTML</a:t>
            </a:r>
            <a:endParaRPr lang="en-IN" sz="4800" dirty="0"/>
          </a:p>
        </p:txBody>
      </p:sp>
      <p:sp>
        <p:nvSpPr>
          <p:cNvPr id="7" name="Content Placeholder 6"/>
          <p:cNvSpPr>
            <a:spLocks noGrp="1"/>
          </p:cNvSpPr>
          <p:nvPr>
            <p:ph idx="1"/>
          </p:nvPr>
        </p:nvSpPr>
        <p:spPr/>
        <p:txBody>
          <a:bodyPr/>
          <a:lstStyle/>
          <a:p>
            <a:endParaRPr lang="en-IN" dirty="0"/>
          </a:p>
        </p:txBody>
      </p:sp>
      <p:sp>
        <p:nvSpPr>
          <p:cNvPr id="11" name="Text Placeholder 10"/>
          <p:cNvSpPr>
            <a:spLocks noGrp="1"/>
          </p:cNvSpPr>
          <p:nvPr>
            <p:ph type="body" sz="half" idx="2"/>
          </p:nvPr>
        </p:nvSpPr>
        <p:spPr/>
        <p:txBody>
          <a:bodyPr>
            <a:normAutofit fontScale="92500" lnSpcReduction="20000"/>
          </a:bodyPr>
          <a:lstStyle/>
          <a:p>
            <a:r>
              <a:rPr lang="en-US" b="1" i="0" dirty="0">
                <a:solidFill>
                  <a:srgbClr val="202122"/>
                </a:solidFill>
                <a:effectLst/>
                <a:latin typeface="Arial" panose="020B0604020202020204" pitchFamily="34" charset="0"/>
              </a:rPr>
              <a:t>HTML5</a:t>
            </a:r>
            <a:r>
              <a:rPr lang="en-US" b="0" i="0" dirty="0">
                <a:solidFill>
                  <a:srgbClr val="202122"/>
                </a:solidFill>
                <a:effectLst/>
                <a:latin typeface="Arial" panose="020B0604020202020204" pitchFamily="34" charset="0"/>
              </a:rPr>
              <a:t> is a </a:t>
            </a:r>
            <a:r>
              <a:rPr lang="en-US" b="0" i="0" u="none" strike="noStrike" dirty="0">
                <a:solidFill>
                  <a:srgbClr val="0645AD"/>
                </a:solidFill>
                <a:effectLst/>
                <a:latin typeface="Arial" panose="020B0604020202020204" pitchFamily="34" charset="0"/>
                <a:hlinkClick r:id="rId2" tooltip="Markup language"/>
              </a:rPr>
              <a:t>markup language</a:t>
            </a:r>
            <a:r>
              <a:rPr lang="en-US" b="0" i="0" dirty="0">
                <a:solidFill>
                  <a:srgbClr val="202122"/>
                </a:solidFill>
                <a:effectLst/>
                <a:latin typeface="Arial" panose="020B0604020202020204" pitchFamily="34" charset="0"/>
              </a:rPr>
              <a:t> used for structuring and presenting content on the </a:t>
            </a:r>
            <a:r>
              <a:rPr lang="en-US" b="0" i="0" u="none" strike="noStrike" dirty="0">
                <a:solidFill>
                  <a:srgbClr val="0645AD"/>
                </a:solidFill>
                <a:effectLst/>
                <a:latin typeface="Arial" panose="020B0604020202020204" pitchFamily="34" charset="0"/>
                <a:hlinkClick r:id="rId3" tooltip="World Wide Web"/>
              </a:rPr>
              <a:t>World Wide Web</a:t>
            </a:r>
            <a:r>
              <a:rPr lang="en-US" b="0" i="0" dirty="0">
                <a:solidFill>
                  <a:srgbClr val="202122"/>
                </a:solidFill>
                <a:effectLst/>
                <a:latin typeface="Arial" panose="020B0604020202020204" pitchFamily="34" charset="0"/>
              </a:rPr>
              <a:t>. It is the fifth and last</a:t>
            </a:r>
            <a:r>
              <a:rPr lang="en-US" b="0" i="0" u="sng" baseline="30000" dirty="0">
                <a:solidFill>
                  <a:srgbClr val="0645AD"/>
                </a:solidFill>
                <a:effectLst/>
                <a:latin typeface="Arial" panose="020B0604020202020204" pitchFamily="34" charset="0"/>
                <a:hlinkClick r:id="rId4"/>
              </a:rPr>
              <a:t>[</a:t>
            </a:r>
            <a:endParaRPr lang="en-US" b="0" i="0" u="sng" baseline="30000" dirty="0">
              <a:solidFill>
                <a:srgbClr val="0645AD"/>
              </a:solidFill>
              <a:effectLst/>
              <a:latin typeface="Arial" panose="020B0604020202020204" pitchFamily="34" charset="0"/>
            </a:endParaRPr>
          </a:p>
          <a:p>
            <a:r>
              <a:rPr lang="en-US" b="0" i="0" dirty="0">
                <a:solidFill>
                  <a:srgbClr val="202122"/>
                </a:solidFill>
                <a:effectLst/>
                <a:latin typeface="Arial" panose="020B0604020202020204" pitchFamily="34" charset="0"/>
              </a:rPr>
              <a:t>It is the fifth and last major </a:t>
            </a:r>
            <a:r>
              <a:rPr lang="en-US" b="0" i="0" u="none" strike="noStrike" dirty="0">
                <a:solidFill>
                  <a:srgbClr val="0645AD"/>
                </a:solidFill>
                <a:effectLst/>
                <a:latin typeface="Arial" panose="020B0604020202020204" pitchFamily="34" charset="0"/>
                <a:hlinkClick r:id="rId5" tooltip="HTML"/>
              </a:rPr>
              <a:t>HTML</a:t>
            </a:r>
            <a:r>
              <a:rPr lang="en-US" b="0" i="0" dirty="0">
                <a:solidFill>
                  <a:srgbClr val="202122"/>
                </a:solidFill>
                <a:effectLst/>
                <a:latin typeface="Arial" panose="020B0604020202020204" pitchFamily="34" charset="0"/>
              </a:rPr>
              <a:t> version.</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HTML stands for Hyper Text Markup Language</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HTML is the standard markup language for creating Web pages</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HTML describes the structure of a Web page</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HTML consists of a series of elements</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4295</Words>
  <Application>WPS Presentation</Application>
  <PresentationFormat>Widescreen</PresentationFormat>
  <Paragraphs>157</Paragraphs>
  <Slides>21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SimSun</vt:lpstr>
      <vt:lpstr>Wingdings</vt:lpstr>
      <vt:lpstr>Wingdings 3</vt:lpstr>
      <vt:lpstr>Arial</vt:lpstr>
      <vt:lpstr>Bodoni MT</vt:lpstr>
      <vt:lpstr>Verdana</vt:lpstr>
      <vt:lpstr>Trebuchet MS</vt:lpstr>
      <vt:lpstr>Microsoft YaHei</vt:lpstr>
      <vt:lpstr>Arial Unicode MS</vt:lpstr>
      <vt:lpstr>Calibri</vt:lpstr>
      <vt:lpstr>Roboto</vt:lpstr>
      <vt:lpstr>Wingdings</vt:lpstr>
      <vt:lpstr>Wide Latin</vt:lpstr>
      <vt:lpstr>Facet</vt:lpstr>
      <vt:lpstr>        Welcome</vt:lpstr>
      <vt:lpstr>         			 Project Title</vt:lpstr>
      <vt:lpstr>Team Members                                                         Ayushi Srivastava-1900290140011                                                                  </vt:lpstr>
      <vt:lpstr>Introduction</vt:lpstr>
      <vt:lpstr>Users in Online Quiz</vt:lpstr>
      <vt:lpstr>Requirement</vt:lpstr>
      <vt:lpstr>Hardware</vt:lpstr>
      <vt:lpstr>Software</vt:lpstr>
      <vt:lpstr>HTML</vt:lpstr>
      <vt:lpstr>CSS</vt:lpstr>
      <vt:lpstr>JavaScript</vt:lpstr>
      <vt:lpstr>Bootstrap</vt:lpstr>
      <vt:lpstr>Modules Description</vt:lpstr>
      <vt:lpstr>Benefits</vt:lpstr>
      <vt:lpstr>Benefits</vt:lpstr>
      <vt:lpstr>First Page of Quizato</vt:lpstr>
      <vt:lpstr>Quizato’s Design</vt:lpstr>
      <vt:lpstr>Quizato’s Design</vt:lpstr>
      <vt:lpstr>Quizato’s Design</vt:lpstr>
      <vt:lpstr>Conclusion</vt:lpstr>
      <vt:lpstr>Your suggestions are vey important and valuable to 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Notification Parental Guide</dc:title>
  <dc:creator>ayushi.1922mca1028</dc:creator>
  <cp:lastModifiedBy>ravindra</cp:lastModifiedBy>
  <cp:revision>97</cp:revision>
  <dcterms:created xsi:type="dcterms:W3CDTF">2020-09-11T17:22:00Z</dcterms:created>
  <dcterms:modified xsi:type="dcterms:W3CDTF">2021-12-11T04:07:54Z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AB4C74CBECD7476BA4936219730B353C</vt:lpwstr>
  </property>
</Properties>
</file>