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1" r:id="rId1"/>
  </p:sldMasterIdLst>
  <p:notesMasterIdLst>
    <p:notesMasterId r:id="rId32"/>
  </p:notesMasterIdLst>
  <p:sldIdLst>
    <p:sldId id="285" r:id="rId2"/>
    <p:sldId id="309" r:id="rId3"/>
    <p:sldId id="257" r:id="rId4"/>
    <p:sldId id="258" r:id="rId5"/>
    <p:sldId id="260" r:id="rId6"/>
    <p:sldId id="303" r:id="rId7"/>
    <p:sldId id="302" r:id="rId8"/>
    <p:sldId id="261" r:id="rId9"/>
    <p:sldId id="262" r:id="rId10"/>
    <p:sldId id="263" r:id="rId11"/>
    <p:sldId id="265" r:id="rId12"/>
    <p:sldId id="305" r:id="rId13"/>
    <p:sldId id="306" r:id="rId14"/>
    <p:sldId id="269" r:id="rId15"/>
    <p:sldId id="270" r:id="rId16"/>
    <p:sldId id="271" r:id="rId17"/>
    <p:sldId id="286" r:id="rId18"/>
    <p:sldId id="307" r:id="rId19"/>
    <p:sldId id="273" r:id="rId20"/>
    <p:sldId id="293" r:id="rId21"/>
    <p:sldId id="289" r:id="rId22"/>
    <p:sldId id="310" r:id="rId23"/>
    <p:sldId id="311" r:id="rId24"/>
    <p:sldId id="276" r:id="rId25"/>
    <p:sldId id="274" r:id="rId26"/>
    <p:sldId id="277" r:id="rId27"/>
    <p:sldId id="279" r:id="rId28"/>
    <p:sldId id="280" r:id="rId29"/>
    <p:sldId id="283" r:id="rId30"/>
    <p:sldId id="29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autoAdjust="0"/>
  </p:normalViewPr>
  <p:slideViewPr>
    <p:cSldViewPr>
      <p:cViewPr varScale="1">
        <p:scale>
          <a:sx n="67" d="100"/>
          <a:sy n="67" d="100"/>
        </p:scale>
        <p:origin x="1328" y="56"/>
      </p:cViewPr>
      <p:guideLst>
        <p:guide orient="horz" pos="2160"/>
        <p:guide pos="2880"/>
      </p:guideLst>
    </p:cSldViewPr>
  </p:slideViewPr>
  <p:outlineViewPr>
    <p:cViewPr>
      <p:scale>
        <a:sx n="33" d="100"/>
        <a:sy n="33" d="100"/>
      </p:scale>
      <p:origin x="0" y="3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FAF9AAB-8710-4E80-A3F2-02886DC648EC}" type="datetimeFigureOut">
              <a:rPr lang="en-US"/>
              <a:pPr>
                <a:defRPr/>
              </a:pPr>
              <a:t>12/9/2021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B7D4629-14D2-4370-9450-6CD0D9514D2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6206E5-6B9C-4E56-9AEF-42523708A807}" type="slidenum">
              <a:rPr lang="en-IN" smtClean="0"/>
              <a:pPr fontAlgn="base">
                <a:spcBef>
                  <a:spcPct val="0"/>
                </a:spcBef>
                <a:spcAft>
                  <a:spcPct val="0"/>
                </a:spcAft>
                <a:defRPr/>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FDC5177-A58F-46B7-BDDF-D11C7E039392}"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E2F4276-C49B-4493-BCE8-7DA51789E5FC}" type="slidenum">
              <a:rPr lang="en-IN" smtClean="0"/>
              <a:pPr>
                <a:defRPr/>
              </a:pPr>
              <a:t>‹#›</a:t>
            </a:fld>
            <a:endParaRPr lang="en-IN"/>
          </a:p>
        </p:txBody>
      </p:sp>
    </p:spTree>
    <p:extLst>
      <p:ext uri="{BB962C8B-B14F-4D97-AF65-F5344CB8AC3E}">
        <p14:creationId xmlns:p14="http://schemas.microsoft.com/office/powerpoint/2010/main" val="6923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389BF6-B06E-4A21-9C4A-470266526F24}" type="slidenum">
              <a:rPr lang="en-IN" smtClean="0"/>
              <a:pPr>
                <a:defRPr/>
              </a:pPr>
              <a:t>‹#›</a:t>
            </a:fld>
            <a:endParaRPr lang="en-IN"/>
          </a:p>
        </p:txBody>
      </p:sp>
    </p:spTree>
    <p:extLst>
      <p:ext uri="{BB962C8B-B14F-4D97-AF65-F5344CB8AC3E}">
        <p14:creationId xmlns:p14="http://schemas.microsoft.com/office/powerpoint/2010/main" val="270541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389BF6-B06E-4A21-9C4A-470266526F24}" type="slidenum">
              <a:rPr lang="en-IN" smtClean="0"/>
              <a:pPr>
                <a:defRPr/>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258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389BF6-B06E-4A21-9C4A-470266526F24}" type="slidenum">
              <a:rPr lang="en-IN" smtClean="0"/>
              <a:pPr>
                <a:defRPr/>
              </a:pPr>
              <a:t>‹#›</a:t>
            </a:fld>
            <a:endParaRPr lang="en-IN"/>
          </a:p>
        </p:txBody>
      </p:sp>
    </p:spTree>
    <p:extLst>
      <p:ext uri="{BB962C8B-B14F-4D97-AF65-F5344CB8AC3E}">
        <p14:creationId xmlns:p14="http://schemas.microsoft.com/office/powerpoint/2010/main" val="200570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389BF6-B06E-4A21-9C4A-470266526F24}" type="slidenum">
              <a:rPr lang="en-IN" smtClean="0"/>
              <a:pPr>
                <a:defRPr/>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147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6389BF6-B06E-4A21-9C4A-470266526F24}" type="slidenum">
              <a:rPr lang="en-IN" smtClean="0"/>
              <a:pPr>
                <a:defRPr/>
              </a:pPr>
              <a:t>‹#›</a:t>
            </a:fld>
            <a:endParaRPr lang="en-IN"/>
          </a:p>
        </p:txBody>
      </p:sp>
    </p:spTree>
    <p:extLst>
      <p:ext uri="{BB962C8B-B14F-4D97-AF65-F5344CB8AC3E}">
        <p14:creationId xmlns:p14="http://schemas.microsoft.com/office/powerpoint/2010/main" val="887275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60507D4-8345-4D6A-B9AE-D6E6A6DF40AE}"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271C05FE-BB74-487A-8A29-E1EF1069E6FB}" type="slidenum">
              <a:rPr lang="en-IN" smtClean="0"/>
              <a:pPr>
                <a:defRPr/>
              </a:pPr>
              <a:t>‹#›</a:t>
            </a:fld>
            <a:endParaRPr lang="en-IN"/>
          </a:p>
        </p:txBody>
      </p:sp>
    </p:spTree>
    <p:extLst>
      <p:ext uri="{BB962C8B-B14F-4D97-AF65-F5344CB8AC3E}">
        <p14:creationId xmlns:p14="http://schemas.microsoft.com/office/powerpoint/2010/main" val="1757350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D042D8A-9CEF-4694-A19D-A829707FCE31}"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8F1E652E-8062-4CF6-9C29-757AF6FA6B82}" type="slidenum">
              <a:rPr lang="en-IN" smtClean="0"/>
              <a:pPr>
                <a:defRPr/>
              </a:pPr>
              <a:t>‹#›</a:t>
            </a:fld>
            <a:endParaRPr lang="en-IN"/>
          </a:p>
        </p:txBody>
      </p:sp>
    </p:spTree>
    <p:extLst>
      <p:ext uri="{BB962C8B-B14F-4D97-AF65-F5344CB8AC3E}">
        <p14:creationId xmlns:p14="http://schemas.microsoft.com/office/powerpoint/2010/main" val="214365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F3E981A-BBAB-44C3-A0BA-C2EFDC3C5FAB}"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AF82266-D7D0-412B-B925-34C436B0A7F2}" type="slidenum">
              <a:rPr lang="en-IN" smtClean="0"/>
              <a:pPr>
                <a:defRPr/>
              </a:pPr>
              <a:t>‹#›</a:t>
            </a:fld>
            <a:endParaRPr lang="en-IN"/>
          </a:p>
        </p:txBody>
      </p:sp>
    </p:spTree>
    <p:extLst>
      <p:ext uri="{BB962C8B-B14F-4D97-AF65-F5344CB8AC3E}">
        <p14:creationId xmlns:p14="http://schemas.microsoft.com/office/powerpoint/2010/main" val="14402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16CE9CB-0CD9-4038-8097-C8060DF11EC1}" type="datetimeFigureOut">
              <a:rPr lang="en-US" smtClean="0"/>
              <a:pPr>
                <a:defRPr/>
              </a:pPr>
              <a:t>12/9/2021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9EF4FE9-2CA4-4709-B641-3072F03ABF98}" type="slidenum">
              <a:rPr lang="en-IN" smtClean="0"/>
              <a:pPr>
                <a:defRPr/>
              </a:pPr>
              <a:t>‹#›</a:t>
            </a:fld>
            <a:endParaRPr lang="en-IN"/>
          </a:p>
        </p:txBody>
      </p:sp>
    </p:spTree>
    <p:extLst>
      <p:ext uri="{BB962C8B-B14F-4D97-AF65-F5344CB8AC3E}">
        <p14:creationId xmlns:p14="http://schemas.microsoft.com/office/powerpoint/2010/main" val="327150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3342102-CC68-4197-8C65-67231638CF45}" type="datetimeFigureOut">
              <a:rPr lang="en-US" smtClean="0"/>
              <a:pPr>
                <a:defRPr/>
              </a:pPr>
              <a:t>12/9/2021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B49ACF2F-9F73-48A8-AAA8-C39A3725A099}" type="slidenum">
              <a:rPr lang="en-IN" smtClean="0"/>
              <a:pPr>
                <a:defRPr/>
              </a:pPr>
              <a:t>‹#›</a:t>
            </a:fld>
            <a:endParaRPr lang="en-IN"/>
          </a:p>
        </p:txBody>
      </p:sp>
    </p:spTree>
    <p:extLst>
      <p:ext uri="{BB962C8B-B14F-4D97-AF65-F5344CB8AC3E}">
        <p14:creationId xmlns:p14="http://schemas.microsoft.com/office/powerpoint/2010/main" val="257867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AE18BC1-5801-480A-8657-1DD6F3D72B70}" type="datetimeFigureOut">
              <a:rPr lang="en-US" smtClean="0"/>
              <a:pPr>
                <a:defRPr/>
              </a:pPr>
              <a:t>12/9/2021</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70E0DC7B-9D1B-4F8A-8A1E-739DA60EAFCD}" type="slidenum">
              <a:rPr lang="en-IN" smtClean="0"/>
              <a:pPr>
                <a:defRPr/>
              </a:pPr>
              <a:t>‹#›</a:t>
            </a:fld>
            <a:endParaRPr lang="en-IN"/>
          </a:p>
        </p:txBody>
      </p:sp>
    </p:spTree>
    <p:extLst>
      <p:ext uri="{BB962C8B-B14F-4D97-AF65-F5344CB8AC3E}">
        <p14:creationId xmlns:p14="http://schemas.microsoft.com/office/powerpoint/2010/main" val="265352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2C9F69C-AC5B-452E-87AB-3C84A0D413DB}" type="datetimeFigureOut">
              <a:rPr lang="en-US" smtClean="0"/>
              <a:pPr>
                <a:defRPr/>
              </a:pPr>
              <a:t>12/9/2021</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C154CD68-4735-49E3-9B79-BF68D2E6F71B}" type="slidenum">
              <a:rPr lang="en-IN" smtClean="0"/>
              <a:pPr>
                <a:defRPr/>
              </a:pPr>
              <a:t>‹#›</a:t>
            </a:fld>
            <a:endParaRPr lang="en-IN"/>
          </a:p>
        </p:txBody>
      </p:sp>
    </p:spTree>
    <p:extLst>
      <p:ext uri="{BB962C8B-B14F-4D97-AF65-F5344CB8AC3E}">
        <p14:creationId xmlns:p14="http://schemas.microsoft.com/office/powerpoint/2010/main" val="392344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EEDC1CA-526E-412E-A0ED-00568DA3291A}" type="datetimeFigureOut">
              <a:rPr lang="en-US" smtClean="0"/>
              <a:pPr>
                <a:defRPr/>
              </a:pPr>
              <a:t>12/9/2021</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40055CE5-509E-45C6-8F60-FE65FC29CC5E}" type="slidenum">
              <a:rPr lang="en-IN" smtClean="0"/>
              <a:pPr>
                <a:defRPr/>
              </a:pPr>
              <a:t>‹#›</a:t>
            </a:fld>
            <a:endParaRPr lang="en-IN"/>
          </a:p>
        </p:txBody>
      </p:sp>
    </p:spTree>
    <p:extLst>
      <p:ext uri="{BB962C8B-B14F-4D97-AF65-F5344CB8AC3E}">
        <p14:creationId xmlns:p14="http://schemas.microsoft.com/office/powerpoint/2010/main" val="249987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947768D-D538-4330-8637-A5448BFF20FC}" type="datetimeFigureOut">
              <a:rPr lang="en-US" smtClean="0"/>
              <a:pPr>
                <a:defRPr/>
              </a:pPr>
              <a:t>12/9/2021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EEF64E75-9494-40E2-90AB-251035E0B3C6}" type="slidenum">
              <a:rPr lang="en-IN" smtClean="0"/>
              <a:pPr>
                <a:defRPr/>
              </a:pPr>
              <a:t>‹#›</a:t>
            </a:fld>
            <a:endParaRPr lang="en-IN"/>
          </a:p>
        </p:txBody>
      </p:sp>
    </p:spTree>
    <p:extLst>
      <p:ext uri="{BB962C8B-B14F-4D97-AF65-F5344CB8AC3E}">
        <p14:creationId xmlns:p14="http://schemas.microsoft.com/office/powerpoint/2010/main" val="308412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C4A6E0B-ED05-49D3-82BB-35025DC8F9D2}" type="datetimeFigureOut">
              <a:rPr lang="en-US" smtClean="0"/>
              <a:pPr>
                <a:defRPr/>
              </a:pPr>
              <a:t>12/9/2021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D559CDFC-098D-4244-9826-37F68C2ECAEA}" type="slidenum">
              <a:rPr lang="en-IN" smtClean="0"/>
              <a:pPr>
                <a:defRPr/>
              </a:pPr>
              <a:t>‹#›</a:t>
            </a:fld>
            <a:endParaRPr lang="en-IN"/>
          </a:p>
        </p:txBody>
      </p:sp>
    </p:spTree>
    <p:extLst>
      <p:ext uri="{BB962C8B-B14F-4D97-AF65-F5344CB8AC3E}">
        <p14:creationId xmlns:p14="http://schemas.microsoft.com/office/powerpoint/2010/main" val="319855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B52CC35-55EC-4DF3-B102-1692F820FF1C}" type="datetimeFigureOut">
              <a:rPr lang="en-US" smtClean="0"/>
              <a:pPr>
                <a:defRPr/>
              </a:pPr>
              <a:t>12/9/2021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36389BF6-B06E-4A21-9C4A-470266526F24}" type="slidenum">
              <a:rPr lang="en-IN" smtClean="0"/>
              <a:pPr>
                <a:defRPr/>
              </a:pPr>
              <a:t>‹#›</a:t>
            </a:fld>
            <a:endParaRPr lang="en-IN"/>
          </a:p>
        </p:txBody>
      </p:sp>
    </p:spTree>
    <p:extLst>
      <p:ext uri="{BB962C8B-B14F-4D97-AF65-F5344CB8AC3E}">
        <p14:creationId xmlns:p14="http://schemas.microsoft.com/office/powerpoint/2010/main" val="87328824"/>
      </p:ext>
    </p:extLst>
  </p:cSld>
  <p:clrMap bg1="dk1" tx1="lt1" bg2="dk2" tx2="lt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57298"/>
            <a:ext cx="7851648" cy="1000132"/>
          </a:xfrm>
        </p:spPr>
        <p:txBody>
          <a:bodyPr>
            <a:normAutofit fontScale="90000"/>
          </a:bodyPr>
          <a:lstStyle/>
          <a:p>
            <a:pPr algn="ctr" eaLnBrk="1" fontAlgn="auto" hangingPunct="1">
              <a:spcAft>
                <a:spcPts val="0"/>
              </a:spcAft>
              <a:defRPr/>
            </a:pPr>
            <a:r>
              <a:rPr lang="en-US" dirty="0">
                <a:solidFill>
                  <a:schemeClr val="bg1"/>
                </a:solidFill>
              </a:rPr>
              <a:t>Gym Management System</a:t>
            </a:r>
            <a:br>
              <a:rPr lang="en-US" dirty="0">
                <a:solidFill>
                  <a:schemeClr val="bg1"/>
                </a:solidFill>
              </a:rPr>
            </a:br>
            <a:endParaRPr lang="en-IN" dirty="0">
              <a:solidFill>
                <a:schemeClr val="bg1"/>
              </a:solidFill>
            </a:endParaRPr>
          </a:p>
        </p:txBody>
      </p:sp>
      <p:pic>
        <p:nvPicPr>
          <p:cNvPr id="6147" name="Picture 4" descr="Image result for gym hrithik roshan photos"/>
          <p:cNvPicPr>
            <a:picLocks noChangeAspect="1" noChangeArrowheads="1"/>
          </p:cNvPicPr>
          <p:nvPr/>
        </p:nvPicPr>
        <p:blipFill>
          <a:blip r:embed="rId2"/>
          <a:srcRect/>
          <a:stretch>
            <a:fillRect/>
          </a:stretch>
        </p:blipFill>
        <p:spPr bwMode="auto">
          <a:xfrm>
            <a:off x="0" y="1785938"/>
            <a:ext cx="4572000" cy="2571750"/>
          </a:xfrm>
          <a:prstGeom prst="rect">
            <a:avLst/>
          </a:prstGeom>
          <a:ln>
            <a:noFill/>
          </a:ln>
          <a:effectLst>
            <a:softEdge rad="112500"/>
          </a:effectLst>
        </p:spPr>
      </p:pic>
      <p:pic>
        <p:nvPicPr>
          <p:cNvPr id="6148" name="Picture 6" descr="Related image"/>
          <p:cNvPicPr>
            <a:picLocks noChangeAspect="1" noChangeArrowheads="1"/>
          </p:cNvPicPr>
          <p:nvPr/>
        </p:nvPicPr>
        <p:blipFill>
          <a:blip r:embed="rId3"/>
          <a:srcRect/>
          <a:stretch>
            <a:fillRect/>
          </a:stretch>
        </p:blipFill>
        <p:spPr bwMode="auto">
          <a:xfrm>
            <a:off x="4572000" y="1785938"/>
            <a:ext cx="4572000" cy="2571750"/>
          </a:xfrm>
          <a:prstGeom prst="rect">
            <a:avLst/>
          </a:prstGeom>
          <a:ln>
            <a:noFill/>
          </a:ln>
          <a:effectLst>
            <a:softEdge rad="112500"/>
          </a:effectLst>
        </p:spPr>
      </p:pic>
      <p:pic>
        <p:nvPicPr>
          <p:cNvPr id="6149" name="Picture 8" descr="Image result for gym bollywood"/>
          <p:cNvPicPr>
            <a:picLocks noChangeAspect="1" noChangeArrowheads="1"/>
          </p:cNvPicPr>
          <p:nvPr/>
        </p:nvPicPr>
        <p:blipFill>
          <a:blip r:embed="rId4"/>
          <a:srcRect/>
          <a:stretch>
            <a:fillRect/>
          </a:stretch>
        </p:blipFill>
        <p:spPr bwMode="auto">
          <a:xfrm>
            <a:off x="0" y="4357688"/>
            <a:ext cx="4572000" cy="2500312"/>
          </a:xfrm>
          <a:prstGeom prst="rect">
            <a:avLst/>
          </a:prstGeom>
          <a:ln>
            <a:noFill/>
          </a:ln>
          <a:effectLst>
            <a:softEdge rad="112500"/>
          </a:effectLst>
        </p:spPr>
      </p:pic>
      <p:pic>
        <p:nvPicPr>
          <p:cNvPr id="6150" name="Picture 10" descr="Image result for gym bollywood"/>
          <p:cNvPicPr>
            <a:picLocks noChangeAspect="1" noChangeArrowheads="1"/>
          </p:cNvPicPr>
          <p:nvPr/>
        </p:nvPicPr>
        <p:blipFill>
          <a:blip r:embed="rId5"/>
          <a:srcRect/>
          <a:stretch>
            <a:fillRect/>
          </a:stretch>
        </p:blipFill>
        <p:spPr bwMode="auto">
          <a:xfrm>
            <a:off x="4572000" y="4357688"/>
            <a:ext cx="4572000" cy="2500312"/>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SCOPE</a:t>
            </a:r>
            <a:br>
              <a:rPr lang="en-US" dirty="0"/>
            </a:br>
            <a:br>
              <a:rPr lang="en-IN" dirty="0"/>
            </a:br>
            <a:br>
              <a:rPr lang="en-IN" dirty="0"/>
            </a:br>
            <a:br>
              <a:rPr lang="en-IN" dirty="0"/>
            </a:br>
            <a:br>
              <a:rPr lang="en-IN" dirty="0"/>
            </a:br>
            <a:endParaRPr lang="en-IN" b="1" dirty="0"/>
          </a:p>
        </p:txBody>
      </p:sp>
      <p:sp>
        <p:nvSpPr>
          <p:cNvPr id="12291" name="Content Placeholder 2"/>
          <p:cNvSpPr>
            <a:spLocks noGrp="1"/>
          </p:cNvSpPr>
          <p:nvPr>
            <p:ph idx="1"/>
          </p:nvPr>
        </p:nvSpPr>
        <p:spPr>
          <a:xfrm>
            <a:off x="107504" y="908720"/>
            <a:ext cx="8229600" cy="4389437"/>
          </a:xfrm>
        </p:spPr>
        <p:txBody>
          <a:bodyPr/>
          <a:lstStyle/>
          <a:p>
            <a:pPr lvl="1" eaLnBrk="1" hangingPunct="1">
              <a:buFont typeface="Wingdings 2" pitchFamily="18" charset="2"/>
              <a:buNone/>
            </a:pPr>
            <a:endParaRPr lang="en-IN" sz="2000" dirty="0"/>
          </a:p>
          <a:p>
            <a:r>
              <a:rPr lang="en-US" dirty="0"/>
              <a:t> The project has a wide scope, as it is not intended to a particular organization. This project is going to develop generic software, which can be applied by any businesses organization. More over it provides facility to its customer. Also the software is going to provide a huge amount of summary data.</a:t>
            </a:r>
          </a:p>
          <a:p>
            <a:pPr eaLnBrk="1" hangingPunct="1">
              <a:buFont typeface="Wingdings 2" pitchFamily="18" charset="2"/>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a:t>PROPOSED SYSTEM:</a:t>
            </a:r>
            <a:br>
              <a:rPr lang="en-IN" dirty="0"/>
            </a:br>
            <a:endParaRPr lang="en-IN" dirty="0"/>
          </a:p>
        </p:txBody>
      </p:sp>
      <p:sp>
        <p:nvSpPr>
          <p:cNvPr id="14339" name="Content Placeholder 2"/>
          <p:cNvSpPr>
            <a:spLocks noGrp="1"/>
          </p:cNvSpPr>
          <p:nvPr>
            <p:ph idx="1"/>
          </p:nvPr>
        </p:nvSpPr>
        <p:spPr/>
        <p:txBody>
          <a:bodyPr/>
          <a:lstStyle/>
          <a:p>
            <a:pPr eaLnBrk="1" hangingPunct="1">
              <a:buFont typeface="Wingdings 2" pitchFamily="18" charset="2"/>
              <a:buNone/>
            </a:pPr>
            <a:r>
              <a:rPr lang="en-US"/>
              <a:t>The Gym Management system is available in the market that can serve gym owners to easily manage our gym from anywhere at anytime.</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2009775"/>
          </a:xfrm>
        </p:spPr>
        <p:txBody>
          <a:bodyPr/>
          <a:lstStyle/>
          <a:p>
            <a:r>
              <a:rPr lang="en-US" b="1"/>
              <a:t>Hardware and Software Specification</a:t>
            </a:r>
            <a:br>
              <a:rPr lang="en-US"/>
            </a:br>
            <a:endParaRPr lang="en-US"/>
          </a:p>
        </p:txBody>
      </p:sp>
      <p:sp>
        <p:nvSpPr>
          <p:cNvPr id="17411" name="Content Placeholder 2"/>
          <p:cNvSpPr>
            <a:spLocks noGrp="1"/>
          </p:cNvSpPr>
          <p:nvPr>
            <p:ph idx="1"/>
          </p:nvPr>
        </p:nvSpPr>
        <p:spPr/>
        <p:txBody>
          <a:bodyPr/>
          <a:lstStyle/>
          <a:p>
            <a:r>
              <a:rPr lang="en-US" b="1" u="sng" dirty="0"/>
              <a:t>Software Requirements:</a:t>
            </a:r>
            <a:endParaRPr lang="en-US" dirty="0"/>
          </a:p>
          <a:p>
            <a:r>
              <a:rPr lang="en-US"/>
              <a:t>Operating System: Windows 8/10, Linux etc.</a:t>
            </a:r>
          </a:p>
          <a:p>
            <a:r>
              <a:rPr lang="en-US" dirty="0" err="1"/>
              <a:t>Xampp</a:t>
            </a:r>
            <a:endParaRPr lang="en-US" dirty="0"/>
          </a:p>
          <a:p>
            <a:pPr>
              <a:buFont typeface="Wingdings 2" pitchFamily="18" charset="2"/>
              <a:buNone/>
            </a:pPr>
            <a:endParaRPr lang="en-US" dirty="0"/>
          </a:p>
          <a:p>
            <a:r>
              <a:rPr lang="en-US" b="1" u="sng" dirty="0"/>
              <a:t>Hardware Requirements:</a:t>
            </a:r>
            <a:endParaRPr lang="en-US" dirty="0"/>
          </a:p>
          <a:p>
            <a:r>
              <a:rPr lang="en-US" dirty="0"/>
              <a:t>Intel Processor   2.0 GHz or above.</a:t>
            </a:r>
          </a:p>
          <a:p>
            <a:r>
              <a:rPr lang="en-US" dirty="0"/>
              <a:t>2 GB RAM or more.</a:t>
            </a:r>
          </a:p>
          <a:p>
            <a:r>
              <a:rPr lang="en-US" dirty="0"/>
              <a:t>160 GB or more Hard Disk Drive.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850"/>
            <a:ext cx="8229600" cy="866775"/>
          </a:xfrm>
        </p:spPr>
        <p:txBody>
          <a:bodyPr/>
          <a:lstStyle/>
          <a:p>
            <a:r>
              <a:rPr lang="en-US" b="1"/>
              <a:t>Technology Used : </a:t>
            </a:r>
          </a:p>
        </p:txBody>
      </p:sp>
      <p:sp>
        <p:nvSpPr>
          <p:cNvPr id="18435" name="Content Placeholder 2"/>
          <p:cNvSpPr>
            <a:spLocks noGrp="1"/>
          </p:cNvSpPr>
          <p:nvPr>
            <p:ph idx="1"/>
          </p:nvPr>
        </p:nvSpPr>
        <p:spPr/>
        <p:txBody>
          <a:bodyPr/>
          <a:lstStyle/>
          <a:p>
            <a:r>
              <a:rPr lang="en-US" b="1" u="sng"/>
              <a:t>FrontEnd(Language Used) :</a:t>
            </a:r>
            <a:endParaRPr lang="en-US"/>
          </a:p>
          <a:p>
            <a:r>
              <a:rPr lang="en-US"/>
              <a:t>HTML</a:t>
            </a:r>
          </a:p>
          <a:p>
            <a:r>
              <a:rPr lang="en-US"/>
              <a:t>CSS</a:t>
            </a:r>
          </a:p>
          <a:p>
            <a:r>
              <a:rPr lang="en-US"/>
              <a:t>Javascript</a:t>
            </a:r>
          </a:p>
          <a:p>
            <a:r>
              <a:rPr lang="en-US"/>
              <a:t> </a:t>
            </a:r>
          </a:p>
          <a:p>
            <a:r>
              <a:rPr lang="en-US" b="1" u="sng"/>
              <a:t>BackEnd(Database Used) :</a:t>
            </a:r>
          </a:p>
          <a:p>
            <a:r>
              <a:rPr lang="en-US"/>
              <a:t>MYSQL</a:t>
            </a:r>
          </a:p>
          <a:p>
            <a:r>
              <a:rPr lang="en-US"/>
              <a:t>PHP</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a:t>SYSTEM DESIGN</a:t>
            </a: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a:t>UML 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dirty="0"/>
            </a:br>
            <a:br>
              <a:rPr lang="en-IN" dirty="0"/>
            </a:br>
            <a:br>
              <a:rPr lang="en-IN" dirty="0"/>
            </a:br>
            <a:br>
              <a:rPr lang="en-IN" dirty="0"/>
            </a:br>
            <a:endParaRPr lang="en-IN" dirty="0"/>
          </a:p>
        </p:txBody>
      </p:sp>
      <p:sp>
        <p:nvSpPr>
          <p:cNvPr id="19459" name="Content Placeholder 2"/>
          <p:cNvSpPr>
            <a:spLocks noGrp="1"/>
          </p:cNvSpPr>
          <p:nvPr>
            <p:ph idx="1"/>
          </p:nvPr>
        </p:nvSpPr>
        <p:spPr/>
        <p:txBody>
          <a:bodyPr/>
          <a:lstStyle/>
          <a:p>
            <a:pPr eaLnBrk="1" hangingPunct="1"/>
            <a:r>
              <a:rPr lang="en-US"/>
              <a:t>The Unified Modeling Language encompasses a number of models.</a:t>
            </a:r>
            <a:endParaRPr lang="en-IN"/>
          </a:p>
          <a:p>
            <a:pPr eaLnBrk="1" hangingPunct="1"/>
            <a:r>
              <a:rPr lang="en-US"/>
              <a:t>Use case diagrams</a:t>
            </a:r>
          </a:p>
          <a:p>
            <a:pPr eaLnBrk="1" hangingPunct="1"/>
            <a:r>
              <a:rPr lang="en-US"/>
              <a:t>Data Flow diagrams</a:t>
            </a:r>
            <a:endParaRPr lang="en-IN"/>
          </a:p>
          <a:p>
            <a:pPr eaLnBrk="1" hangingPunct="1"/>
            <a:r>
              <a:rPr lang="en-US"/>
              <a:t>Sequence diagrams</a:t>
            </a:r>
          </a:p>
          <a:p>
            <a:pPr eaLnBrk="1" hangingPunct="1">
              <a:buFont typeface="Wingdings 2" pitchFamily="18" charset="2"/>
              <a:buNone/>
            </a:pP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724025"/>
          </a:xfrm>
        </p:spPr>
        <p:txBody>
          <a:bodyPr>
            <a:normAutofit fontScale="90000"/>
          </a:bodyPr>
          <a:lstStyle/>
          <a:p>
            <a:pPr eaLnBrk="1" fontAlgn="auto" hangingPunct="1">
              <a:spcAft>
                <a:spcPts val="0"/>
              </a:spcAft>
              <a:defRPr/>
            </a:pPr>
            <a:br>
              <a:rPr lang="en-US" dirty="0"/>
            </a:br>
            <a:br>
              <a:rPr lang="en-IN" dirty="0"/>
            </a:br>
            <a:r>
              <a:rPr lang="en-US" b="1" dirty="0"/>
              <a:t>Use Case Diagram:</a:t>
            </a:r>
            <a:br>
              <a:rPr lang="en-IN" dirty="0"/>
            </a:b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2531" name="Picture 5" descr="C:\Users\win 8.1\Desktop\dfd gym ma.png"/>
          <p:cNvPicPr>
            <a:picLocks noChangeAspect="1" noChangeArrowheads="1"/>
          </p:cNvPicPr>
          <p:nvPr/>
        </p:nvPicPr>
        <p:blipFill>
          <a:blip r:embed="rId2"/>
          <a:srcRect/>
          <a:stretch>
            <a:fillRect/>
          </a:stretch>
        </p:blipFill>
        <p:spPr bwMode="auto">
          <a:xfrm>
            <a:off x="1071563" y="469900"/>
            <a:ext cx="7358062" cy="52451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866775"/>
          </a:xfrm>
        </p:spPr>
        <p:txBody>
          <a:bodyPr/>
          <a:lstStyle/>
          <a:p>
            <a:r>
              <a:rPr lang="en-US" b="1"/>
              <a:t>DFD(Data Flow Diagram)</a:t>
            </a:r>
          </a:p>
        </p:txBody>
      </p:sp>
      <p:pic>
        <p:nvPicPr>
          <p:cNvPr id="23555" name="Picture 2" descr="dfd"/>
          <p:cNvPicPr>
            <a:picLocks noChangeAspect="1" noChangeArrowheads="1"/>
          </p:cNvPicPr>
          <p:nvPr/>
        </p:nvPicPr>
        <p:blipFill>
          <a:blip r:embed="rId2"/>
          <a:srcRect/>
          <a:stretch>
            <a:fillRect/>
          </a:stretch>
        </p:blipFill>
        <p:spPr bwMode="auto">
          <a:xfrm>
            <a:off x="571500" y="1643063"/>
            <a:ext cx="7786688" cy="48577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IN" dirty="0"/>
              <a:t> </a:t>
            </a:r>
            <a:r>
              <a:rPr lang="en-US" b="1" dirty="0"/>
              <a:t>Sequence Diagram:</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a:t> The purpose of sequence diagram is to show the flow of functionality through a use case. In other words, we call it a mapping process in terms of data transfers from the actor through the corresponding objects.</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9513" y="188640"/>
            <a:ext cx="8507288" cy="6135960"/>
          </a:xfrm>
        </p:spPr>
        <p:txBody>
          <a:bodyPr>
            <a:normAutofit/>
          </a:bodyPr>
          <a:lstStyle/>
          <a:p>
            <a:pPr marL="0" indent="0" algn="ctr">
              <a:buNone/>
            </a:pPr>
            <a:r>
              <a:rPr lang="en-US" b="1" spc="-1" dirty="0">
                <a:latin typeface="Arial" panose="020B0604020202020204" pitchFamily="34" charset="0"/>
                <a:cs typeface="Arial" panose="020B0604020202020204" pitchFamily="34" charset="0"/>
              </a:rPr>
              <a:t>A PROJECT </a:t>
            </a:r>
          </a:p>
          <a:p>
            <a:pPr marL="0" indent="0" algn="ctr">
              <a:buNone/>
            </a:pPr>
            <a:r>
              <a:rPr lang="en-US" b="1" spc="-1" dirty="0">
                <a:latin typeface="Arial" panose="020B0604020202020204" pitchFamily="34" charset="0"/>
                <a:cs typeface="Arial" panose="020B0604020202020204" pitchFamily="34" charset="0"/>
              </a:rPr>
              <a:t>ON  </a:t>
            </a:r>
          </a:p>
          <a:p>
            <a:pPr marL="0" indent="0" algn="ctr">
              <a:buNone/>
            </a:pPr>
            <a:r>
              <a:rPr lang="en-US" b="1" spc="-1" dirty="0">
                <a:latin typeface="Arial" panose="020B0604020202020204" pitchFamily="34" charset="0"/>
                <a:cs typeface="Arial" panose="020B0604020202020204" pitchFamily="34" charset="0"/>
              </a:rPr>
              <a:t>GYM MANAGEMENT SYSTEM</a:t>
            </a:r>
          </a:p>
          <a:p>
            <a:pPr marL="0" indent="0" algn="ctr">
              <a:buNone/>
            </a:pPr>
            <a:endParaRPr lang="en-US" b="1" spc="-1"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buNone/>
            </a:pPr>
            <a:r>
              <a:rPr lang="en-US" dirty="0"/>
              <a:t>SUBMITTED TO: 										SUBMITTED BY:</a:t>
            </a:r>
          </a:p>
          <a:p>
            <a:pPr marL="0" indent="0">
              <a:buNone/>
            </a:pPr>
            <a:r>
              <a:rPr lang="en-US" dirty="0"/>
              <a:t>AAAAAAAAAAAA										SHANTANU TYAGI</a:t>
            </a:r>
          </a:p>
          <a:p>
            <a:pPr marL="0" indent="0">
              <a:buNone/>
            </a:pPr>
            <a:r>
              <a:rPr lang="en-US" dirty="0"/>
              <a:t>AAAAAAAAAAAAA										AKSHAY GOYAL</a:t>
            </a:r>
          </a:p>
          <a:p>
            <a:pPr marL="0" indent="0">
              <a:buNone/>
            </a:pPr>
            <a:endParaRPr lang="en-US" dirty="0"/>
          </a:p>
          <a:p>
            <a:pPr marL="0" indent="0">
              <a:buNone/>
            </a:pPr>
            <a:endParaRPr lang="en-US" dirty="0"/>
          </a:p>
          <a:p>
            <a:pPr marL="0" indent="0" algn="ctr">
              <a:buNone/>
            </a:pPr>
            <a:r>
              <a:rPr lang="en-US" b="1" spc="-1" dirty="0">
                <a:latin typeface="Arial" panose="020B0604020202020204" pitchFamily="34" charset="0"/>
                <a:cs typeface="Arial" panose="020B0604020202020204" pitchFamily="34" charset="0"/>
              </a:rPr>
              <a:t>DEPARTMENT OF COMPUTER APPLICATIONS,</a:t>
            </a:r>
          </a:p>
          <a:p>
            <a:pPr marL="0" indent="0" algn="ctr">
              <a:spcBef>
                <a:spcPts val="1417"/>
              </a:spcBef>
              <a:buNone/>
            </a:pPr>
            <a:r>
              <a:rPr lang="en-US" b="1" spc="-1" dirty="0">
                <a:latin typeface="Arial" panose="020B0604020202020204" pitchFamily="34" charset="0"/>
                <a:cs typeface="Arial" panose="020B0604020202020204" pitchFamily="34" charset="0"/>
              </a:rPr>
              <a:t>KIET GROUP OF INSTITUTIONS,</a:t>
            </a:r>
          </a:p>
          <a:p>
            <a:pPr marL="0" indent="0" algn="ctr">
              <a:spcBef>
                <a:spcPts val="1417"/>
              </a:spcBef>
              <a:buNone/>
            </a:pPr>
            <a:r>
              <a:rPr lang="en-US" b="1" spc="-1" dirty="0">
                <a:latin typeface="Arial" panose="020B0604020202020204" pitchFamily="34" charset="0"/>
                <a:cs typeface="Arial" panose="020B0604020202020204" pitchFamily="34" charset="0"/>
              </a:rPr>
              <a:t>DELHI-NCR, GHAZIABAD</a:t>
            </a:r>
          </a:p>
          <a:p>
            <a:pPr marL="0" indent="0">
              <a:buNone/>
            </a:pPr>
            <a:endParaRPr lang="en-US" dirty="0"/>
          </a:p>
        </p:txBody>
      </p:sp>
      <p:pic>
        <p:nvPicPr>
          <p:cNvPr id="2" name="Picture 1">
            <a:extLst>
              <a:ext uri="{FF2B5EF4-FFF2-40B4-BE49-F238E27FC236}">
                <a16:creationId xmlns:a16="http://schemas.microsoft.com/office/drawing/2014/main" id="{B7E44E7B-080F-4B4D-A913-28196A306D5B}"/>
              </a:ext>
            </a:extLst>
          </p:cNvPr>
          <p:cNvPicPr>
            <a:picLocks noChangeAspect="1"/>
          </p:cNvPicPr>
          <p:nvPr/>
        </p:nvPicPr>
        <p:blipFill>
          <a:blip r:embed="rId2"/>
          <a:stretch>
            <a:fillRect/>
          </a:stretch>
        </p:blipFill>
        <p:spPr>
          <a:xfrm>
            <a:off x="144464" y="332656"/>
            <a:ext cx="1908213" cy="19021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1" y="620688"/>
            <a:ext cx="8305800" cy="1500190"/>
          </a:xfrm>
        </p:spPr>
        <p:txBody>
          <a:bodyPr>
            <a:normAutofit fontScale="90000"/>
          </a:bodyPr>
          <a:lstStyle/>
          <a:p>
            <a:pPr>
              <a:defRPr/>
            </a:pPr>
            <a:br>
              <a:rPr lang="en-US" b="1" dirty="0"/>
            </a:br>
            <a:br>
              <a:rPr lang="en-US" b="1" dirty="0"/>
            </a:br>
            <a:r>
              <a:rPr lang="en-US" b="1" dirty="0"/>
              <a:t>SEQUENCE DIAGRAM</a:t>
            </a:r>
            <a:br>
              <a:rPr lang="en-US" b="1" dirty="0"/>
            </a:br>
            <a:br>
              <a:rPr lang="en-US" b="1" dirty="0"/>
            </a:br>
            <a:r>
              <a:rPr lang="en-US" b="1" dirty="0"/>
              <a:t>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6628" name="Rectangle 33"/>
          <p:cNvSpPr>
            <a:spLocks noChangeArrowheads="1"/>
          </p:cNvSpPr>
          <p:nvPr/>
        </p:nvSpPr>
        <p:spPr bwMode="auto">
          <a:xfrm>
            <a:off x="2214563" y="857250"/>
            <a:ext cx="4421187" cy="369888"/>
          </a:xfrm>
          <a:prstGeom prst="rect">
            <a:avLst/>
          </a:prstGeom>
          <a:noFill/>
          <a:ln w="9525">
            <a:noFill/>
            <a:miter lim="800000"/>
            <a:headEnd/>
            <a:tailEnd/>
          </a:ln>
        </p:spPr>
        <p:txBody>
          <a:bodyPr wrap="none">
            <a:spAutoFit/>
          </a:bodyPr>
          <a:lstStyle/>
          <a:p>
            <a:r>
              <a:rPr lang="en-US" b="1" u="sng"/>
              <a:t>Sequence Diagram For Administrator:-</a:t>
            </a:r>
            <a:endParaRPr lang="en-US"/>
          </a:p>
        </p:txBody>
      </p:sp>
      <p:sp>
        <p:nvSpPr>
          <p:cNvPr id="3" name="Rectangle 2">
            <a:extLst>
              <a:ext uri="{FF2B5EF4-FFF2-40B4-BE49-F238E27FC236}">
                <a16:creationId xmlns:a16="http://schemas.microsoft.com/office/drawing/2014/main" id="{BF8DB852-3B7F-4F36-9D3E-D41697ABFCB1}"/>
              </a:ext>
            </a:extLst>
          </p:cNvPr>
          <p:cNvSpPr/>
          <p:nvPr/>
        </p:nvSpPr>
        <p:spPr>
          <a:xfrm>
            <a:off x="611560" y="1628800"/>
            <a:ext cx="7704856" cy="4968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6" name="Group 3">
            <a:extLst>
              <a:ext uri="{FF2B5EF4-FFF2-40B4-BE49-F238E27FC236}">
                <a16:creationId xmlns:a16="http://schemas.microsoft.com/office/drawing/2014/main" id="{A3594A9C-6568-49B7-BEC8-8D49757EF9A3}"/>
              </a:ext>
            </a:extLst>
          </p:cNvPr>
          <p:cNvGrpSpPr>
            <a:grpSpLocks noChangeAspect="1"/>
          </p:cNvGrpSpPr>
          <p:nvPr/>
        </p:nvGrpSpPr>
        <p:grpSpPr bwMode="auto">
          <a:xfrm>
            <a:off x="987859" y="2071042"/>
            <a:ext cx="7168282" cy="4051638"/>
            <a:chOff x="2527" y="4260"/>
            <a:chExt cx="8100" cy="6017"/>
          </a:xfrm>
        </p:grpSpPr>
        <p:sp>
          <p:nvSpPr>
            <p:cNvPr id="37" name="AutoShape 33">
              <a:extLst>
                <a:ext uri="{FF2B5EF4-FFF2-40B4-BE49-F238E27FC236}">
                  <a16:creationId xmlns:a16="http://schemas.microsoft.com/office/drawing/2014/main" id="{FBD8020B-4814-4FBB-8611-FFD06C576932}"/>
                </a:ext>
              </a:extLst>
            </p:cNvPr>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38" name="Rectangle 32">
              <a:extLst>
                <a:ext uri="{FF2B5EF4-FFF2-40B4-BE49-F238E27FC236}">
                  <a16:creationId xmlns:a16="http://schemas.microsoft.com/office/drawing/2014/main" id="{45358BA0-5AD2-4E5F-984D-0DF379BD67FD}"/>
                </a:ext>
              </a:extLst>
            </p:cNvPr>
            <p:cNvSpPr>
              <a:spLocks noChangeArrowheads="1"/>
            </p:cNvSpPr>
            <p:nvPr/>
          </p:nvSpPr>
          <p:spPr bwMode="auto">
            <a:xfrm>
              <a:off x="3727" y="4260"/>
              <a:ext cx="135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dirty="0">
                  <a:latin typeface="Times New Roman" pitchFamily="18" charset="0"/>
                </a:rPr>
                <a:t> Login</a:t>
              </a:r>
              <a:endParaRPr lang="en-US" dirty="0"/>
            </a:p>
          </p:txBody>
        </p:sp>
        <p:sp>
          <p:nvSpPr>
            <p:cNvPr id="39" name="Rectangle 31">
              <a:extLst>
                <a:ext uri="{FF2B5EF4-FFF2-40B4-BE49-F238E27FC236}">
                  <a16:creationId xmlns:a16="http://schemas.microsoft.com/office/drawing/2014/main" id="{8C59D423-300C-4C8E-B552-89911CC741B6}"/>
                </a:ext>
              </a:extLst>
            </p:cNvPr>
            <p:cNvSpPr>
              <a:spLocks noChangeArrowheads="1"/>
            </p:cNvSpPr>
            <p:nvPr/>
          </p:nvSpPr>
          <p:spPr bwMode="auto">
            <a:xfrm>
              <a:off x="5977" y="4260"/>
              <a:ext cx="150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dirty="0">
                  <a:latin typeface="Times New Roman" pitchFamily="18" charset="0"/>
                </a:rPr>
                <a:t>   Application</a:t>
              </a:r>
              <a:endParaRPr lang="en-US" dirty="0"/>
            </a:p>
          </p:txBody>
        </p:sp>
        <p:sp>
          <p:nvSpPr>
            <p:cNvPr id="40" name="Rectangle 30">
              <a:extLst>
                <a:ext uri="{FF2B5EF4-FFF2-40B4-BE49-F238E27FC236}">
                  <a16:creationId xmlns:a16="http://schemas.microsoft.com/office/drawing/2014/main" id="{3245C236-BBA0-48C7-BA05-6A62B6A1D47A}"/>
                </a:ext>
              </a:extLst>
            </p:cNvPr>
            <p:cNvSpPr>
              <a:spLocks noChangeArrowheads="1"/>
            </p:cNvSpPr>
            <p:nvPr/>
          </p:nvSpPr>
          <p:spPr bwMode="auto">
            <a:xfrm>
              <a:off x="8227" y="4260"/>
              <a:ext cx="135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a:latin typeface="Times New Roman" pitchFamily="18" charset="0"/>
                </a:rPr>
                <a:t>  Database</a:t>
              </a:r>
              <a:endParaRPr lang="en-US"/>
            </a:p>
          </p:txBody>
        </p:sp>
        <p:sp>
          <p:nvSpPr>
            <p:cNvPr id="41" name="Rectangle 29">
              <a:extLst>
                <a:ext uri="{FF2B5EF4-FFF2-40B4-BE49-F238E27FC236}">
                  <a16:creationId xmlns:a16="http://schemas.microsoft.com/office/drawing/2014/main" id="{C778E9B5-A473-4CD1-AAEE-373E431106F1}"/>
                </a:ext>
              </a:extLst>
            </p:cNvPr>
            <p:cNvSpPr>
              <a:spLocks noChangeArrowheads="1"/>
            </p:cNvSpPr>
            <p:nvPr/>
          </p:nvSpPr>
          <p:spPr bwMode="auto">
            <a:xfrm>
              <a:off x="4027" y="4877"/>
              <a:ext cx="450" cy="370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lstStyle/>
            <a:p>
              <a:endParaRPr lang="en-US"/>
            </a:p>
          </p:txBody>
        </p:sp>
        <p:sp>
          <p:nvSpPr>
            <p:cNvPr id="42" name="Rectangle 28">
              <a:extLst>
                <a:ext uri="{FF2B5EF4-FFF2-40B4-BE49-F238E27FC236}">
                  <a16:creationId xmlns:a16="http://schemas.microsoft.com/office/drawing/2014/main" id="{C9F7AAC8-09F1-413A-A9DA-FA18CA28D58D}"/>
                </a:ext>
              </a:extLst>
            </p:cNvPr>
            <p:cNvSpPr>
              <a:spLocks noChangeArrowheads="1"/>
            </p:cNvSpPr>
            <p:nvPr/>
          </p:nvSpPr>
          <p:spPr bwMode="auto">
            <a:xfrm>
              <a:off x="6427" y="4877"/>
              <a:ext cx="450" cy="370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lstStyle/>
            <a:p>
              <a:endParaRPr lang="en-US"/>
            </a:p>
          </p:txBody>
        </p:sp>
        <p:sp>
          <p:nvSpPr>
            <p:cNvPr id="43" name="Line 27">
              <a:extLst>
                <a:ext uri="{FF2B5EF4-FFF2-40B4-BE49-F238E27FC236}">
                  <a16:creationId xmlns:a16="http://schemas.microsoft.com/office/drawing/2014/main" id="{95C77D30-630B-4796-B79D-B4509388103D}"/>
                </a:ext>
              </a:extLst>
            </p:cNvPr>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44" name="Rectangle 26">
              <a:extLst>
                <a:ext uri="{FF2B5EF4-FFF2-40B4-BE49-F238E27FC236}">
                  <a16:creationId xmlns:a16="http://schemas.microsoft.com/office/drawing/2014/main" id="{A6223B69-6796-4B57-A2CD-BBE3C717202A}"/>
                </a:ext>
              </a:extLst>
            </p:cNvPr>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45" name="Line 25">
              <a:extLst>
                <a:ext uri="{FF2B5EF4-FFF2-40B4-BE49-F238E27FC236}">
                  <a16:creationId xmlns:a16="http://schemas.microsoft.com/office/drawing/2014/main" id="{56E36410-3E14-47B3-801B-6304351D0DCD}"/>
                </a:ext>
              </a:extLst>
            </p:cNvPr>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46" name="Line 24">
              <a:extLst>
                <a:ext uri="{FF2B5EF4-FFF2-40B4-BE49-F238E27FC236}">
                  <a16:creationId xmlns:a16="http://schemas.microsoft.com/office/drawing/2014/main" id="{E4DDEFE1-CA73-4102-BD60-61D3AE343CB4}"/>
                </a:ext>
              </a:extLst>
            </p:cNvPr>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47" name="Line 23">
              <a:extLst>
                <a:ext uri="{FF2B5EF4-FFF2-40B4-BE49-F238E27FC236}">
                  <a16:creationId xmlns:a16="http://schemas.microsoft.com/office/drawing/2014/main" id="{9D97C1B8-CFCB-4C54-B72C-15442C106D37}"/>
                </a:ext>
              </a:extLst>
            </p:cNvPr>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48" name="Line 22">
              <a:extLst>
                <a:ext uri="{FF2B5EF4-FFF2-40B4-BE49-F238E27FC236}">
                  <a16:creationId xmlns:a16="http://schemas.microsoft.com/office/drawing/2014/main" id="{91130B3C-BFAC-4CC8-BEDD-62C53A372F86}"/>
                </a:ext>
              </a:extLst>
            </p:cNvPr>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49" name="Line 21">
              <a:extLst>
                <a:ext uri="{FF2B5EF4-FFF2-40B4-BE49-F238E27FC236}">
                  <a16:creationId xmlns:a16="http://schemas.microsoft.com/office/drawing/2014/main" id="{A6A1B3FC-12F8-48C8-B43C-DD082694E7A7}"/>
                </a:ext>
              </a:extLst>
            </p:cNvPr>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50" name="Line 20">
              <a:extLst>
                <a:ext uri="{FF2B5EF4-FFF2-40B4-BE49-F238E27FC236}">
                  <a16:creationId xmlns:a16="http://schemas.microsoft.com/office/drawing/2014/main" id="{CF39D31F-F954-4F51-BEB9-1648047FF382}"/>
                </a:ext>
              </a:extLst>
            </p:cNvPr>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51" name="Line 19">
              <a:extLst>
                <a:ext uri="{FF2B5EF4-FFF2-40B4-BE49-F238E27FC236}">
                  <a16:creationId xmlns:a16="http://schemas.microsoft.com/office/drawing/2014/main" id="{AD12C4E0-A54A-4D61-9CF1-271478309991}"/>
                </a:ext>
              </a:extLst>
            </p:cNvPr>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52" name="Line 18">
              <a:extLst>
                <a:ext uri="{FF2B5EF4-FFF2-40B4-BE49-F238E27FC236}">
                  <a16:creationId xmlns:a16="http://schemas.microsoft.com/office/drawing/2014/main" id="{365BB984-8800-48BA-952D-5AD803C35AC7}"/>
                </a:ext>
              </a:extLst>
            </p:cNvPr>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53" name="Line 17">
              <a:extLst>
                <a:ext uri="{FF2B5EF4-FFF2-40B4-BE49-F238E27FC236}">
                  <a16:creationId xmlns:a16="http://schemas.microsoft.com/office/drawing/2014/main" id="{943B1480-1C9B-41F7-9CC8-C2B6EAB60FCB}"/>
                </a:ext>
              </a:extLst>
            </p:cNvPr>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54" name="Line 16">
              <a:extLst>
                <a:ext uri="{FF2B5EF4-FFF2-40B4-BE49-F238E27FC236}">
                  <a16:creationId xmlns:a16="http://schemas.microsoft.com/office/drawing/2014/main" id="{A20E4EAA-FA90-4AA4-9563-15A2BDCB5ACA}"/>
                </a:ext>
              </a:extLst>
            </p:cNvPr>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55" name="Line 15">
              <a:extLst>
                <a:ext uri="{FF2B5EF4-FFF2-40B4-BE49-F238E27FC236}">
                  <a16:creationId xmlns:a16="http://schemas.microsoft.com/office/drawing/2014/main" id="{BB8885D3-FA47-4C08-B4A6-6F0DAF174DF8}"/>
                </a:ext>
              </a:extLst>
            </p:cNvPr>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56" name="Rectangle 14">
              <a:extLst>
                <a:ext uri="{FF2B5EF4-FFF2-40B4-BE49-F238E27FC236}">
                  <a16:creationId xmlns:a16="http://schemas.microsoft.com/office/drawing/2014/main" id="{8DC6FF14-433B-4937-A6CA-7265580EEB8B}"/>
                </a:ext>
              </a:extLst>
            </p:cNvPr>
            <p:cNvSpPr>
              <a:spLocks noChangeArrowheads="1"/>
            </p:cNvSpPr>
            <p:nvPr/>
          </p:nvSpPr>
          <p:spPr bwMode="auto">
            <a:xfrm>
              <a:off x="2977" y="4723"/>
              <a:ext cx="900" cy="617"/>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ctr" eaLnBrk="0" hangingPunct="0"/>
              <a:r>
                <a:rPr lang="en-US" sz="1000" b="1" dirty="0">
                  <a:latin typeface="Times New Roman" pitchFamily="18" charset="0"/>
                </a:rPr>
                <a:t> Login</a:t>
              </a:r>
              <a:endParaRPr lang="en-US" sz="1100" dirty="0"/>
            </a:p>
            <a:p>
              <a:pPr eaLnBrk="0" hangingPunct="0"/>
              <a:r>
                <a:rPr lang="en-US" sz="1000" b="1" dirty="0">
                  <a:latin typeface="Times New Roman" pitchFamily="18" charset="0"/>
                </a:rPr>
                <a:t>:Request</a:t>
              </a:r>
              <a:endParaRPr lang="en-US" dirty="0"/>
            </a:p>
          </p:txBody>
        </p:sp>
        <p:sp>
          <p:nvSpPr>
            <p:cNvPr id="57" name="Rectangle 13">
              <a:extLst>
                <a:ext uri="{FF2B5EF4-FFF2-40B4-BE49-F238E27FC236}">
                  <a16:creationId xmlns:a16="http://schemas.microsoft.com/office/drawing/2014/main" id="{90C2CA59-978E-4A0A-AB56-D0D4C8CE3353}"/>
                </a:ext>
              </a:extLst>
            </p:cNvPr>
            <p:cNvSpPr>
              <a:spLocks noChangeArrowheads="1"/>
            </p:cNvSpPr>
            <p:nvPr/>
          </p:nvSpPr>
          <p:spPr bwMode="auto">
            <a:xfrm>
              <a:off x="4777" y="5649"/>
              <a:ext cx="1200" cy="308"/>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dirty="0">
                  <a:latin typeface="Times New Roman" pitchFamily="18" charset="0"/>
                </a:rPr>
                <a:t>:Validate()</a:t>
              </a:r>
              <a:endParaRPr lang="en-US" dirty="0"/>
            </a:p>
          </p:txBody>
        </p:sp>
        <p:sp>
          <p:nvSpPr>
            <p:cNvPr id="58" name="Rectangle 12">
              <a:extLst>
                <a:ext uri="{FF2B5EF4-FFF2-40B4-BE49-F238E27FC236}">
                  <a16:creationId xmlns:a16="http://schemas.microsoft.com/office/drawing/2014/main" id="{25F4D384-9D71-4746-877D-9273442E136D}"/>
                </a:ext>
              </a:extLst>
            </p:cNvPr>
            <p:cNvSpPr>
              <a:spLocks noChangeArrowheads="1"/>
            </p:cNvSpPr>
            <p:nvPr/>
          </p:nvSpPr>
          <p:spPr bwMode="auto">
            <a:xfrm>
              <a:off x="7027" y="5957"/>
              <a:ext cx="165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dirty="0">
                  <a:latin typeface="Times New Roman" pitchFamily="18" charset="0"/>
                </a:rPr>
                <a:t>:</a:t>
              </a:r>
              <a:r>
                <a:rPr lang="en-US" sz="1200" b="1" dirty="0" err="1">
                  <a:latin typeface="Times New Roman" pitchFamily="18" charset="0"/>
                </a:rPr>
                <a:t>executeQuery</a:t>
              </a:r>
              <a:r>
                <a:rPr lang="en-US" sz="1200" b="1" dirty="0">
                  <a:latin typeface="Times New Roman" pitchFamily="18" charset="0"/>
                </a:rPr>
                <a:t>()</a:t>
              </a:r>
              <a:endParaRPr lang="en-US" dirty="0"/>
            </a:p>
          </p:txBody>
        </p:sp>
        <p:sp>
          <p:nvSpPr>
            <p:cNvPr id="59" name="Rectangle 11">
              <a:extLst>
                <a:ext uri="{FF2B5EF4-FFF2-40B4-BE49-F238E27FC236}">
                  <a16:creationId xmlns:a16="http://schemas.microsoft.com/office/drawing/2014/main" id="{7761C5B0-45EA-45A3-B630-9D235A67A5F3}"/>
                </a:ext>
              </a:extLst>
            </p:cNvPr>
            <p:cNvSpPr>
              <a:spLocks noChangeArrowheads="1"/>
            </p:cNvSpPr>
            <p:nvPr/>
          </p:nvSpPr>
          <p:spPr bwMode="auto">
            <a:xfrm>
              <a:off x="7177" y="6945"/>
              <a:ext cx="135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dirty="0">
                  <a:latin typeface="Times New Roman" pitchFamily="18" charset="0"/>
                </a:rPr>
                <a:t>Response</a:t>
              </a:r>
              <a:endParaRPr lang="en-US" dirty="0"/>
            </a:p>
          </p:txBody>
        </p:sp>
        <p:sp>
          <p:nvSpPr>
            <p:cNvPr id="60" name="Rectangle 10">
              <a:extLst>
                <a:ext uri="{FF2B5EF4-FFF2-40B4-BE49-F238E27FC236}">
                  <a16:creationId xmlns:a16="http://schemas.microsoft.com/office/drawing/2014/main" id="{B820221D-12A5-4E75-BC7B-8675462437CD}"/>
                </a:ext>
              </a:extLst>
            </p:cNvPr>
            <p:cNvSpPr>
              <a:spLocks noChangeArrowheads="1"/>
            </p:cNvSpPr>
            <p:nvPr/>
          </p:nvSpPr>
          <p:spPr bwMode="auto">
            <a:xfrm>
              <a:off x="4627" y="7192"/>
              <a:ext cx="1650" cy="46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just" eaLnBrk="0" hangingPunct="0"/>
              <a:r>
                <a:rPr lang="en-US" sz="1200" b="1">
                  <a:latin typeface="Times New Roman" pitchFamily="18" charset="0"/>
                </a:rPr>
                <a:t>Show Result</a:t>
              </a:r>
              <a:endParaRPr lang="en-US"/>
            </a:p>
          </p:txBody>
        </p:sp>
        <p:sp>
          <p:nvSpPr>
            <p:cNvPr id="61" name="Rectangle 9">
              <a:extLst>
                <a:ext uri="{FF2B5EF4-FFF2-40B4-BE49-F238E27FC236}">
                  <a16:creationId xmlns:a16="http://schemas.microsoft.com/office/drawing/2014/main" id="{D66B1D20-82A4-469A-BC11-B9D9D9323844}"/>
                </a:ext>
              </a:extLst>
            </p:cNvPr>
            <p:cNvSpPr>
              <a:spLocks noChangeArrowheads="1"/>
            </p:cNvSpPr>
            <p:nvPr/>
          </p:nvSpPr>
          <p:spPr bwMode="auto">
            <a:xfrm>
              <a:off x="4477" y="8684"/>
              <a:ext cx="1500" cy="46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gn="ctr" eaLnBrk="0" hangingPunct="0"/>
              <a:r>
                <a:rPr lang="en-US" sz="1200" b="1" dirty="0" err="1">
                  <a:latin typeface="Times New Roman" pitchFamily="18" charset="0"/>
                </a:rPr>
                <a:t>Failed:show</a:t>
              </a:r>
              <a:r>
                <a:rPr lang="en-US" sz="1200" b="1" dirty="0">
                  <a:latin typeface="Times New Roman" pitchFamily="18" charset="0"/>
                </a:rPr>
                <a:t>()</a:t>
              </a:r>
              <a:endParaRPr lang="en-US" dirty="0"/>
            </a:p>
          </p:txBody>
        </p:sp>
        <p:sp>
          <p:nvSpPr>
            <p:cNvPr id="62" name="Line 8">
              <a:extLst>
                <a:ext uri="{FF2B5EF4-FFF2-40B4-BE49-F238E27FC236}">
                  <a16:creationId xmlns:a16="http://schemas.microsoft.com/office/drawing/2014/main" id="{4C55BF91-CA6E-4FE3-8FFB-D12D98601054}"/>
                </a:ext>
              </a:extLst>
            </p:cNvPr>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63" name="Oval 7">
              <a:extLst>
                <a:ext uri="{FF2B5EF4-FFF2-40B4-BE49-F238E27FC236}">
                  <a16:creationId xmlns:a16="http://schemas.microsoft.com/office/drawing/2014/main" id="{23D719E5-7C35-443B-B4FD-02D15799B963}"/>
                </a:ext>
              </a:extLst>
            </p:cNvPr>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64" name="Line 6">
              <a:extLst>
                <a:ext uri="{FF2B5EF4-FFF2-40B4-BE49-F238E27FC236}">
                  <a16:creationId xmlns:a16="http://schemas.microsoft.com/office/drawing/2014/main" id="{8BCA41E8-1B57-48A8-A6CC-3F9009C0927C}"/>
                </a:ext>
              </a:extLst>
            </p:cNvPr>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65" name="Line 5">
              <a:extLst>
                <a:ext uri="{FF2B5EF4-FFF2-40B4-BE49-F238E27FC236}">
                  <a16:creationId xmlns:a16="http://schemas.microsoft.com/office/drawing/2014/main" id="{1E67120E-2248-4324-A26F-596F60B83FE2}"/>
                </a:ext>
              </a:extLst>
            </p:cNvPr>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66" name="Line 4">
              <a:extLst>
                <a:ext uri="{FF2B5EF4-FFF2-40B4-BE49-F238E27FC236}">
                  <a16:creationId xmlns:a16="http://schemas.microsoft.com/office/drawing/2014/main" id="{CAB8AD37-2727-4D6E-B05B-9DA2617330C9}"/>
                </a:ext>
              </a:extLst>
            </p:cNvPr>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92696"/>
            <a:ext cx="8305800" cy="1500190"/>
          </a:xfrm>
        </p:spPr>
        <p:txBody>
          <a:bodyPr>
            <a:normAutofit fontScale="90000"/>
          </a:bodyPr>
          <a:lstStyle/>
          <a:p>
            <a:pPr>
              <a:defRPr/>
            </a:pPr>
            <a:br>
              <a:rPr lang="en-US" b="1" dirty="0"/>
            </a:br>
            <a:r>
              <a:rPr lang="en-US" b="1" dirty="0"/>
              <a:t>ER DIAGRAM</a:t>
            </a:r>
            <a:br>
              <a:rPr lang="en-US" b="1" dirty="0"/>
            </a:br>
            <a:br>
              <a:rPr lang="en-US" b="1" dirty="0"/>
            </a:br>
            <a:br>
              <a:rPr lang="en-US" b="1" dirty="0"/>
            </a:br>
            <a:r>
              <a:rPr lang="en-US" b="1" dirty="0"/>
              <a:t>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xFfac"/>
          <p:cNvPicPr>
            <a:picLocks noChangeAspect="1" noChangeArrowheads="1"/>
          </p:cNvPicPr>
          <p:nvPr/>
        </p:nvPicPr>
        <p:blipFill>
          <a:blip r:embed="rId2"/>
          <a:srcRect/>
          <a:stretch>
            <a:fillRect/>
          </a:stretch>
        </p:blipFill>
        <p:spPr bwMode="auto">
          <a:xfrm>
            <a:off x="285750" y="714375"/>
            <a:ext cx="8643938" cy="56435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25"/>
            <a:ext cx="8229600" cy="1500188"/>
          </a:xfrm>
        </p:spPr>
        <p:txBody>
          <a:bodyPr>
            <a:normAutofit fontScale="90000"/>
          </a:bodyPr>
          <a:lstStyle/>
          <a:p>
            <a:pPr eaLnBrk="1" fontAlgn="auto" hangingPunct="1">
              <a:spcAft>
                <a:spcPts val="0"/>
              </a:spcAft>
              <a:defRPr/>
            </a:pPr>
            <a:br>
              <a:rPr lang="en-US" dirty="0"/>
            </a:br>
            <a:br>
              <a:rPr lang="en-IN" dirty="0"/>
            </a:br>
            <a:br>
              <a:rPr lang="en-IN" dirty="0"/>
            </a:br>
            <a:br>
              <a:rPr lang="en-IN" dirty="0"/>
            </a:br>
            <a:r>
              <a:rPr lang="en-US" b="1" dirty="0"/>
              <a:t>HOME PAGE</a:t>
            </a:r>
            <a:br>
              <a:rPr lang="en-IN" dirty="0"/>
            </a:br>
            <a:endParaRPr lang="en-IN" dirty="0"/>
          </a:p>
        </p:txBody>
      </p:sp>
      <p:pic>
        <p:nvPicPr>
          <p:cNvPr id="29699" name="Picture 4" descr="instructor table"/>
          <p:cNvPicPr>
            <a:picLocks noChangeAspect="1" noChangeArrowheads="1"/>
          </p:cNvPicPr>
          <p:nvPr/>
        </p:nvPicPr>
        <p:blipFill>
          <a:blip r:embed="rId2"/>
          <a:srcRect/>
          <a:stretch>
            <a:fillRect/>
          </a:stretch>
        </p:blipFill>
        <p:spPr bwMode="auto">
          <a:xfrm>
            <a:off x="428625" y="1285875"/>
            <a:ext cx="8286750" cy="5299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b="1" u="sng" dirty="0"/>
            </a:br>
            <a:br>
              <a:rPr lang="en-US" b="1" u="sng" dirty="0"/>
            </a:br>
            <a:r>
              <a:rPr lang="en-US" b="1" u="sng" dirty="0"/>
              <a:t>SCREEN SHOTS</a:t>
            </a:r>
            <a:br>
              <a:rPr lang="en-US" b="1" u="sng" dirty="0"/>
            </a:br>
            <a:r>
              <a:rPr lang="en-US" b="1" dirty="0"/>
              <a:t>CUSTOMER ENQUIRY PAGE</a:t>
            </a:r>
            <a:br>
              <a:rPr lang="en-IN" dirty="0"/>
            </a:br>
            <a:endParaRPr lang="en-IN" dirty="0"/>
          </a:p>
        </p:txBody>
      </p:sp>
      <p:pic>
        <p:nvPicPr>
          <p:cNvPr id="30723" name="Picture 4" descr="instructor table"/>
          <p:cNvPicPr>
            <a:picLocks noChangeAspect="1" noChangeArrowheads="1"/>
          </p:cNvPicPr>
          <p:nvPr/>
        </p:nvPicPr>
        <p:blipFill>
          <a:blip r:embed="rId2"/>
          <a:srcRect/>
          <a:stretch>
            <a:fillRect/>
          </a:stretch>
        </p:blipFill>
        <p:spPr bwMode="auto">
          <a:xfrm>
            <a:off x="357188" y="1500188"/>
            <a:ext cx="8358187" cy="5000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500063"/>
            <a:ext cx="8229600" cy="1143000"/>
          </a:xfrm>
        </p:spPr>
        <p:txBody>
          <a:bodyPr>
            <a:normAutofit fontScale="90000"/>
          </a:bodyPr>
          <a:lstStyle/>
          <a:p>
            <a:pPr eaLnBrk="1" fontAlgn="auto" hangingPunct="1">
              <a:spcAft>
                <a:spcPts val="0"/>
              </a:spcAft>
              <a:defRPr/>
            </a:pPr>
            <a:r>
              <a:rPr lang="en-US" b="1" dirty="0"/>
              <a:t>VIEW EQUIPMENT DETAIL PAGE</a:t>
            </a:r>
            <a:br>
              <a:rPr lang="en-IN" dirty="0"/>
            </a:br>
            <a:endParaRPr lang="en-IN" dirty="0"/>
          </a:p>
        </p:txBody>
      </p:sp>
      <p:pic>
        <p:nvPicPr>
          <p:cNvPr id="32771" name="Picture 4" descr="instructor table"/>
          <p:cNvPicPr>
            <a:picLocks noChangeAspect="1" noChangeArrowheads="1"/>
          </p:cNvPicPr>
          <p:nvPr/>
        </p:nvPicPr>
        <p:blipFill>
          <a:blip r:embed="rId2"/>
          <a:srcRect/>
          <a:stretch>
            <a:fillRect/>
          </a:stretch>
        </p:blipFill>
        <p:spPr bwMode="auto">
          <a:xfrm>
            <a:off x="428625" y="1381273"/>
            <a:ext cx="8286750" cy="5072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normAutofit fontScale="90000"/>
          </a:bodyPr>
          <a:lstStyle/>
          <a:p>
            <a:r>
              <a:rPr lang="en-US" b="1"/>
              <a:t>ADD EQUIPMENT DETAIL PAGE </a:t>
            </a:r>
            <a:br>
              <a:rPr lang="en-US"/>
            </a:br>
            <a:endParaRPr lang="en-IN"/>
          </a:p>
        </p:txBody>
      </p:sp>
      <p:pic>
        <p:nvPicPr>
          <p:cNvPr id="33795" name="Picture 4" descr="ksls"/>
          <p:cNvPicPr>
            <a:picLocks noChangeAspect="1" noChangeArrowheads="1"/>
          </p:cNvPicPr>
          <p:nvPr/>
        </p:nvPicPr>
        <p:blipFill>
          <a:blip r:embed="rId2"/>
          <a:srcRect/>
          <a:stretch>
            <a:fillRect/>
          </a:stretch>
        </p:blipFill>
        <p:spPr bwMode="auto">
          <a:xfrm>
            <a:off x="428625" y="1214438"/>
            <a:ext cx="8072438" cy="50720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t>
            </a:r>
            <a:br>
              <a:rPr lang="en-IN" dirty="0"/>
            </a:br>
            <a:r>
              <a:rPr lang="en-US" b="1" dirty="0"/>
              <a:t>ADD NEW PLAN</a:t>
            </a:r>
            <a:br>
              <a:rPr lang="en-IN" dirty="0"/>
            </a:br>
            <a:endParaRPr lang="en-IN" dirty="0"/>
          </a:p>
        </p:txBody>
      </p:sp>
      <p:pic>
        <p:nvPicPr>
          <p:cNvPr id="34819" name="Picture 4" descr="instructor table"/>
          <p:cNvPicPr>
            <a:picLocks noChangeAspect="1" noChangeArrowheads="1"/>
          </p:cNvPicPr>
          <p:nvPr/>
        </p:nvPicPr>
        <p:blipFill>
          <a:blip r:embed="rId2"/>
          <a:srcRect/>
          <a:stretch>
            <a:fillRect/>
          </a:stretch>
        </p:blipFill>
        <p:spPr bwMode="auto">
          <a:xfrm>
            <a:off x="428625" y="1357313"/>
            <a:ext cx="8358188" cy="512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CONCLUSION &amp; FUTURE SCOPE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a:t>FUTURE SCOPE</a:t>
            </a:r>
            <a:endParaRPr lang="en-US" dirty="0"/>
          </a:p>
          <a:p>
            <a:pPr>
              <a:defRPr/>
            </a:pPr>
            <a:r>
              <a:rPr lang="en-US" dirty="0"/>
              <a:t>This</a:t>
            </a:r>
            <a:r>
              <a:rPr lang="en-US" b="1" dirty="0"/>
              <a:t> </a:t>
            </a:r>
            <a:r>
              <a:rPr lang="en-US" dirty="0"/>
              <a:t>web application involves almost all the features of the online management. The future implementation will be online help for the customers and chatting with website administrator.</a:t>
            </a:r>
          </a:p>
          <a:p>
            <a:pPr>
              <a:defRPr/>
            </a:pPr>
            <a:endParaRPr lang="en-US" dirty="0"/>
          </a:p>
          <a:p>
            <a:pPr>
              <a:buFont typeface="Wingdings 2" pitchFamily="18" charset="2"/>
              <a:buNone/>
              <a:defRPr/>
            </a:pPr>
            <a:r>
              <a:rPr lang="en-US" b="1" u="sng" dirty="0"/>
              <a:t>CONCLUSION</a:t>
            </a:r>
            <a:endParaRPr lang="en-US" dirty="0"/>
          </a:p>
          <a:p>
            <a:pPr>
              <a:defRPr/>
            </a:pPr>
            <a:r>
              <a:rPr lang="en-US" dirty="0"/>
              <a:t>The project entitled “Gym Management System” is developed using HTML,CSS and JavaScript as front end and PHP , MYSQL database in back end to computerize the process of gym management. This project covers only the basic features required.</a:t>
            </a:r>
            <a:endParaRPr lang="en-IN" dirty="0"/>
          </a:p>
          <a:p>
            <a:pPr marL="0" indent="0">
              <a:buFont typeface="Wingdings 2" pitchFamily="18" charset="2"/>
              <a:buNone/>
              <a:defRPr/>
            </a:pPr>
            <a:r>
              <a:rPr lang="en-US" dirty="0"/>
              <a:t> </a:t>
            </a:r>
            <a:endParaRPr lang="en-IN" dirty="0"/>
          </a:p>
          <a:p>
            <a:pPr>
              <a:defRPr/>
            </a:pPr>
            <a:endParaRPr lang="en-US"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a:t>OBJECTIVE:</a:t>
            </a:r>
            <a:br>
              <a:rPr lang="en-IN" dirty="0"/>
            </a:br>
            <a:endParaRPr lang="en-IN" dirty="0"/>
          </a:p>
        </p:txBody>
      </p:sp>
      <p:sp>
        <p:nvSpPr>
          <p:cNvPr id="3" name="Content Placeholder 2"/>
          <p:cNvSpPr>
            <a:spLocks noGrp="1"/>
          </p:cNvSpPr>
          <p:nvPr>
            <p:ph idx="1"/>
          </p:nvPr>
        </p:nvSpPr>
        <p:spPr/>
        <p:txBody>
          <a:bodyPr>
            <a:normAutofit/>
          </a:bodyPr>
          <a:lstStyle/>
          <a:p>
            <a:pPr marL="640080" lvl="1" indent="-246888" eaLnBrk="1" fontAlgn="auto" hangingPunct="1">
              <a:spcAft>
                <a:spcPts val="0"/>
              </a:spcAft>
              <a:buFont typeface="Wingdings 2"/>
              <a:buNone/>
              <a:defRPr/>
            </a:pPr>
            <a:endParaRPr lang="en-IN" dirty="0"/>
          </a:p>
          <a:p>
            <a:pPr>
              <a:defRPr/>
            </a:pPr>
            <a:r>
              <a:rPr lang="en-US" b="1" dirty="0"/>
              <a:t> </a:t>
            </a:r>
            <a:r>
              <a:rPr lang="en-US" dirty="0"/>
              <a:t>This Gym Management project deals with an online system designed for management of customers , enquiries , equipments and payment.</a:t>
            </a:r>
            <a:endParaRPr lang="en-IN" dirty="0"/>
          </a:p>
          <a:p>
            <a:pPr>
              <a:defRPr/>
            </a:pPr>
            <a:r>
              <a:rPr lang="en-US" dirty="0"/>
              <a:t>The current system is manual and it is time-consuming. It is also cost-ineffective, and the average return is low and diminishing</a:t>
            </a:r>
          </a:p>
          <a:p>
            <a:pPr>
              <a:defRPr/>
            </a:pPr>
            <a:r>
              <a:rPr lang="en-US" dirty="0"/>
              <a:t>This software helps to easy management of  gym such as management of customers , equipments, plans , enquiries etc.  </a:t>
            </a:r>
            <a:endParaRPr lang="en-IN" dirty="0"/>
          </a:p>
          <a:p>
            <a:pPr>
              <a:defRPr/>
            </a:pPr>
            <a:endParaRPr lang="en-US" dirty="0"/>
          </a:p>
          <a:p>
            <a:pPr marL="0" indent="0">
              <a:buFont typeface="Wingdings 2" pitchFamily="18" charset="2"/>
              <a:buNone/>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a:t>ADMIN MODULES</a:t>
            </a:r>
            <a:endParaRPr lang="en-IN"/>
          </a:p>
        </p:txBody>
      </p:sp>
      <p:sp>
        <p:nvSpPr>
          <p:cNvPr id="7171" name="Content Placeholder 2"/>
          <p:cNvSpPr>
            <a:spLocks noGrp="1"/>
          </p:cNvSpPr>
          <p:nvPr>
            <p:ph idx="1"/>
          </p:nvPr>
        </p:nvSpPr>
        <p:spPr/>
        <p:txBody>
          <a:bodyPr/>
          <a:lstStyle/>
          <a:p>
            <a:pPr eaLnBrk="1" hangingPunct="1"/>
            <a:endParaRPr lang="en-US" b="1"/>
          </a:p>
          <a:p>
            <a:pPr eaLnBrk="1" hangingPunct="1"/>
            <a:r>
              <a:rPr lang="en-US"/>
              <a:t>Manage Plans </a:t>
            </a:r>
            <a:endParaRPr lang="en-IN"/>
          </a:p>
          <a:p>
            <a:pPr eaLnBrk="1" hangingPunct="1"/>
            <a:r>
              <a:rPr lang="en-US"/>
              <a:t>Manage Registration </a:t>
            </a:r>
          </a:p>
          <a:p>
            <a:pPr eaLnBrk="1" hangingPunct="1"/>
            <a:r>
              <a:rPr lang="en-US"/>
              <a:t>Manage Equipment </a:t>
            </a:r>
          </a:p>
          <a:p>
            <a:pPr eaLnBrk="1" hangingPunct="1"/>
            <a:r>
              <a:rPr lang="en-US"/>
              <a:t>Manage Customer Enquiry </a:t>
            </a:r>
            <a:endParaRPr lang="en-IN"/>
          </a:p>
          <a:p>
            <a:pPr eaLnBrk="1" hangingPunct="1">
              <a:buFont typeface="Wingdings 2" pitchFamily="18" charset="2"/>
              <a:buNone/>
            </a:pPr>
            <a:endParaRPr lang="en-IN"/>
          </a:p>
        </p:txBody>
      </p:sp>
    </p:spTree>
  </p:cSld>
  <p:clrMapOvr>
    <a:masterClrMapping/>
  </p:clrMapOvr>
  <p:transition>
    <p:sndAc>
      <p:stSnd>
        <p:snd r:embed="rId2"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dirty="0"/>
            </a:br>
            <a:br>
              <a:rPr lang="en-IN" dirty="0"/>
            </a:br>
            <a:br>
              <a:rPr lang="en-IN" dirty="0"/>
            </a:b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dirty="0"/>
              <a:t>1.</a:t>
            </a:r>
            <a:r>
              <a:rPr lang="en-US" b="1" dirty="0"/>
              <a:t> Administrative module </a:t>
            </a:r>
          </a:p>
          <a:p>
            <a:pPr marL="274320" indent="-274320" eaLnBrk="1" fontAlgn="auto" hangingPunct="1">
              <a:spcAft>
                <a:spcPts val="0"/>
              </a:spcAft>
              <a:buClr>
                <a:schemeClr val="accent3"/>
              </a:buClr>
              <a:buFont typeface="Wingdings 2"/>
              <a:buNone/>
              <a:defRPr/>
            </a:pPr>
            <a:endParaRPr lang="en-IN" b="1" dirty="0"/>
          </a:p>
          <a:p>
            <a:pPr marL="0" indent="0" eaLnBrk="1" fontAlgn="auto" hangingPunct="1">
              <a:spcAft>
                <a:spcPts val="0"/>
              </a:spcAft>
              <a:buClr>
                <a:schemeClr val="accent3"/>
              </a:buClr>
              <a:buFont typeface="Wingdings 2" pitchFamily="18" charset="2"/>
              <a:buNone/>
              <a:defRPr/>
            </a:pPr>
            <a:r>
              <a:rPr lang="en-US" dirty="0"/>
              <a:t>Administrative module is provided for the sake of administrators to manage the software and update the content at regular intervals, The major operations included in this module are:</a:t>
            </a:r>
          </a:p>
          <a:p>
            <a:pPr marL="0" indent="0" eaLnBrk="1" fontAlgn="auto" hangingPunct="1">
              <a:spcAft>
                <a:spcPts val="0"/>
              </a:spcAft>
              <a:buClr>
                <a:schemeClr val="accent3"/>
              </a:buClr>
              <a:buFont typeface="Wingdings 2" pitchFamily="18" charset="2"/>
              <a:buNone/>
              <a:defRPr/>
            </a:pPr>
            <a:endParaRPr lang="en-IN" dirty="0"/>
          </a:p>
          <a:p>
            <a:pPr marL="274320" indent="-274320" eaLnBrk="1" fontAlgn="auto" hangingPunct="1">
              <a:spcAft>
                <a:spcPts val="0"/>
              </a:spcAft>
              <a:buClr>
                <a:schemeClr val="accent3"/>
              </a:buClr>
              <a:buFont typeface="Wingdings 2"/>
              <a:buChar char=""/>
              <a:defRPr/>
            </a:pPr>
            <a:r>
              <a:rPr lang="en-US" dirty="0"/>
              <a:t> Manage plans, Registration, Equipment, Enquiry.</a:t>
            </a:r>
            <a:endParaRPr lang="en-IN" dirty="0"/>
          </a:p>
          <a:p>
            <a:pPr marL="0" indent="0" eaLnBrk="1" fontAlgn="auto" hangingPunct="1">
              <a:spcAft>
                <a:spcPts val="0"/>
              </a:spcAft>
              <a:buClr>
                <a:schemeClr val="accent3"/>
              </a:buClr>
              <a:buFont typeface="Wingdings 2" pitchFamily="18" charset="2"/>
              <a:buNone/>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5"/>
          <p:cNvSpPr>
            <a:spLocks noGrp="1"/>
          </p:cNvSpPr>
          <p:nvPr>
            <p:ph type="title"/>
          </p:nvPr>
        </p:nvSpPr>
        <p:spPr/>
        <p:txBody>
          <a:bodyPr>
            <a:normAutofit fontScale="90000"/>
          </a:bodyPr>
          <a:lstStyle/>
          <a:p>
            <a:br>
              <a:rPr lang="en-US"/>
            </a:br>
            <a:br>
              <a:rPr lang="en-IN"/>
            </a:br>
            <a:br>
              <a:rPr lang="en-IN"/>
            </a:br>
            <a:br>
              <a:rPr lang="en-IN"/>
            </a:br>
            <a:endParaRPr lang="en-IN"/>
          </a:p>
        </p:txBody>
      </p:sp>
      <p:sp>
        <p:nvSpPr>
          <p:cNvPr id="4" name="Content Placeholder 3"/>
          <p:cNvSpPr>
            <a:spLocks noGrp="1"/>
          </p:cNvSpPr>
          <p:nvPr>
            <p:ph idx="1"/>
          </p:nvPr>
        </p:nvSpPr>
        <p:spPr/>
        <p:txBody>
          <a:bodyPr/>
          <a:lstStyle/>
          <a:p>
            <a:pPr marL="0" indent="0">
              <a:buFont typeface="Wingdings 2" pitchFamily="18" charset="2"/>
              <a:buNone/>
              <a:defRPr/>
            </a:pPr>
            <a:r>
              <a:rPr lang="en-US" b="1" dirty="0"/>
              <a:t>2. Plan Module</a:t>
            </a:r>
          </a:p>
          <a:p>
            <a:pPr marL="0" indent="0">
              <a:buFont typeface="Wingdings 2" pitchFamily="18" charset="2"/>
              <a:buNone/>
              <a:defRPr/>
            </a:pPr>
            <a:endParaRPr lang="en-US" b="1" dirty="0"/>
          </a:p>
          <a:p>
            <a:pPr>
              <a:defRPr/>
            </a:pPr>
            <a:r>
              <a:rPr lang="en-US" dirty="0"/>
              <a:t>Plan module show different plans. </a:t>
            </a:r>
          </a:p>
          <a:p>
            <a:pPr>
              <a:defRPr/>
            </a:pPr>
            <a:r>
              <a:rPr lang="en-US" dirty="0"/>
              <a:t>Plan module also include the price and duration of the plan.</a:t>
            </a:r>
            <a:endParaRPr lang="en-US" b="1" dirty="0"/>
          </a:p>
          <a:p>
            <a:pPr marL="0" indent="0">
              <a:buFont typeface="Wingdings 2" pitchFamily="18" charset="2"/>
              <a:buNone/>
              <a:defRPr/>
            </a:pPr>
            <a:endParaRPr lang="en-US" b="1" dirty="0"/>
          </a:p>
          <a:p>
            <a:pPr marL="0" indent="0">
              <a:buFont typeface="Wingdings 2" pitchFamily="18" charset="2"/>
              <a:buNone/>
              <a:defRPr/>
            </a:pPr>
            <a:r>
              <a:rPr lang="en-US" b="1" dirty="0"/>
              <a:t> </a:t>
            </a:r>
          </a:p>
          <a:p>
            <a:pPr marL="0" indent="0">
              <a:buFont typeface="Wingdings 2" pitchFamily="18" charset="2"/>
              <a:buNone/>
              <a:defRPr/>
            </a:pPr>
            <a:endParaRPr lang="en-US" b="1" dirty="0"/>
          </a:p>
          <a:p>
            <a:pPr marL="0" indent="0">
              <a:buFont typeface="Wingdings 2" pitchFamily="18" charset="2"/>
              <a:buNone/>
              <a:defRPr/>
            </a:pPr>
            <a:endParaRPr lang="en-US" b="1" dirty="0"/>
          </a:p>
          <a:p>
            <a:pPr marL="0" indent="0">
              <a:buFont typeface="Wingdings 2" pitchFamily="18" charset="2"/>
              <a:buNone/>
              <a:defRP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br>
              <a:rPr lang="en-US"/>
            </a:br>
            <a:br>
              <a:rPr lang="en-IN"/>
            </a:br>
            <a:br>
              <a:rPr lang="en-IN"/>
            </a:br>
            <a:br>
              <a:rPr lang="en-IN"/>
            </a:br>
            <a:endParaRPr lang="en-IN"/>
          </a:p>
        </p:txBody>
      </p:sp>
      <p:sp>
        <p:nvSpPr>
          <p:cNvPr id="3" name="Content Placeholder 2"/>
          <p:cNvSpPr>
            <a:spLocks noGrp="1"/>
          </p:cNvSpPr>
          <p:nvPr>
            <p:ph idx="1"/>
          </p:nvPr>
        </p:nvSpPr>
        <p:spPr/>
        <p:txBody>
          <a:bodyPr/>
          <a:lstStyle/>
          <a:p>
            <a:pPr marL="0" indent="0">
              <a:buFont typeface="Wingdings 2" pitchFamily="18" charset="2"/>
              <a:buNone/>
              <a:defRPr/>
            </a:pPr>
            <a:r>
              <a:rPr lang="en-US" b="1" dirty="0"/>
              <a:t>3. Equipment module</a:t>
            </a:r>
          </a:p>
          <a:p>
            <a:pPr marL="0" indent="0">
              <a:buFont typeface="Wingdings 2" pitchFamily="18" charset="2"/>
              <a:buNone/>
              <a:defRPr/>
            </a:pPr>
            <a:endParaRPr lang="en-US" b="1" dirty="0"/>
          </a:p>
          <a:p>
            <a:pPr>
              <a:buFont typeface="Arial" pitchFamily="34" charset="0"/>
              <a:buChar char="•"/>
              <a:defRPr/>
            </a:pPr>
            <a:r>
              <a:rPr lang="en-US" dirty="0"/>
              <a:t>This module is meant Adding and Replacing of machines or equipments.</a:t>
            </a:r>
            <a:endParaRPr lang="en-US" b="1" dirty="0"/>
          </a:p>
          <a:p>
            <a:pPr marL="0" indent="0">
              <a:buFont typeface="Wingdings 2" pitchFamily="18" charset="2"/>
              <a:buNone/>
              <a:defRPr/>
            </a:pPr>
            <a:endParaRPr lang="en-US" b="1" dirty="0"/>
          </a:p>
          <a:p>
            <a:pPr marL="0" indent="0">
              <a:buFont typeface="Wingdings 2" pitchFamily="18" charset="2"/>
              <a:buNone/>
              <a:defRPr/>
            </a:pPr>
            <a:endParaRPr lang="en-IN" dirty="0"/>
          </a:p>
          <a:p>
            <a:pPr marL="0" indent="0">
              <a:buFont typeface="Wingdings 2" pitchFamily="18" charset="2"/>
              <a:buNone/>
              <a:defRP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dirty="0"/>
            </a:br>
            <a:br>
              <a:rPr lang="en-IN" dirty="0"/>
            </a:b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b="1" dirty="0"/>
              <a:t>4. Customer Enquiry</a:t>
            </a:r>
            <a:endParaRPr lang="en-IN" dirty="0"/>
          </a:p>
          <a:p>
            <a:pPr marL="274320" indent="-274320" eaLnBrk="1" fontAlgn="auto" hangingPunct="1">
              <a:spcAft>
                <a:spcPts val="0"/>
              </a:spcAft>
              <a:buClr>
                <a:schemeClr val="accent3"/>
              </a:buClr>
              <a:buFont typeface="Wingdings 2"/>
              <a:buNone/>
              <a:defRPr/>
            </a:pPr>
            <a:endParaRPr lang="en-IN" dirty="0"/>
          </a:p>
          <a:p>
            <a:pPr marL="274320" indent="-274320" eaLnBrk="1" fontAlgn="auto" hangingPunct="1">
              <a:spcAft>
                <a:spcPts val="0"/>
              </a:spcAft>
              <a:buClr>
                <a:schemeClr val="accent3"/>
              </a:buClr>
              <a:buFont typeface="Wingdings 2"/>
              <a:buChar char=""/>
              <a:defRPr/>
            </a:pPr>
            <a:r>
              <a:rPr lang="en-US" dirty="0"/>
              <a:t>This module is meant for managing customers enquiry details</a:t>
            </a:r>
            <a:r>
              <a:rPr lang="en-IN" dirty="0"/>
              <a:t>.</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25"/>
            <a:ext cx="8229600" cy="1428750"/>
          </a:xfrm>
        </p:spPr>
        <p:txBody>
          <a:bodyPr>
            <a:normAutofit fontScale="90000"/>
          </a:bodyPr>
          <a:lstStyle/>
          <a:p>
            <a:pPr eaLnBrk="1" fontAlgn="auto" hangingPunct="1">
              <a:spcAft>
                <a:spcPts val="0"/>
              </a:spcAft>
              <a:defRPr/>
            </a:pPr>
            <a:br>
              <a:rPr lang="en-US" dirty="0"/>
            </a:br>
            <a:r>
              <a:rPr lang="en-US" dirty="0"/>
              <a:t>PURPOSE</a:t>
            </a:r>
            <a:br>
              <a:rPr lang="en-IN" dirty="0"/>
            </a:br>
            <a:br>
              <a:rPr lang="en-IN" dirty="0"/>
            </a:br>
            <a:br>
              <a:rPr lang="en-IN" dirty="0"/>
            </a:br>
            <a:br>
              <a:rPr lang="en-IN" dirty="0"/>
            </a:br>
            <a:br>
              <a:rPr lang="en-IN" dirty="0"/>
            </a:br>
            <a:br>
              <a:rPr lang="en-IN" dirty="0"/>
            </a:br>
            <a:br>
              <a:rPr lang="en-IN" dirty="0"/>
            </a:br>
            <a:endParaRPr lang="en-IN" dirty="0"/>
          </a:p>
        </p:txBody>
      </p:sp>
      <p:sp>
        <p:nvSpPr>
          <p:cNvPr id="11267" name="Content Placeholder 2"/>
          <p:cNvSpPr>
            <a:spLocks noGrp="1"/>
          </p:cNvSpPr>
          <p:nvPr>
            <p:ph idx="1"/>
          </p:nvPr>
        </p:nvSpPr>
        <p:spPr/>
        <p:txBody>
          <a:bodyPr/>
          <a:lstStyle/>
          <a:p>
            <a:pPr marL="0" indent="0" eaLnBrk="1" hangingPunct="1">
              <a:buFont typeface="Wingdings 2" pitchFamily="18" charset="2"/>
              <a:buNone/>
            </a:pPr>
            <a:endParaRPr lang="en-US" dirty="0"/>
          </a:p>
          <a:p>
            <a:pPr marL="0" indent="0">
              <a:buFont typeface="Wingdings 2" pitchFamily="18" charset="2"/>
              <a:buNone/>
            </a:pPr>
            <a:endParaRPr lang="en-US" dirty="0"/>
          </a:p>
          <a:p>
            <a:pPr marL="0" indent="0">
              <a:buFont typeface="Wingdings 2" pitchFamily="18" charset="2"/>
              <a:buNone/>
            </a:pPr>
            <a:r>
              <a:rPr lang="en-US" dirty="0"/>
              <a:t>The purpose of this project is to provide online way to manage the gym , and also provide a easy interface for management.</a:t>
            </a:r>
            <a:endParaRPr lang="en-IN" dirty="0"/>
          </a:p>
          <a:p>
            <a:pPr marL="0" indent="0">
              <a:buFont typeface="Wingdings 2" pitchFamily="18" charset="2"/>
              <a:buNone/>
            </a:pPr>
            <a:br>
              <a:rPr lang="en-US"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2" dur="500"/>
                                        <p:tgtEl>
                                          <p:spTgt spid="112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7"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7"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874</TotalTime>
  <Words>869</Words>
  <Application>Microsoft Office PowerPoint</Application>
  <PresentationFormat>On-screen Show (4:3)</PresentationFormat>
  <Paragraphs>123</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Freestyle Script</vt:lpstr>
      <vt:lpstr>Times New Roman</vt:lpstr>
      <vt:lpstr>Trebuchet MS</vt:lpstr>
      <vt:lpstr>Wingdings</vt:lpstr>
      <vt:lpstr>Wingdings 2</vt:lpstr>
      <vt:lpstr>Wingdings 3</vt:lpstr>
      <vt:lpstr>Facet</vt:lpstr>
      <vt:lpstr>Gym Management System </vt:lpstr>
      <vt:lpstr>PowerPoint Presentation</vt:lpstr>
      <vt:lpstr>OBJECTIVE: </vt:lpstr>
      <vt:lpstr>ADMIN MODULES</vt:lpstr>
      <vt:lpstr>    </vt:lpstr>
      <vt:lpstr>    </vt:lpstr>
      <vt:lpstr>    </vt:lpstr>
      <vt:lpstr>   </vt:lpstr>
      <vt:lpstr> PURPOSE       </vt:lpstr>
      <vt:lpstr>SCOPE     </vt:lpstr>
      <vt:lpstr>PROPOSED SYSTEM: </vt:lpstr>
      <vt:lpstr>Hardware and Software Specification </vt:lpstr>
      <vt:lpstr>Technology Used : </vt:lpstr>
      <vt:lpstr>SYSTEM DESIGN </vt:lpstr>
      <vt:lpstr>    </vt:lpstr>
      <vt:lpstr>  Use Case Diagram:  </vt:lpstr>
      <vt:lpstr>PowerPoint Presentation</vt:lpstr>
      <vt:lpstr>DFD(Data Flow Diagram)</vt:lpstr>
      <vt:lpstr> Sequence Diagram: </vt:lpstr>
      <vt:lpstr>  SEQUENCE DIAGRAM             </vt:lpstr>
      <vt:lpstr>PowerPoint Presentation</vt:lpstr>
      <vt:lpstr> ER DIAGRAM              </vt:lpstr>
      <vt:lpstr>PowerPoint Presentation</vt:lpstr>
      <vt:lpstr>    HOME PAGE </vt:lpstr>
      <vt:lpstr>  SCREEN SHOTS CUSTOMER ENQUIRY PAGE </vt:lpstr>
      <vt:lpstr>VIEW EQUIPMENT DETAIL PAGE </vt:lpstr>
      <vt:lpstr>ADD EQUIPMENT DETAIL PAGE  </vt:lpstr>
      <vt:lpstr>  ADD NEW PLAN </vt:lpstr>
      <vt:lpstr>CONCLUSION &amp; FUTURE SCOPE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Akshay Goyal</cp:lastModifiedBy>
  <cp:revision>126</cp:revision>
  <dcterms:created xsi:type="dcterms:W3CDTF">2011-04-06T15:22:37Z</dcterms:created>
  <dcterms:modified xsi:type="dcterms:W3CDTF">2021-12-09T06:20:19Z</dcterms:modified>
</cp:coreProperties>
</file>