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1271" y="220931"/>
            <a:ext cx="5151008" cy="35388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5768" y="245363"/>
            <a:ext cx="5513832" cy="355396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1028" y="220979"/>
            <a:ext cx="5111496" cy="35006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841" y="370712"/>
            <a:ext cx="11164316" cy="314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5195" y="4558665"/>
            <a:ext cx="10341609" cy="748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291" y="422148"/>
            <a:ext cx="11439525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796" y="1793493"/>
            <a:ext cx="10944225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6996" y="2489072"/>
            <a:ext cx="320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Calibri Light"/>
                <a:cs typeface="Calibri Light"/>
              </a:rPr>
              <a:t>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798" y="3983988"/>
            <a:ext cx="9724390" cy="2832827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lvl="0" algn="ctr">
              <a:spcBef>
                <a:spcPts val="2470"/>
              </a:spcBef>
              <a:tabLst>
                <a:tab pos="3658870" algn="l"/>
              </a:tabLst>
            </a:pPr>
            <a:r>
              <a:rPr lang="en-US" sz="2400" dirty="0" smtClean="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Presentation </a:t>
            </a:r>
            <a:r>
              <a:rPr lang="en-US" sz="2400" dirty="0" smtClean="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On -  </a:t>
            </a:r>
            <a:r>
              <a:rPr sz="4400" spc="-10" smtClean="0">
                <a:latin typeface="Calibri"/>
                <a:cs typeface="Calibri"/>
              </a:rPr>
              <a:t>ARTIFICIAL</a:t>
            </a:r>
            <a:r>
              <a:rPr lang="en-IN" sz="4400" spc="-10" dirty="0" smtClean="0">
                <a:latin typeface="Calibri"/>
                <a:cs typeface="Calibri"/>
              </a:rPr>
              <a:t> </a:t>
            </a:r>
            <a:r>
              <a:rPr sz="4400" smtClean="0">
                <a:latin typeface="Calibri"/>
                <a:cs typeface="Calibri"/>
              </a:rPr>
              <a:t>INTELLIGENCE</a:t>
            </a:r>
            <a:r>
              <a:rPr sz="4400" spc="-80" smtClean="0">
                <a:latin typeface="Calibri"/>
                <a:cs typeface="Calibri"/>
              </a:rPr>
              <a:t> </a:t>
            </a:r>
            <a:endParaRPr lang="en-IN" sz="4400" spc="-80" dirty="0" smtClean="0">
              <a:latin typeface="Calibri"/>
              <a:cs typeface="Calibri"/>
            </a:endParaRPr>
          </a:p>
          <a:p>
            <a:pPr algn="ctr">
              <a:spcBef>
                <a:spcPts val="2470"/>
              </a:spcBef>
              <a:tabLst>
                <a:tab pos="3658870" algn="l"/>
              </a:tabLst>
            </a:pPr>
            <a:r>
              <a:rPr lang="en-IN" sz="2400" b="1" u="sng" spc="-10" dirty="0" smtClean="0">
                <a:latin typeface="Calibri"/>
                <a:cs typeface="Calibri"/>
              </a:rPr>
              <a:t>Submitted </a:t>
            </a:r>
            <a:r>
              <a:rPr sz="2400" b="1" u="sng" spc="-10" smtClean="0">
                <a:latin typeface="Calibri"/>
                <a:cs typeface="Calibri"/>
              </a:rPr>
              <a:t>By</a:t>
            </a:r>
            <a:r>
              <a:rPr lang="en-IN" sz="2400" b="1" u="sng" spc="-10" dirty="0" smtClean="0">
                <a:latin typeface="Calibri"/>
                <a:cs typeface="Calibri"/>
              </a:rPr>
              <a:t> </a:t>
            </a:r>
            <a:r>
              <a:rPr lang="en-IN" sz="2400" spc="-10" dirty="0" smtClean="0">
                <a:latin typeface="Calibri"/>
                <a:cs typeface="Calibri"/>
              </a:rPr>
              <a:t>-</a:t>
            </a:r>
            <a:r>
              <a:rPr sz="2400" spc="-40" smtClean="0">
                <a:latin typeface="Calibri"/>
                <a:cs typeface="Calibri"/>
              </a:rPr>
              <a:t> </a:t>
            </a:r>
            <a:r>
              <a:rPr lang="en-US" sz="2400" spc="-10" dirty="0" err="1" smtClean="0">
                <a:latin typeface="Calibri"/>
                <a:cs typeface="Calibri"/>
              </a:rPr>
              <a:t>Nirmit</a:t>
            </a:r>
            <a:r>
              <a:rPr lang="en-US" sz="2400" spc="-10" dirty="0" smtClean="0">
                <a:latin typeface="Calibri"/>
                <a:cs typeface="Calibri"/>
              </a:rPr>
              <a:t>  </a:t>
            </a:r>
            <a:r>
              <a:rPr lang="en-US" sz="2400" spc="-10" dirty="0" err="1" smtClean="0">
                <a:latin typeface="Calibri"/>
                <a:cs typeface="Calibri"/>
              </a:rPr>
              <a:t>Bansal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endParaRPr lang="en-US" sz="2400" spc="-10" dirty="0" smtClean="0">
              <a:latin typeface="Calibri"/>
              <a:cs typeface="Calibri"/>
            </a:endParaRPr>
          </a:p>
          <a:p>
            <a:pPr algn="ctr">
              <a:spcBef>
                <a:spcPts val="2470"/>
              </a:spcBef>
              <a:tabLst>
                <a:tab pos="3658870" algn="l"/>
              </a:tabLst>
            </a:pPr>
            <a:r>
              <a:rPr lang="en-US" sz="2400" b="1" u="sng" spc="-10" dirty="0" smtClean="0">
                <a:latin typeface="Calibri"/>
                <a:cs typeface="Calibri"/>
              </a:rPr>
              <a:t>Semester</a:t>
            </a:r>
            <a:r>
              <a:rPr lang="en-US" sz="2400" spc="-10" dirty="0" smtClean="0">
                <a:latin typeface="Calibri"/>
                <a:cs typeface="Calibri"/>
              </a:rPr>
              <a:t>- </a:t>
            </a:r>
            <a:r>
              <a:rPr lang="en-US" sz="2400" spc="-5" dirty="0" smtClean="0">
                <a:latin typeface="Calibri"/>
                <a:cs typeface="Calibri"/>
              </a:rPr>
              <a:t> </a:t>
            </a:r>
            <a:r>
              <a:rPr lang="en-US" sz="2400" spc="-5" smtClean="0">
                <a:latin typeface="Calibri"/>
                <a:cs typeface="Calibri"/>
              </a:rPr>
              <a:t>6</a:t>
            </a:r>
            <a:r>
              <a:rPr lang="en-US" sz="2400" spc="-5" baseline="30000" smtClean="0">
                <a:latin typeface="Calibri"/>
                <a:cs typeface="Calibri"/>
              </a:rPr>
              <a:t>th</a:t>
            </a:r>
            <a:r>
              <a:rPr lang="en-US" sz="2400" spc="-5" smtClean="0">
                <a:latin typeface="Calibri"/>
                <a:cs typeface="Calibri"/>
              </a:rPr>
              <a:t>  </a:t>
            </a:r>
            <a:endParaRPr sz="24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  <a:spcBef>
                <a:spcPts val="710"/>
              </a:spcBef>
            </a:pPr>
            <a:r>
              <a:rPr lang="en-IN" sz="2400" b="1" u="sng" spc="-15" dirty="0" smtClean="0">
                <a:latin typeface="Calibri"/>
                <a:cs typeface="Calibri"/>
              </a:rPr>
              <a:t>University </a:t>
            </a:r>
            <a:r>
              <a:rPr sz="2400" b="1" u="sng" spc="-15" smtClean="0">
                <a:latin typeface="Calibri"/>
                <a:cs typeface="Calibri"/>
              </a:rPr>
              <a:t>Roll</a:t>
            </a:r>
            <a:r>
              <a:rPr sz="2400" spc="-15" smtClean="0">
                <a:latin typeface="Calibri"/>
                <a:cs typeface="Calibri"/>
              </a:rPr>
              <a:t>-</a:t>
            </a:r>
            <a:r>
              <a:rPr sz="2400" spc="-55" smtClean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1900290140022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752600"/>
            <a:ext cx="9753600" cy="2627376"/>
          </a:xfrm>
          <a:prstGeom prst="rect">
            <a:avLst/>
          </a:prstGeom>
        </p:spPr>
      </p:pic>
      <p:pic>
        <p:nvPicPr>
          <p:cNvPr id="5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901"/>
            <a:ext cx="11963401" cy="14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207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FFFFFF"/>
                </a:solidFill>
                <a:latin typeface="Arial Black"/>
                <a:cs typeface="Arial Black"/>
              </a:rPr>
              <a:t>CONC</a:t>
            </a:r>
            <a:r>
              <a:rPr b="0" spc="-10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b="0" dirty="0">
                <a:solidFill>
                  <a:srgbClr val="FFFFFF"/>
                </a:solidFill>
                <a:latin typeface="Arial Black"/>
                <a:cs typeface="Arial Black"/>
              </a:rPr>
              <a:t>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81302"/>
            <a:ext cx="10328910" cy="41503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95"/>
              </a:spcBef>
              <a:buFont typeface="Arial MT"/>
              <a:buChar char="•"/>
              <a:tabLst>
                <a:tab pos="241935" algn="l"/>
              </a:tabLst>
            </a:pP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Finally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say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that the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Artificial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(AI) is the </a:t>
            </a:r>
            <a:r>
              <a:rPr sz="3300" b="1" i="1" spc="-7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intelligence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machines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branch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that aims </a:t>
            </a:r>
            <a:r>
              <a:rPr sz="3300" b="1" i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33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it.AI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20" dirty="0">
                <a:solidFill>
                  <a:srgbClr val="FFFFFF"/>
                </a:solidFill>
                <a:latin typeface="Calibri"/>
                <a:cs typeface="Calibri"/>
              </a:rPr>
              <a:t>textbooks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field </a:t>
            </a:r>
            <a:r>
              <a:rPr sz="3300" b="1" i="1" spc="-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300" b="1" i="1" spc="-15" dirty="0">
                <a:solidFill>
                  <a:srgbClr val="FFFFFF"/>
                </a:solidFill>
                <a:latin typeface="Calibri"/>
                <a:cs typeface="Calibri"/>
              </a:rPr>
              <a:t>Intelligent</a:t>
            </a:r>
            <a:r>
              <a:rPr sz="33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Agents”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300" b="1" i="1" spc="-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intelligent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agent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33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300" b="1" i="1" spc="-2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perceives</a:t>
            </a:r>
            <a:r>
              <a:rPr sz="33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20" dirty="0">
                <a:solidFill>
                  <a:srgbClr val="FFFFFF"/>
                </a:solidFill>
                <a:latin typeface="Calibri"/>
                <a:cs typeface="Calibri"/>
              </a:rPr>
              <a:t>it’s </a:t>
            </a:r>
            <a:r>
              <a:rPr sz="3300" b="1" i="1" spc="-15" dirty="0">
                <a:solidFill>
                  <a:srgbClr val="FFFFFF"/>
                </a:solidFill>
                <a:latin typeface="Calibri"/>
                <a:cs typeface="Calibri"/>
              </a:rPr>
              <a:t> environment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35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33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r>
              <a:rPr sz="330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maximize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330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chances </a:t>
            </a:r>
            <a:r>
              <a:rPr sz="3300" b="1" i="1" spc="-7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20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5" dirty="0">
                <a:solidFill>
                  <a:srgbClr val="FFFFFF"/>
                </a:solidFill>
                <a:latin typeface="Calibri"/>
                <a:cs typeface="Calibri"/>
              </a:rPr>
              <a:t>success.</a:t>
            </a:r>
            <a:r>
              <a:rPr sz="330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John </a:t>
            </a:r>
            <a:r>
              <a:rPr sz="3300" b="1" i="1" spc="-15" dirty="0">
                <a:solidFill>
                  <a:srgbClr val="FFFFFF"/>
                </a:solidFill>
                <a:latin typeface="Calibri"/>
                <a:cs typeface="Calibri"/>
              </a:rPr>
              <a:t>McCarthy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,who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 coined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3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spc="-1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33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3300">
              <a:latin typeface="Calibri"/>
              <a:cs typeface="Calibri"/>
            </a:endParaRPr>
          </a:p>
          <a:p>
            <a:pPr marL="241300" marR="1277620">
              <a:lnSpc>
                <a:spcPts val="3560"/>
              </a:lnSpc>
              <a:spcBef>
                <a:spcPts val="55"/>
              </a:spcBef>
            </a:pP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1955, defines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it as </a:t>
            </a:r>
            <a:r>
              <a:rPr sz="3300" b="1" i="1" spc="25" dirty="0">
                <a:solidFill>
                  <a:srgbClr val="FFFFFF"/>
                </a:solidFill>
                <a:latin typeface="Calibri"/>
                <a:cs typeface="Calibri"/>
              </a:rPr>
              <a:t>“The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Science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300" b="1" i="1" spc="-5" dirty="0">
                <a:solidFill>
                  <a:srgbClr val="FFFFFF"/>
                </a:solidFill>
                <a:latin typeface="Calibri"/>
                <a:cs typeface="Calibri"/>
              </a:rPr>
              <a:t>Engineering of </a:t>
            </a:r>
            <a:r>
              <a:rPr sz="3300" b="1" i="1" spc="-7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3300" b="1" i="1" spc="-15" dirty="0">
                <a:solidFill>
                  <a:srgbClr val="FFFFFF"/>
                </a:solidFill>
                <a:latin typeface="Calibri"/>
                <a:cs typeface="Calibri"/>
              </a:rPr>
              <a:t> intelligent</a:t>
            </a:r>
            <a:r>
              <a:rPr sz="330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FFFFFF"/>
                </a:solidFill>
                <a:latin typeface="Calibri"/>
                <a:cs typeface="Calibri"/>
              </a:rPr>
              <a:t>Machines”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0152" y="1999109"/>
            <a:ext cx="7537158" cy="24884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2361"/>
            <a:ext cx="2301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843B0C"/>
                </a:solidFill>
                <a:latin typeface="Trebuchet MS"/>
                <a:cs typeface="Trebuchet MS"/>
              </a:rPr>
              <a:t>Conte</a:t>
            </a:r>
            <a:r>
              <a:rPr spc="-25" dirty="0">
                <a:solidFill>
                  <a:srgbClr val="843B0C"/>
                </a:solidFill>
                <a:latin typeface="Trebuchet MS"/>
                <a:cs typeface="Trebuchet MS"/>
              </a:rPr>
              <a:t>n</a:t>
            </a:r>
            <a:r>
              <a:rPr spc="-105" dirty="0">
                <a:solidFill>
                  <a:srgbClr val="843B0C"/>
                </a:solidFill>
                <a:latin typeface="Trebuchet MS"/>
                <a:cs typeface="Trebuchet MS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3116580" cy="3604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Definition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Early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History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Current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status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AI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Challenges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AI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Future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AI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5" dirty="0">
                <a:latin typeface="Calibri"/>
                <a:cs typeface="Calibri"/>
              </a:rPr>
              <a:t>Pros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&amp;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b="1" spc="-10" dirty="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9540" y="709422"/>
            <a:ext cx="6371464" cy="54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5" y="4059934"/>
            <a:ext cx="12029440" cy="2737485"/>
            <a:chOff x="24385" y="4059934"/>
            <a:chExt cx="12029440" cy="2737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45" y="4070604"/>
              <a:ext cx="11865864" cy="26410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5" y="4059934"/>
              <a:ext cx="12028932" cy="2737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" y="4110228"/>
              <a:ext cx="11746992" cy="25237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1620" y="4175505"/>
            <a:ext cx="11462385" cy="23812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490"/>
              </a:spcBef>
              <a:buSzPct val="96000"/>
              <a:buAutoNum type="arabicParenR"/>
              <a:tabLst>
                <a:tab pos="295275" algn="l"/>
              </a:tabLst>
            </a:pP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study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computer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systems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that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attempt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model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apply the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intelligence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human mind.</a:t>
            </a:r>
            <a:endParaRPr sz="2500">
              <a:latin typeface="Arial MT"/>
              <a:cs typeface="Arial MT"/>
            </a:endParaRPr>
          </a:p>
          <a:p>
            <a:pPr marL="411480" indent="-328295">
              <a:lnSpc>
                <a:spcPts val="2915"/>
              </a:lnSpc>
              <a:spcBef>
                <a:spcPts val="2350"/>
              </a:spcBef>
              <a:buSzPct val="113636"/>
              <a:buFont typeface="Calibri"/>
              <a:buAutoNum type="arabicParenR"/>
              <a:tabLst>
                <a:tab pos="412115" algn="l"/>
              </a:tabLst>
            </a:pP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branch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computer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science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dealing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simulation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intelligent </a:t>
            </a:r>
            <a:r>
              <a:rPr sz="2200" spc="-5" dirty="0">
                <a:latin typeface="Arial MT"/>
                <a:cs typeface="Arial MT"/>
              </a:rPr>
              <a:t>behaviour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555"/>
              </a:lnSpc>
            </a:pPr>
            <a:r>
              <a:rPr sz="2200" spc="-5" dirty="0">
                <a:latin typeface="Arial MT"/>
                <a:cs typeface="Arial MT"/>
              </a:rPr>
              <a:t>computers.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 MT"/>
              <a:cs typeface="Arial MT"/>
            </a:endParaRPr>
          </a:p>
          <a:p>
            <a:pPr marL="411480" indent="-321945">
              <a:lnSpc>
                <a:spcPct val="100000"/>
              </a:lnSpc>
              <a:buAutoNum type="arabicParenR" startAt="3"/>
              <a:tabLst>
                <a:tab pos="412115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capability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machine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imitate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intelligent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behaviour.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0350" y="68580"/>
            <a:ext cx="7551575" cy="3884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6118" y="370712"/>
            <a:ext cx="4892040" cy="314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Google </a:t>
            </a:r>
            <a:r>
              <a:rPr sz="2800" spc="-45" dirty="0">
                <a:latin typeface="Arial MT"/>
                <a:cs typeface="Arial MT"/>
              </a:rPr>
              <a:t>Now,</a:t>
            </a:r>
            <a:r>
              <a:rPr sz="2800" spc="-5" dirty="0">
                <a:latin typeface="Arial MT"/>
                <a:cs typeface="Arial MT"/>
              </a:rPr>
              <a:t> Siri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90000"/>
              </a:lnSpc>
              <a:spcBef>
                <a:spcPts val="170"/>
              </a:spcBef>
            </a:pP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Cortana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intelligent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digital </a:t>
            </a:r>
            <a:r>
              <a:rPr sz="2800" dirty="0">
                <a:latin typeface="Arial MT"/>
                <a:cs typeface="Arial MT"/>
              </a:rPr>
              <a:t>personal assistants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dirty="0">
                <a:latin typeface="Arial MT"/>
                <a:cs typeface="Arial MT"/>
              </a:rPr>
              <a:t> various </a:t>
            </a:r>
            <a:r>
              <a:rPr sz="2800" spc="-5" dirty="0">
                <a:latin typeface="Arial MT"/>
                <a:cs typeface="Arial MT"/>
              </a:rPr>
              <a:t>platforms (iOS,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Android, and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Windows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Mobile).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short,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they help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useful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 using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our </a:t>
            </a:r>
            <a:r>
              <a:rPr sz="2800" dirty="0">
                <a:latin typeface="Arial MT"/>
                <a:cs typeface="Arial MT"/>
              </a:rPr>
              <a:t>voice.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160" y="77723"/>
            <a:ext cx="6469380" cy="3952240"/>
            <a:chOff x="137160" y="77723"/>
            <a:chExt cx="6469380" cy="3952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" y="77723"/>
              <a:ext cx="6469379" cy="39517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84" y="269747"/>
              <a:ext cx="6085332" cy="356768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4121" y="4447032"/>
            <a:ext cx="11306810" cy="1114425"/>
            <a:chOff x="454121" y="4447032"/>
            <a:chExt cx="11306810" cy="11144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121" y="4448556"/>
              <a:ext cx="11306617" cy="1028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803" y="4447032"/>
              <a:ext cx="10863072" cy="11140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63" y="4448556"/>
              <a:ext cx="11266932" cy="9906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42265" marR="5080" indent="-308610">
              <a:lnSpc>
                <a:spcPts val="2810"/>
              </a:lnSpc>
              <a:spcBef>
                <a:spcPts val="250"/>
              </a:spcBef>
              <a:tabLst>
                <a:tab pos="2908300" algn="l"/>
              </a:tabLst>
            </a:pPr>
            <a:r>
              <a:rPr spc="-25" dirty="0"/>
              <a:t>We</a:t>
            </a:r>
            <a:r>
              <a:rPr spc="10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use</a:t>
            </a:r>
            <a:r>
              <a:rPr spc="15" dirty="0"/>
              <a:t> </a:t>
            </a:r>
            <a:r>
              <a:rPr spc="-5" dirty="0"/>
              <a:t>them</a:t>
            </a:r>
            <a:r>
              <a:rPr dirty="0"/>
              <a:t> to	</a:t>
            </a:r>
            <a:r>
              <a:rPr spc="-5" dirty="0"/>
              <a:t>make</a:t>
            </a:r>
            <a:r>
              <a:rPr spc="5" dirty="0"/>
              <a:t> </a:t>
            </a:r>
            <a:r>
              <a:rPr spc="-5" dirty="0"/>
              <a:t>calls,</a:t>
            </a:r>
            <a:r>
              <a:rPr spc="10" dirty="0"/>
              <a:t> </a:t>
            </a:r>
            <a:r>
              <a:rPr spc="-5" dirty="0"/>
              <a:t>send</a:t>
            </a:r>
            <a:r>
              <a:rPr spc="10" dirty="0"/>
              <a:t> </a:t>
            </a:r>
            <a:r>
              <a:rPr dirty="0"/>
              <a:t>messages,</a:t>
            </a:r>
            <a:r>
              <a:rPr spc="5" dirty="0"/>
              <a:t> </a:t>
            </a:r>
            <a:r>
              <a:rPr dirty="0"/>
              <a:t>set</a:t>
            </a:r>
            <a:r>
              <a:rPr spc="5" dirty="0"/>
              <a:t> </a:t>
            </a:r>
            <a:r>
              <a:rPr spc="-5" dirty="0"/>
              <a:t>reminders,</a:t>
            </a:r>
            <a:r>
              <a:rPr spc="10" dirty="0"/>
              <a:t> </a:t>
            </a:r>
            <a:r>
              <a:rPr spc="-5" dirty="0"/>
              <a:t>take</a:t>
            </a:r>
            <a:r>
              <a:rPr spc="5" dirty="0"/>
              <a:t> </a:t>
            </a:r>
            <a:r>
              <a:rPr spc="-5" dirty="0"/>
              <a:t>notes, </a:t>
            </a:r>
            <a:r>
              <a:rPr spc="-650" dirty="0"/>
              <a:t> </a:t>
            </a:r>
            <a:r>
              <a:rPr spc="-5" dirty="0"/>
              <a:t>recognize</a:t>
            </a:r>
            <a:r>
              <a:rPr spc="20" dirty="0"/>
              <a:t> </a:t>
            </a:r>
            <a:r>
              <a:rPr spc="-5" dirty="0"/>
              <a:t>music,</a:t>
            </a:r>
            <a:r>
              <a:rPr spc="5" dirty="0"/>
              <a:t> </a:t>
            </a:r>
            <a:r>
              <a:rPr spc="-5" dirty="0"/>
              <a:t>find</a:t>
            </a:r>
            <a:r>
              <a:rPr spc="5" dirty="0"/>
              <a:t> </a:t>
            </a:r>
            <a:r>
              <a:rPr dirty="0"/>
              <a:t>great</a:t>
            </a:r>
            <a:r>
              <a:rPr spc="5" dirty="0"/>
              <a:t> </a:t>
            </a:r>
            <a:r>
              <a:rPr dirty="0"/>
              <a:t>restaurants,</a:t>
            </a:r>
            <a:r>
              <a:rPr spc="-15" dirty="0"/>
              <a:t> </a:t>
            </a:r>
            <a:r>
              <a:rPr spc="-5" dirty="0"/>
              <a:t>check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20" dirty="0"/>
              <a:t>calendar,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dirty="0"/>
              <a:t>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070" y="609981"/>
            <a:ext cx="4211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2150" algn="l"/>
              </a:tabLst>
            </a:pPr>
            <a:r>
              <a:rPr b="0" spc="-5" dirty="0">
                <a:latin typeface="Arial Black"/>
                <a:cs typeface="Arial Black"/>
              </a:rPr>
              <a:t>Ea</a:t>
            </a:r>
            <a:r>
              <a:rPr b="0" spc="140" dirty="0">
                <a:latin typeface="Arial Black"/>
                <a:cs typeface="Arial Black"/>
              </a:rPr>
              <a:t>r</a:t>
            </a:r>
            <a:r>
              <a:rPr b="0" spc="65" dirty="0">
                <a:latin typeface="Arial Black"/>
                <a:cs typeface="Arial Black"/>
              </a:rPr>
              <a:t>l</a:t>
            </a:r>
            <a:r>
              <a:rPr b="0" dirty="0">
                <a:latin typeface="Arial Black"/>
                <a:cs typeface="Arial Black"/>
              </a:rPr>
              <a:t>y	Histo</a:t>
            </a:r>
            <a:r>
              <a:rPr b="0" spc="245" dirty="0">
                <a:latin typeface="Arial Black"/>
                <a:cs typeface="Arial Black"/>
              </a:rPr>
              <a:t>r</a:t>
            </a:r>
            <a:r>
              <a:rPr b="0" dirty="0">
                <a:latin typeface="Arial Black"/>
                <a:cs typeface="Arial Black"/>
              </a:rPr>
              <a:t>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595" y="1687067"/>
            <a:ext cx="5823204" cy="3932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0588" y="1677923"/>
            <a:ext cx="4668011" cy="4626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84314" y="1678304"/>
            <a:ext cx="4428490" cy="45161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marR="269875" indent="-342900">
              <a:lnSpc>
                <a:spcPct val="93200"/>
              </a:lnSpc>
              <a:spcBef>
                <a:spcPts val="2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1950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mathematician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Alan </a:t>
            </a:r>
            <a:r>
              <a:rPr sz="2400" spc="-30" dirty="0">
                <a:latin typeface="Calibri"/>
                <a:cs typeface="Calibri"/>
              </a:rPr>
              <a:t>Turing </a:t>
            </a:r>
            <a:r>
              <a:rPr sz="2400" spc="-15" dirty="0">
                <a:latin typeface="Calibri"/>
                <a:cs typeface="Calibri"/>
              </a:rPr>
              <a:t>wrote </a:t>
            </a:r>
            <a:r>
              <a:rPr sz="2400" dirty="0">
                <a:latin typeface="Calibri"/>
                <a:cs typeface="Calibri"/>
              </a:rPr>
              <a:t>a landmark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titled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“Computing</a:t>
            </a:r>
            <a:endParaRPr sz="2400">
              <a:latin typeface="Calibri"/>
              <a:cs typeface="Calibri"/>
            </a:endParaRPr>
          </a:p>
          <a:p>
            <a:pPr marL="355600" marR="6985">
              <a:lnSpc>
                <a:spcPts val="2680"/>
              </a:lnSpc>
              <a:spcBef>
                <a:spcPts val="50"/>
              </a:spcBef>
            </a:pPr>
            <a:r>
              <a:rPr sz="2400" spc="-5" dirty="0">
                <a:latin typeface="Calibri"/>
                <a:cs typeface="Calibri"/>
              </a:rPr>
              <a:t>Machinery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Intelligence” 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asked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question: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“Can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615"/>
              </a:lnSpc>
            </a:pPr>
            <a:r>
              <a:rPr sz="2400" spc="-5" dirty="0">
                <a:latin typeface="Calibri"/>
                <a:cs typeface="Calibri"/>
              </a:rPr>
              <a:t>machines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think?”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Wingdings"/>
              <a:buChar char=""/>
              <a:tabLst>
                <a:tab pos="354965" algn="l"/>
                <a:tab pos="355600" algn="l"/>
                <a:tab pos="4120515" algn="l"/>
              </a:tabLst>
            </a:pPr>
            <a:r>
              <a:rPr sz="2400" spc="-5" dirty="0">
                <a:latin typeface="Calibri"/>
                <a:cs typeface="Calibri"/>
              </a:rPr>
              <a:t>Further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1956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workshop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Dartmouth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sponsored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John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McCarthy.	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proposal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that workshop, </a:t>
            </a:r>
            <a:r>
              <a:rPr sz="2400" spc="-5" dirty="0">
                <a:latin typeface="Calibri"/>
                <a:cs typeface="Calibri"/>
              </a:rPr>
              <a:t> he </a:t>
            </a:r>
            <a:r>
              <a:rPr sz="2400" spc="-10" dirty="0">
                <a:latin typeface="Calibri"/>
                <a:cs typeface="Calibri"/>
              </a:rPr>
              <a:t>coined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phrase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“study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Artificial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Intelligence”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8263" y="359663"/>
            <a:ext cx="10901680" cy="1336675"/>
            <a:chOff x="588263" y="359663"/>
            <a:chExt cx="10901680" cy="1336675"/>
          </a:xfrm>
        </p:grpSpPr>
        <p:sp>
          <p:nvSpPr>
            <p:cNvPr id="3" name="object 3"/>
            <p:cNvSpPr/>
            <p:nvPr/>
          </p:nvSpPr>
          <p:spPr>
            <a:xfrm>
              <a:off x="594359" y="365759"/>
              <a:ext cx="10888980" cy="1324610"/>
            </a:xfrm>
            <a:custGeom>
              <a:avLst/>
              <a:gdLst/>
              <a:ahLst/>
              <a:cxnLst/>
              <a:rect l="l" t="t" r="r" b="b"/>
              <a:pathLst>
                <a:path w="10888980" h="1324610">
                  <a:moveTo>
                    <a:pt x="10888980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10888980" y="1324356"/>
                  </a:lnTo>
                  <a:lnTo>
                    <a:pt x="10888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359" y="365759"/>
              <a:ext cx="10888980" cy="1324610"/>
            </a:xfrm>
            <a:custGeom>
              <a:avLst/>
              <a:gdLst/>
              <a:ahLst/>
              <a:cxnLst/>
              <a:rect l="l" t="t" r="r" b="b"/>
              <a:pathLst>
                <a:path w="10888980" h="1324610">
                  <a:moveTo>
                    <a:pt x="0" y="1324356"/>
                  </a:moveTo>
                  <a:lnTo>
                    <a:pt x="10888980" y="1324356"/>
                  </a:lnTo>
                  <a:lnTo>
                    <a:pt x="10888980" y="0"/>
                  </a:lnTo>
                  <a:lnTo>
                    <a:pt x="0" y="0"/>
                  </a:lnTo>
                  <a:lnTo>
                    <a:pt x="0" y="13243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6752" y="786383"/>
              <a:ext cx="7712964" cy="8778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9" y="1825751"/>
            <a:ext cx="10888980" cy="43510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3404" y="1757274"/>
            <a:ext cx="10598150" cy="33604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10209" indent="-398145">
              <a:lnSpc>
                <a:spcPct val="100000"/>
              </a:lnSpc>
              <a:spcBef>
                <a:spcPts val="380"/>
              </a:spcBef>
              <a:buFont typeface="Wingdings"/>
              <a:buChar char=""/>
              <a:tabLst>
                <a:tab pos="410845" algn="l"/>
              </a:tabLst>
            </a:pP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taken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shapes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years</a:t>
            </a:r>
            <a:endParaRPr sz="28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836294" algn="l"/>
              </a:tabLst>
            </a:pP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Siri/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Cortana)</a:t>
            </a:r>
            <a:endParaRPr sz="24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19"/>
              </a:spcBef>
              <a:buFont typeface="Courier New"/>
              <a:buChar char="o"/>
              <a:tabLst>
                <a:tab pos="836294" algn="l"/>
              </a:tabLst>
            </a:pP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00"/>
              </a:spcBef>
              <a:buFont typeface="Courier New"/>
              <a:buChar char="o"/>
              <a:tabLst>
                <a:tab pos="836294" algn="l"/>
              </a:tabLst>
            </a:pPr>
            <a:r>
              <a:rPr sz="2400" spc="-5" dirty="0">
                <a:latin typeface="Calibri"/>
                <a:cs typeface="Calibri"/>
              </a:rPr>
              <a:t>GPS/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Voice </a:t>
            </a:r>
            <a:r>
              <a:rPr sz="2400" spc="-10" dirty="0">
                <a:latin typeface="Calibri"/>
                <a:cs typeface="Calibri"/>
              </a:rPr>
              <a:t>Recognition</a:t>
            </a:r>
            <a:endParaRPr sz="24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19"/>
              </a:spcBef>
              <a:buFont typeface="Courier New"/>
              <a:buChar char="o"/>
              <a:tabLst>
                <a:tab pos="836294" algn="l"/>
              </a:tabLst>
            </a:pPr>
            <a:r>
              <a:rPr sz="2400" spc="-10" dirty="0">
                <a:latin typeface="Calibri"/>
                <a:cs typeface="Calibri"/>
              </a:rPr>
              <a:t>Robotics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3050">
              <a:latin typeface="Calibri"/>
              <a:cs typeface="Calibri"/>
            </a:endParaRPr>
          </a:p>
          <a:p>
            <a:pPr marL="410209" indent="-398145">
              <a:lnSpc>
                <a:spcPct val="100000"/>
              </a:lnSpc>
              <a:buFont typeface="Wingdings"/>
              <a:buChar char=""/>
              <a:tabLst>
                <a:tab pos="410845" algn="l"/>
              </a:tabLst>
            </a:pPr>
            <a:r>
              <a:rPr sz="2800" spc="-5" dirty="0">
                <a:latin typeface="Calibri"/>
                <a:cs typeface="Calibri"/>
              </a:rPr>
              <a:t>Google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transcendence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Deep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Learning.</a:t>
            </a:r>
            <a:endParaRPr sz="280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245"/>
              </a:spcBef>
              <a:buFont typeface="Courier New"/>
              <a:buChar char="o"/>
              <a:tabLst>
                <a:tab pos="836294" algn="l"/>
              </a:tabLst>
            </a:pP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10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979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84350"/>
            <a:ext cx="3364229" cy="3800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Computing</a:t>
            </a:r>
            <a:r>
              <a:rPr sz="32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75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SzPct val="87500"/>
              <a:buFont typeface="Arial MT"/>
              <a:buChar char="•"/>
              <a:tabLst>
                <a:tab pos="321945" algn="l"/>
                <a:tab pos="322580" algn="l"/>
                <a:tab pos="2217420" algn="l"/>
              </a:tabLst>
            </a:pP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Tolerance	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150">
              <a:latin typeface="Calibri"/>
              <a:cs typeface="Calibri"/>
            </a:endParaRPr>
          </a:p>
          <a:p>
            <a:pPr marL="332740" indent="-320675">
              <a:lnSpc>
                <a:spcPct val="100000"/>
              </a:lnSpc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Intuitive</a:t>
            </a:r>
            <a:r>
              <a:rPr sz="32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Thinking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SzPct val="87500"/>
              <a:buFont typeface="Arial MT"/>
              <a:buChar char="•"/>
              <a:tabLst>
                <a:tab pos="321945" algn="l"/>
                <a:tab pos="322580" algn="l"/>
                <a:tab pos="1776730" algn="l"/>
              </a:tabLst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Judging	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382524"/>
            <a:ext cx="11558270" cy="1521460"/>
            <a:chOff x="371856" y="382524"/>
            <a:chExt cx="11558270" cy="1521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" y="382524"/>
              <a:ext cx="11558016" cy="1520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4552" y="547116"/>
              <a:ext cx="4991100" cy="12923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2" y="422148"/>
              <a:ext cx="11439144" cy="14036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3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75"/>
              </a:spcBef>
              <a:tabLst>
                <a:tab pos="2578735" algn="l"/>
                <a:tab pos="3582670" algn="l"/>
              </a:tabLst>
            </a:pPr>
            <a:r>
              <a:rPr dirty="0"/>
              <a:t>FUTURE	OF	AI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227" y="1824227"/>
            <a:ext cx="11701272" cy="48188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1487805" algn="l"/>
              </a:tabLst>
            </a:pPr>
            <a:r>
              <a:rPr spc="-15" dirty="0"/>
              <a:t>Beyond	</a:t>
            </a:r>
            <a:r>
              <a:rPr spc="-10" dirty="0"/>
              <a:t>negotiation,</a:t>
            </a:r>
            <a:r>
              <a:rPr spc="10" dirty="0"/>
              <a:t> </a:t>
            </a:r>
            <a:r>
              <a:rPr spc="-15" dirty="0"/>
              <a:t>Moore</a:t>
            </a:r>
            <a:r>
              <a:rPr spc="20" dirty="0"/>
              <a:t> </a:t>
            </a:r>
            <a:r>
              <a:rPr spc="-25" dirty="0"/>
              <a:t>says</a:t>
            </a:r>
            <a:r>
              <a:rPr dirty="0"/>
              <a:t> </a:t>
            </a:r>
            <a:r>
              <a:rPr spc="-10" dirty="0"/>
              <a:t>CMU</a:t>
            </a:r>
            <a:r>
              <a:rPr spc="1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5" dirty="0"/>
              <a:t>betting</a:t>
            </a:r>
            <a:r>
              <a:rPr spc="15" dirty="0"/>
              <a:t> </a:t>
            </a:r>
            <a:r>
              <a:rPr spc="-20" dirty="0"/>
              <a:t>several</a:t>
            </a:r>
            <a:r>
              <a:rPr dirty="0"/>
              <a:t> </a:t>
            </a:r>
            <a:r>
              <a:rPr spc="-10" dirty="0"/>
              <a:t>other</a:t>
            </a:r>
            <a:r>
              <a:rPr spc="10" dirty="0"/>
              <a:t> </a:t>
            </a:r>
            <a:r>
              <a:rPr spc="-5" dirty="0"/>
              <a:t>AI</a:t>
            </a:r>
            <a:r>
              <a:rPr spc="10" dirty="0"/>
              <a:t> </a:t>
            </a:r>
            <a:r>
              <a:rPr spc="-10" dirty="0"/>
              <a:t>areas</a:t>
            </a:r>
            <a:r>
              <a:rPr spc="5" dirty="0"/>
              <a:t> </a:t>
            </a:r>
            <a:r>
              <a:rPr spc="-20" dirty="0"/>
              <a:t>are </a:t>
            </a:r>
            <a:r>
              <a:rPr spc="-620" dirty="0"/>
              <a:t> </a:t>
            </a:r>
            <a:r>
              <a:rPr spc="-10" dirty="0"/>
              <a:t>going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be</a:t>
            </a:r>
            <a:r>
              <a:rPr spc="10" dirty="0"/>
              <a:t> </a:t>
            </a:r>
            <a:r>
              <a:rPr spc="-10" dirty="0"/>
              <a:t>hugely</a:t>
            </a:r>
            <a:r>
              <a:rPr dirty="0"/>
              <a:t> </a:t>
            </a:r>
            <a:r>
              <a:rPr spc="-15" dirty="0"/>
              <a:t>important</a:t>
            </a:r>
            <a:r>
              <a:rPr spc="3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near</a:t>
            </a:r>
            <a:r>
              <a:rPr spc="-5" dirty="0"/>
              <a:t> </a:t>
            </a:r>
            <a:r>
              <a:rPr spc="-15" dirty="0"/>
              <a:t>future.</a:t>
            </a: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  <a:tab pos="929640" algn="l"/>
                <a:tab pos="2108835" algn="l"/>
              </a:tabLst>
            </a:pPr>
            <a:r>
              <a:rPr spc="-10" dirty="0"/>
              <a:t>Self	Driving	</a:t>
            </a:r>
            <a:r>
              <a:rPr spc="-20" dirty="0"/>
              <a:t>Cars.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  <a:tab pos="1788160" algn="l"/>
                <a:tab pos="3096260" algn="l"/>
                <a:tab pos="3912235" algn="l"/>
                <a:tab pos="4315460" algn="l"/>
              </a:tabLst>
            </a:pPr>
            <a:r>
              <a:rPr spc="-15" dirty="0"/>
              <a:t>Improved	</a:t>
            </a:r>
            <a:r>
              <a:rPr spc="-10" dirty="0"/>
              <a:t>Medical	</a:t>
            </a:r>
            <a:r>
              <a:rPr spc="-15" dirty="0"/>
              <a:t>Care	</a:t>
            </a:r>
            <a:r>
              <a:rPr spc="-5" dirty="0"/>
              <a:t>&amp;	</a:t>
            </a:r>
            <a:r>
              <a:rPr spc="-30" dirty="0"/>
              <a:t>Treatment.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  <a:tab pos="3903345" algn="l"/>
              </a:tabLst>
            </a:pPr>
            <a:r>
              <a:rPr spc="-10" dirty="0"/>
              <a:t>Open</a:t>
            </a:r>
            <a:r>
              <a:rPr spc="15" dirty="0"/>
              <a:t> </a:t>
            </a:r>
            <a:r>
              <a:rPr spc="-5" dirty="0"/>
              <a:t>up</a:t>
            </a:r>
            <a:r>
              <a:rPr spc="20" dirty="0"/>
              <a:t> </a:t>
            </a:r>
            <a:r>
              <a:rPr spc="-20" dirty="0"/>
              <a:t>doors</a:t>
            </a:r>
            <a:r>
              <a:rPr spc="30" dirty="0"/>
              <a:t> </a:t>
            </a:r>
            <a:r>
              <a:rPr spc="-20" dirty="0"/>
              <a:t>to</a:t>
            </a:r>
            <a:r>
              <a:rPr spc="5" dirty="0"/>
              <a:t> </a:t>
            </a:r>
            <a:r>
              <a:rPr spc="-15" dirty="0"/>
              <a:t>future	</a:t>
            </a:r>
            <a:r>
              <a:rPr spc="-20" dirty="0"/>
              <a:t>explorations.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pc="-25" dirty="0"/>
              <a:t>Etc.</a:t>
            </a:r>
          </a:p>
        </p:txBody>
      </p:sp>
      <p:sp>
        <p:nvSpPr>
          <p:cNvPr id="9" name="object 9"/>
          <p:cNvSpPr/>
          <p:nvPr/>
        </p:nvSpPr>
        <p:spPr>
          <a:xfrm>
            <a:off x="6761988" y="2708148"/>
            <a:ext cx="4979035" cy="3720465"/>
          </a:xfrm>
          <a:custGeom>
            <a:avLst/>
            <a:gdLst/>
            <a:ahLst/>
            <a:cxnLst/>
            <a:rect l="l" t="t" r="r" b="b"/>
            <a:pathLst>
              <a:path w="4979034" h="3720465">
                <a:moveTo>
                  <a:pt x="648715" y="0"/>
                </a:moveTo>
                <a:lnTo>
                  <a:pt x="4979034" y="0"/>
                </a:lnTo>
                <a:lnTo>
                  <a:pt x="4979034" y="3071901"/>
                </a:lnTo>
                <a:lnTo>
                  <a:pt x="4975733" y="3137141"/>
                </a:lnTo>
                <a:lnTo>
                  <a:pt x="4965954" y="3201517"/>
                </a:lnTo>
                <a:lnTo>
                  <a:pt x="4949697" y="3263658"/>
                </a:lnTo>
                <a:lnTo>
                  <a:pt x="4928108" y="3323653"/>
                </a:lnTo>
                <a:lnTo>
                  <a:pt x="4900676" y="3380447"/>
                </a:lnTo>
                <a:lnTo>
                  <a:pt x="4867909" y="3434054"/>
                </a:lnTo>
                <a:lnTo>
                  <a:pt x="4830826" y="3483927"/>
                </a:lnTo>
                <a:lnTo>
                  <a:pt x="4788788" y="3529876"/>
                </a:lnTo>
                <a:lnTo>
                  <a:pt x="4742814" y="3572002"/>
                </a:lnTo>
                <a:lnTo>
                  <a:pt x="4692904" y="3609073"/>
                </a:lnTo>
                <a:lnTo>
                  <a:pt x="4639309" y="3641839"/>
                </a:lnTo>
                <a:lnTo>
                  <a:pt x="4582540" y="3669169"/>
                </a:lnTo>
                <a:lnTo>
                  <a:pt x="4522596" y="3690874"/>
                </a:lnTo>
                <a:lnTo>
                  <a:pt x="4460366" y="3707041"/>
                </a:lnTo>
                <a:lnTo>
                  <a:pt x="4395978" y="3716845"/>
                </a:lnTo>
                <a:lnTo>
                  <a:pt x="4330827" y="3720198"/>
                </a:lnTo>
                <a:lnTo>
                  <a:pt x="0" y="3720198"/>
                </a:lnTo>
                <a:lnTo>
                  <a:pt x="0" y="648715"/>
                </a:lnTo>
                <a:lnTo>
                  <a:pt x="3301" y="583438"/>
                </a:lnTo>
                <a:lnTo>
                  <a:pt x="13207" y="518667"/>
                </a:lnTo>
                <a:lnTo>
                  <a:pt x="29336" y="456438"/>
                </a:lnTo>
                <a:lnTo>
                  <a:pt x="51053" y="396875"/>
                </a:lnTo>
                <a:lnTo>
                  <a:pt x="78358" y="340105"/>
                </a:lnTo>
                <a:lnTo>
                  <a:pt x="111125" y="286638"/>
                </a:lnTo>
                <a:lnTo>
                  <a:pt x="148081" y="236347"/>
                </a:lnTo>
                <a:lnTo>
                  <a:pt x="190372" y="190373"/>
                </a:lnTo>
                <a:lnTo>
                  <a:pt x="236346" y="148081"/>
                </a:lnTo>
                <a:lnTo>
                  <a:pt x="286638" y="111125"/>
                </a:lnTo>
                <a:lnTo>
                  <a:pt x="340105" y="78359"/>
                </a:lnTo>
                <a:lnTo>
                  <a:pt x="396875" y="51053"/>
                </a:lnTo>
                <a:lnTo>
                  <a:pt x="456437" y="29337"/>
                </a:lnTo>
                <a:lnTo>
                  <a:pt x="518667" y="13207"/>
                </a:lnTo>
                <a:lnTo>
                  <a:pt x="583437" y="3301"/>
                </a:lnTo>
                <a:lnTo>
                  <a:pt x="648715" y="0"/>
                </a:lnTo>
                <a:close/>
              </a:path>
            </a:pathLst>
          </a:custGeom>
          <a:ln w="883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461759" y="2407920"/>
            <a:ext cx="5579745" cy="4320540"/>
            <a:chOff x="6461759" y="2407920"/>
            <a:chExt cx="5579745" cy="43205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59" y="2407920"/>
              <a:ext cx="5579364" cy="43205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6183" y="2752344"/>
              <a:ext cx="4890516" cy="36316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84175" y="1417574"/>
            <a:ext cx="11797030" cy="3757295"/>
            <a:chOff x="184175" y="1417574"/>
            <a:chExt cx="11797030" cy="3757295"/>
          </a:xfrm>
        </p:grpSpPr>
        <p:sp>
          <p:nvSpPr>
            <p:cNvPr id="6" name="object 6"/>
            <p:cNvSpPr/>
            <p:nvPr/>
          </p:nvSpPr>
          <p:spPr>
            <a:xfrm>
              <a:off x="190525" y="1891994"/>
              <a:ext cx="11784330" cy="3276600"/>
            </a:xfrm>
            <a:custGeom>
              <a:avLst/>
              <a:gdLst/>
              <a:ahLst/>
              <a:cxnLst/>
              <a:rect l="l" t="t" r="r" b="b"/>
              <a:pathLst>
                <a:path w="11784330" h="3276600">
                  <a:moveTo>
                    <a:pt x="11784051" y="2808351"/>
                  </a:moveTo>
                  <a:lnTo>
                    <a:pt x="5892038" y="2808351"/>
                  </a:lnTo>
                  <a:lnTo>
                    <a:pt x="0" y="2808351"/>
                  </a:lnTo>
                  <a:lnTo>
                    <a:pt x="0" y="3276396"/>
                  </a:lnTo>
                  <a:lnTo>
                    <a:pt x="5892012" y="3276396"/>
                  </a:lnTo>
                  <a:lnTo>
                    <a:pt x="11784051" y="3276396"/>
                  </a:lnTo>
                  <a:lnTo>
                    <a:pt x="11784051" y="2808351"/>
                  </a:lnTo>
                  <a:close/>
                </a:path>
                <a:path w="11784330" h="3276600">
                  <a:moveTo>
                    <a:pt x="11784051" y="0"/>
                  </a:moveTo>
                  <a:lnTo>
                    <a:pt x="5892038" y="0"/>
                  </a:lnTo>
                  <a:lnTo>
                    <a:pt x="0" y="0"/>
                  </a:lnTo>
                  <a:lnTo>
                    <a:pt x="0" y="468045"/>
                  </a:lnTo>
                  <a:lnTo>
                    <a:pt x="5892012" y="468045"/>
                  </a:lnTo>
                  <a:lnTo>
                    <a:pt x="11784051" y="468045"/>
                  </a:lnTo>
                  <a:lnTo>
                    <a:pt x="11784051" y="0"/>
                  </a:lnTo>
                  <a:close/>
                </a:path>
              </a:pathLst>
            </a:custGeom>
            <a:solidFill>
              <a:srgbClr val="5B9BD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525" y="1423924"/>
              <a:ext cx="11784330" cy="3744595"/>
            </a:xfrm>
            <a:custGeom>
              <a:avLst/>
              <a:gdLst/>
              <a:ahLst/>
              <a:cxnLst/>
              <a:rect l="l" t="t" r="r" b="b"/>
              <a:pathLst>
                <a:path w="11784330" h="3744595">
                  <a:moveTo>
                    <a:pt x="0" y="468122"/>
                  </a:moveTo>
                  <a:lnTo>
                    <a:pt x="11784050" y="468122"/>
                  </a:lnTo>
                </a:path>
                <a:path w="11784330" h="3744595">
                  <a:moveTo>
                    <a:pt x="0" y="0"/>
                  </a:moveTo>
                  <a:lnTo>
                    <a:pt x="11784050" y="0"/>
                  </a:lnTo>
                </a:path>
                <a:path w="11784330" h="3744595">
                  <a:moveTo>
                    <a:pt x="0" y="3744468"/>
                  </a:moveTo>
                  <a:lnTo>
                    <a:pt x="11784050" y="3744468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240" y="1442084"/>
            <a:ext cx="10368280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0520" algn="l"/>
                <a:tab pos="351155" algn="l"/>
                <a:tab pos="5904865" algn="l"/>
                <a:tab pos="6191885" algn="l"/>
              </a:tabLst>
            </a:pPr>
            <a:r>
              <a:rPr sz="1800" b="1" spc="-5" dirty="0">
                <a:latin typeface="Calibri"/>
                <a:cs typeface="Calibri"/>
              </a:rPr>
              <a:t>Precision</a:t>
            </a:r>
            <a:r>
              <a:rPr sz="1800" b="1" dirty="0">
                <a:latin typeface="Calibri"/>
                <a:cs typeface="Calibri"/>
              </a:rPr>
              <a:t> 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Accuracy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Cost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incurred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maintenance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repair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99085" algn="l"/>
                <a:tab pos="299720" algn="l"/>
                <a:tab pos="5904865" algn="l"/>
                <a:tab pos="6191885" algn="l"/>
              </a:tabLst>
            </a:pPr>
            <a:r>
              <a:rPr sz="1800" b="1" dirty="0">
                <a:latin typeface="Calibri"/>
                <a:cs typeface="Calibri"/>
              </a:rPr>
              <a:t>Space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exploration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able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different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299085" algn="l"/>
                <a:tab pos="299720" algn="l"/>
                <a:tab pos="5904865" algn="l"/>
                <a:tab pos="6191885" algn="l"/>
              </a:tabLst>
            </a:pP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mining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Lack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human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touch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61" y="2828112"/>
            <a:ext cx="11799570" cy="468630"/>
          </a:xfrm>
          <a:prstGeom prst="rect">
            <a:avLst/>
          </a:prstGeom>
          <a:solidFill>
            <a:srgbClr val="5B9BD4">
              <a:alpha val="19999"/>
            </a:srgbClr>
          </a:solidFill>
        </p:spPr>
        <p:txBody>
          <a:bodyPr vert="horz" wrap="square" lIns="0" tIns="31115" rIns="0" bIns="0" rtlCol="0">
            <a:spAutoFit/>
          </a:bodyPr>
          <a:lstStyle/>
          <a:p>
            <a:pPr marL="393065" indent="-28765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92430" algn="l"/>
                <a:tab pos="393700" algn="l"/>
                <a:tab pos="5998845" algn="l"/>
                <a:tab pos="6285865" algn="l"/>
              </a:tabLst>
            </a:pP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</a:t>
            </a:r>
            <a:r>
              <a:rPr sz="1800" b="1" spc="-5" dirty="0">
                <a:latin typeface="Calibri"/>
                <a:cs typeface="Calibri"/>
              </a:rPr>
              <a:t> laborious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tasks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Lack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creative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3314827"/>
            <a:ext cx="809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5904865" algn="l"/>
                <a:tab pos="6191885" algn="l"/>
              </a:tabLst>
            </a:pPr>
            <a:r>
              <a:rPr sz="1800" b="1" spc="-10" dirty="0">
                <a:latin typeface="Calibri"/>
                <a:cs typeface="Calibri"/>
              </a:rPr>
              <a:t>Fraud detection,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records.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Lack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common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sense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61" y="3764229"/>
            <a:ext cx="11799570" cy="468630"/>
          </a:xfrm>
          <a:prstGeom prst="rect">
            <a:avLst/>
          </a:prstGeom>
          <a:solidFill>
            <a:srgbClr val="5B9BD4">
              <a:alpha val="19999"/>
            </a:srgbClr>
          </a:solidFill>
        </p:spPr>
        <p:txBody>
          <a:bodyPr vert="horz" wrap="square" lIns="0" tIns="31115" rIns="0" bIns="0" rtlCol="0">
            <a:spAutoFit/>
          </a:bodyPr>
          <a:lstStyle/>
          <a:p>
            <a:pPr marL="393065" indent="-28765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392430" algn="l"/>
                <a:tab pos="393700" algn="l"/>
                <a:tab pos="5998845" algn="l"/>
                <a:tab pos="6285865" algn="l"/>
              </a:tabLst>
            </a:pPr>
            <a:r>
              <a:rPr sz="1800" b="1" spc="-5" dirty="0">
                <a:latin typeface="Calibri"/>
                <a:cs typeface="Calibri"/>
              </a:rPr>
              <a:t>Lacking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emotional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Unemployment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5361" y="5162041"/>
            <a:ext cx="11774805" cy="1702435"/>
            <a:chOff x="175361" y="5162041"/>
            <a:chExt cx="11774805" cy="1702435"/>
          </a:xfrm>
        </p:grpSpPr>
        <p:sp>
          <p:nvSpPr>
            <p:cNvPr id="13" name="object 13"/>
            <p:cNvSpPr/>
            <p:nvPr/>
          </p:nvSpPr>
          <p:spPr>
            <a:xfrm>
              <a:off x="175361" y="5731560"/>
              <a:ext cx="11774805" cy="563245"/>
            </a:xfrm>
            <a:custGeom>
              <a:avLst/>
              <a:gdLst/>
              <a:ahLst/>
              <a:cxnLst/>
              <a:rect l="l" t="t" r="r" b="b"/>
              <a:pathLst>
                <a:path w="11774805" h="563245">
                  <a:moveTo>
                    <a:pt x="11774449" y="0"/>
                  </a:moveTo>
                  <a:lnTo>
                    <a:pt x="5895594" y="0"/>
                  </a:lnTo>
                  <a:lnTo>
                    <a:pt x="0" y="0"/>
                  </a:lnTo>
                  <a:lnTo>
                    <a:pt x="0" y="563219"/>
                  </a:lnTo>
                  <a:lnTo>
                    <a:pt x="5895492" y="563219"/>
                  </a:lnTo>
                  <a:lnTo>
                    <a:pt x="11774449" y="563219"/>
                  </a:lnTo>
                  <a:lnTo>
                    <a:pt x="11774449" y="0"/>
                  </a:lnTo>
                  <a:close/>
                </a:path>
              </a:pathLst>
            </a:custGeom>
            <a:solidFill>
              <a:srgbClr val="5B9BD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361" y="5168391"/>
              <a:ext cx="11774805" cy="563245"/>
            </a:xfrm>
            <a:custGeom>
              <a:avLst/>
              <a:gdLst/>
              <a:ahLst/>
              <a:cxnLst/>
              <a:rect l="l" t="t" r="r" b="b"/>
              <a:pathLst>
                <a:path w="11774805" h="563245">
                  <a:moveTo>
                    <a:pt x="0" y="563168"/>
                  </a:moveTo>
                  <a:lnTo>
                    <a:pt x="11774449" y="563168"/>
                  </a:lnTo>
                </a:path>
                <a:path w="11774805" h="563245">
                  <a:moveTo>
                    <a:pt x="0" y="0"/>
                  </a:moveTo>
                  <a:lnTo>
                    <a:pt x="11774449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5361" y="6857999"/>
              <a:ext cx="11774805" cy="0"/>
            </a:xfrm>
            <a:custGeom>
              <a:avLst/>
              <a:gdLst/>
              <a:ahLst/>
              <a:cxnLst/>
              <a:rect l="l" t="t" r="r" b="b"/>
              <a:pathLst>
                <a:path w="11774805">
                  <a:moveTo>
                    <a:pt x="0" y="0"/>
                  </a:moveTo>
                  <a:lnTo>
                    <a:pt x="11774449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5361" y="4250817"/>
            <a:ext cx="11799570" cy="1799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2876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2430" algn="l"/>
                <a:tab pos="393700" algn="l"/>
                <a:tab pos="5998845" algn="l"/>
                <a:tab pos="6285865" algn="l"/>
              </a:tabLst>
            </a:pP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repetitive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time-consuming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tasks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Calibri"/>
                <a:cs typeface="Calibri"/>
              </a:rPr>
              <a:t>Abilities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humans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diminish</a:t>
            </a:r>
            <a:endParaRPr sz="1800">
              <a:latin typeface="Calibri"/>
              <a:cs typeface="Calibri"/>
            </a:endParaRPr>
          </a:p>
          <a:p>
            <a:pPr marL="393065" indent="-287655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392430" algn="l"/>
                <a:tab pos="393700" algn="l"/>
                <a:tab pos="5998845" algn="l"/>
                <a:tab pos="6285865" algn="l"/>
              </a:tabLst>
            </a:pPr>
            <a:r>
              <a:rPr sz="1800" b="1" spc="-10" dirty="0">
                <a:latin typeface="Calibri"/>
                <a:cs typeface="Calibri"/>
              </a:rPr>
              <a:t>Robotic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pets,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Robotic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radiosurgery.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Robots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superseding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humans</a:t>
            </a:r>
            <a:endParaRPr sz="180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spcBef>
                <a:spcPts val="1525"/>
              </a:spcBef>
              <a:buFont typeface="Arial MT"/>
              <a:buChar char="•"/>
              <a:tabLst>
                <a:tab pos="377825" algn="l"/>
                <a:tab pos="378460" algn="l"/>
                <a:tab pos="5987415" algn="l"/>
                <a:tab pos="6273800" algn="l"/>
              </a:tabLst>
            </a:pPr>
            <a:r>
              <a:rPr sz="1800" b="1" spc="-5" dirty="0">
                <a:latin typeface="Calibri"/>
                <a:cs typeface="Calibri"/>
              </a:rPr>
              <a:t>Function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without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stopping,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Risk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Reducing.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Humans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may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became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dependent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5" dirty="0">
                <a:latin typeface="Calibri"/>
                <a:cs typeface="Calibri"/>
              </a:rPr>
              <a:t> machines.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77825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825" algn="l"/>
                <a:tab pos="378460" algn="l"/>
                <a:tab pos="5987415" algn="l"/>
                <a:tab pos="6273800" algn="l"/>
              </a:tabLst>
            </a:pPr>
            <a:r>
              <a:rPr sz="1800" b="1" spc="-5" dirty="0">
                <a:latin typeface="Calibri"/>
                <a:cs typeface="Calibri"/>
              </a:rPr>
              <a:t>Diagnosis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Treatment	</a:t>
            </a:r>
            <a:r>
              <a:rPr sz="1800" dirty="0">
                <a:latin typeface="Wingdings"/>
                <a:cs typeface="Wingdings"/>
              </a:rPr>
              <a:t>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alibri"/>
                <a:cs typeface="Calibri"/>
              </a:rPr>
              <a:t>Wrong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hands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causes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destruction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4"/>
          <p:cNvSpPr txBox="1">
            <a:spLocks noGrp="1"/>
          </p:cNvSpPr>
          <p:nvPr>
            <p:ph type="title"/>
          </p:nvPr>
        </p:nvSpPr>
        <p:spPr>
          <a:xfrm>
            <a:off x="431291" y="422148"/>
            <a:ext cx="114395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294890" algn="l"/>
              </a:tabLst>
            </a:pPr>
            <a:r>
              <a:rPr lang="en-US" spc="145" dirty="0" smtClean="0">
                <a:latin typeface="Trebuchet MS"/>
                <a:cs typeface="Trebuchet MS"/>
              </a:rPr>
              <a:t>Advantages &amp; Disadvantages</a:t>
            </a:r>
            <a:endParaRPr spc="9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334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</vt:lpstr>
      <vt:lpstr>Contents</vt:lpstr>
      <vt:lpstr>Slide 3</vt:lpstr>
      <vt:lpstr>Slide 4</vt:lpstr>
      <vt:lpstr>Early History</vt:lpstr>
      <vt:lpstr>Slide 6</vt:lpstr>
      <vt:lpstr>CHALLENGES</vt:lpstr>
      <vt:lpstr>FUTURE OF AI</vt:lpstr>
      <vt:lpstr>Advantages &amp; Disadvantages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008</dc:creator>
  <cp:lastModifiedBy>008</cp:lastModifiedBy>
  <cp:revision>4</cp:revision>
  <dcterms:created xsi:type="dcterms:W3CDTF">2021-07-26T04:49:35Z</dcterms:created>
  <dcterms:modified xsi:type="dcterms:W3CDTF">2022-05-19T18:04:50Z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2021-07-26T00:00:00Z</vt:filetime>
  </property>
</Properties>
</file>