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083800" cy="5676900"/>
  <p:notesSz cx="10083800" cy="56769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761" y="1759839"/>
            <a:ext cx="8576628" cy="11921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3522" y="3179064"/>
            <a:ext cx="7063105" cy="141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71F1E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71F1E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4507" y="1305687"/>
            <a:ext cx="4389215" cy="374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96427" y="1305687"/>
            <a:ext cx="4389215" cy="374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71F1E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78435"/>
            <a:ext cx="521334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C71F1E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7131" y="1652397"/>
            <a:ext cx="9755886" cy="3178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30651" y="5279517"/>
            <a:ext cx="3228848" cy="283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4507" y="5279517"/>
            <a:ext cx="2320734" cy="283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64908" y="5279517"/>
            <a:ext cx="2320734" cy="283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8422" y="82422"/>
            <a:ext cx="5986780" cy="880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KIET Group </a:t>
            </a:r>
            <a:r>
              <a:rPr dirty="0" sz="2000" spc="-5" b="1">
                <a:latin typeface="Arial"/>
                <a:cs typeface="Arial"/>
              </a:rPr>
              <a:t>of </a:t>
            </a:r>
            <a:r>
              <a:rPr dirty="0" sz="2000" b="1">
                <a:latin typeface="Arial"/>
                <a:cs typeface="Arial"/>
              </a:rPr>
              <a:t>Institutions, Delhi-NCR,</a:t>
            </a:r>
            <a:r>
              <a:rPr dirty="0" sz="2000" spc="-29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Ghaziabad</a:t>
            </a:r>
            <a:endParaRPr sz="2000">
              <a:latin typeface="Arial"/>
              <a:cs typeface="Arial"/>
            </a:endParaRPr>
          </a:p>
          <a:p>
            <a:pPr algn="ctr" marL="255270">
              <a:lnSpc>
                <a:spcPct val="100000"/>
              </a:lnSpc>
              <a:spcBef>
                <a:spcPts val="70"/>
              </a:spcBef>
              <a:tabLst>
                <a:tab pos="1804670" algn="l"/>
                <a:tab pos="2185670" algn="l"/>
              </a:tabLst>
            </a:pPr>
            <a:r>
              <a:rPr dirty="0" sz="2000" b="1">
                <a:latin typeface="Arial"/>
                <a:cs typeface="Arial"/>
              </a:rPr>
              <a:t>Department	of	Computer</a:t>
            </a:r>
            <a:r>
              <a:rPr dirty="0" sz="2000" spc="-15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Applications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dirty="0" sz="1400" spc="-5" b="1">
                <a:latin typeface="Times New Roman"/>
                <a:cs typeface="Times New Roman"/>
              </a:rPr>
              <a:t>(An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ISO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-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spc="5" b="1">
                <a:latin typeface="Times New Roman"/>
                <a:cs typeface="Times New Roman"/>
              </a:rPr>
              <a:t>9001:</a:t>
            </a:r>
            <a:r>
              <a:rPr dirty="0" sz="1400" spc="-70" b="1">
                <a:latin typeface="Times New Roman"/>
                <a:cs typeface="Times New Roman"/>
              </a:rPr>
              <a:t> </a:t>
            </a:r>
            <a:r>
              <a:rPr dirty="0" sz="1400" spc="5" b="1">
                <a:latin typeface="Times New Roman"/>
                <a:cs typeface="Times New Roman"/>
              </a:rPr>
              <a:t>2015</a:t>
            </a:r>
            <a:r>
              <a:rPr dirty="0" sz="1400" spc="-5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Certified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&amp;</a:t>
            </a:r>
            <a:r>
              <a:rPr dirty="0" sz="1400" spc="-5" b="1">
                <a:latin typeface="Times New Roman"/>
                <a:cs typeface="Times New Roman"/>
              </a:rPr>
              <a:t> ‘A+’</a:t>
            </a:r>
            <a:r>
              <a:rPr dirty="0" sz="1400" spc="-1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Grade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accredited</a:t>
            </a:r>
            <a:r>
              <a:rPr dirty="0" sz="1400" spc="-7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Institution</a:t>
            </a:r>
            <a:r>
              <a:rPr dirty="0" sz="1400" spc="-4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by</a:t>
            </a:r>
            <a:r>
              <a:rPr dirty="0" sz="1400" spc="-55" b="1">
                <a:latin typeface="Times New Roman"/>
                <a:cs typeface="Times New Roman"/>
              </a:rPr>
              <a:t> </a:t>
            </a:r>
            <a:r>
              <a:rPr dirty="0" sz="1400" spc="-20" b="1">
                <a:latin typeface="Times New Roman"/>
                <a:cs typeface="Times New Roman"/>
              </a:rPr>
              <a:t>NAAC)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9831" y="92964"/>
            <a:ext cx="1098804" cy="1031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79892" y="249936"/>
            <a:ext cx="1159763" cy="854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40000" y="1469897"/>
            <a:ext cx="3781425" cy="1002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3200" spc="-75">
                <a:latin typeface="Arial"/>
                <a:cs typeface="Arial"/>
              </a:rPr>
              <a:t>PRESENTATION</a:t>
            </a:r>
            <a:r>
              <a:rPr dirty="0" sz="3200" spc="-24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ON</a:t>
            </a:r>
            <a:endParaRPr sz="3200">
              <a:latin typeface="Arial"/>
              <a:cs typeface="Arial"/>
            </a:endParaRPr>
          </a:p>
          <a:p>
            <a:pPr algn="ctr" marL="49530">
              <a:lnSpc>
                <a:spcPct val="100000"/>
              </a:lnSpc>
            </a:pPr>
            <a:r>
              <a:rPr dirty="0" sz="3200" spc="-5">
                <a:latin typeface="Arial"/>
                <a:cs typeface="Arial"/>
              </a:rPr>
              <a:t>Cloud</a:t>
            </a:r>
            <a:r>
              <a:rPr dirty="0" sz="3200" spc="-9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Computing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015" y="3335471"/>
            <a:ext cx="3313429" cy="221361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2000">
                <a:latin typeface="Arial"/>
                <a:cs typeface="Arial"/>
              </a:rPr>
              <a:t>Summited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by:</a:t>
            </a:r>
            <a:endParaRPr sz="2000">
              <a:latin typeface="Arial"/>
              <a:cs typeface="Arial"/>
            </a:endParaRPr>
          </a:p>
          <a:p>
            <a:pPr marL="399415" marR="5080" indent="4445">
              <a:lnSpc>
                <a:spcPct val="124200"/>
              </a:lnSpc>
              <a:spcBef>
                <a:spcPts val="85"/>
              </a:spcBef>
            </a:pP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Uni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roll</a:t>
            </a:r>
            <a:r>
              <a:rPr dirty="0" sz="1800" spc="-7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FF0000"/>
                </a:solidFill>
                <a:latin typeface="Arial"/>
                <a:cs typeface="Arial"/>
              </a:rPr>
              <a:t>num:</a:t>
            </a:r>
            <a:r>
              <a:rPr dirty="0" sz="1800" spc="-20">
                <a:solidFill>
                  <a:srgbClr val="333333"/>
                </a:solidFill>
                <a:latin typeface="Arial"/>
                <a:cs typeface="Arial"/>
              </a:rPr>
              <a:t>1900290140014 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Name: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Divyansh Pandey 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Semester: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6th</a:t>
            </a:r>
            <a:endParaRPr sz="18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994"/>
              </a:spcBef>
            </a:pP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Section:</a:t>
            </a:r>
            <a:r>
              <a:rPr dirty="0" sz="1800" spc="-2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  <a:spcBef>
                <a:spcPts val="70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Date 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dirty="0" sz="1800" spc="-7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5-March-2022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6167" y="995172"/>
            <a:ext cx="3898900" cy="568960"/>
          </a:xfrm>
          <a:prstGeom prst="rect"/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95"/>
              </a:lnSpc>
            </a:pPr>
            <a:r>
              <a:rPr dirty="0" spc="-20" b="0">
                <a:solidFill>
                  <a:srgbClr val="FF0000"/>
                </a:solidFill>
                <a:latin typeface="Arial"/>
                <a:cs typeface="Arial"/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289" y="2725927"/>
            <a:ext cx="2853055" cy="2550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6080" indent="-297180">
              <a:lnSpc>
                <a:spcPct val="100000"/>
              </a:lnSpc>
              <a:spcBef>
                <a:spcPts val="95"/>
              </a:spcBef>
              <a:buSzPct val="92857"/>
              <a:buAutoNum type="arabicPeriod"/>
              <a:tabLst>
                <a:tab pos="386080" algn="l"/>
              </a:tabLst>
            </a:pPr>
            <a:r>
              <a:rPr dirty="0" sz="2800">
                <a:solidFill>
                  <a:srgbClr val="709FCF"/>
                </a:solidFill>
                <a:latin typeface="Arial"/>
                <a:cs typeface="Arial"/>
              </a:rPr>
              <a:t>Introduction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49500"/>
              </a:lnSpc>
              <a:spcBef>
                <a:spcPts val="1460"/>
              </a:spcBef>
              <a:buSzPct val="92857"/>
              <a:buAutoNum type="arabicPeriod"/>
              <a:tabLst>
                <a:tab pos="297815" algn="l"/>
              </a:tabLst>
            </a:pPr>
            <a:r>
              <a:rPr dirty="0" sz="2800" spc="-20">
                <a:solidFill>
                  <a:srgbClr val="709FCF"/>
                </a:solidFill>
                <a:latin typeface="Arial"/>
                <a:cs typeface="Arial"/>
              </a:rPr>
              <a:t>Working </a:t>
            </a:r>
            <a:r>
              <a:rPr dirty="0" sz="2800" spc="-5">
                <a:solidFill>
                  <a:srgbClr val="709FCF"/>
                </a:solidFill>
                <a:latin typeface="Arial"/>
                <a:cs typeface="Arial"/>
              </a:rPr>
              <a:t>model  </a:t>
            </a:r>
            <a:r>
              <a:rPr dirty="0" sz="2700" spc="-5">
                <a:solidFill>
                  <a:srgbClr val="709FCF"/>
                </a:solidFill>
                <a:latin typeface="Arial"/>
                <a:cs typeface="Arial"/>
              </a:rPr>
              <a:t>3.</a:t>
            </a:r>
            <a:r>
              <a:rPr dirty="0" sz="2800" spc="-5">
                <a:solidFill>
                  <a:srgbClr val="709FCF"/>
                </a:solidFill>
                <a:latin typeface="Arial"/>
                <a:cs typeface="Arial"/>
              </a:rPr>
              <a:t>Application</a:t>
            </a:r>
            <a:r>
              <a:rPr dirty="0" sz="2800" spc="-114">
                <a:solidFill>
                  <a:srgbClr val="709FC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709FCF"/>
                </a:solidFill>
                <a:latin typeface="Arial"/>
                <a:cs typeface="Arial"/>
              </a:rPr>
              <a:t>area  4.Conclusion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2023" y="36576"/>
            <a:ext cx="2653030" cy="568325"/>
          </a:xfrm>
          <a:custGeom>
            <a:avLst/>
            <a:gdLst/>
            <a:ahLst/>
            <a:cxnLst/>
            <a:rect l="l" t="t" r="r" b="b"/>
            <a:pathLst>
              <a:path w="2653029" h="568325">
                <a:moveTo>
                  <a:pt x="2652903" y="0"/>
                </a:moveTo>
                <a:lnTo>
                  <a:pt x="0" y="0"/>
                </a:lnTo>
                <a:lnTo>
                  <a:pt x="0" y="567944"/>
                </a:lnTo>
                <a:lnTo>
                  <a:pt x="2652903" y="567944"/>
                </a:lnTo>
                <a:lnTo>
                  <a:pt x="2652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0594" y="0"/>
            <a:ext cx="26797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pc="-5" b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Introduction</a:t>
            </a:r>
          </a:p>
        </p:txBody>
      </p:sp>
      <p:sp>
        <p:nvSpPr>
          <p:cNvPr id="4" name="object 4"/>
          <p:cNvSpPr/>
          <p:nvPr/>
        </p:nvSpPr>
        <p:spPr>
          <a:xfrm>
            <a:off x="2263139" y="2962655"/>
            <a:ext cx="5035296" cy="2412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9700" y="775462"/>
            <a:ext cx="9902190" cy="204597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260985" indent="88265">
              <a:lnSpc>
                <a:spcPct val="101000"/>
              </a:lnSpc>
              <a:spcBef>
                <a:spcPts val="70"/>
              </a:spcBef>
              <a:tabLst>
                <a:tab pos="5278755" algn="l"/>
              </a:tabLst>
            </a:pPr>
            <a:r>
              <a:rPr dirty="0" sz="2600" b="1">
                <a:solidFill>
                  <a:srgbClr val="333333"/>
                </a:solidFill>
                <a:latin typeface="Times New Roman"/>
                <a:cs typeface="Times New Roman"/>
              </a:rPr>
              <a:t>Cloud computing </a:t>
            </a:r>
            <a:r>
              <a:rPr dirty="0" sz="2600" spc="-5" b="1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dirty="0" sz="2600" b="1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dirty="0" sz="2600" spc="-35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333333"/>
                </a:solidFill>
                <a:latin typeface="Times New Roman"/>
                <a:cs typeface="Times New Roman"/>
              </a:rPr>
              <a:t>delivery</a:t>
            </a:r>
            <a:r>
              <a:rPr dirty="0" sz="2600" spc="-15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333333"/>
                </a:solidFill>
                <a:latin typeface="Times New Roman"/>
                <a:cs typeface="Times New Roman"/>
              </a:rPr>
              <a:t>of	</a:t>
            </a:r>
            <a:r>
              <a:rPr dirty="0" sz="2600" spc="-20" b="1">
                <a:solidFill>
                  <a:srgbClr val="333333"/>
                </a:solidFill>
                <a:latin typeface="Times New Roman"/>
                <a:cs typeface="Times New Roman"/>
              </a:rPr>
              <a:t>different </a:t>
            </a:r>
            <a:r>
              <a:rPr dirty="0" sz="2600" b="1">
                <a:solidFill>
                  <a:srgbClr val="333333"/>
                </a:solidFill>
                <a:latin typeface="Times New Roman"/>
                <a:cs typeface="Times New Roman"/>
              </a:rPr>
              <a:t>services </a:t>
            </a:r>
            <a:r>
              <a:rPr dirty="0" sz="2600" spc="-5" b="1">
                <a:solidFill>
                  <a:srgbClr val="333333"/>
                </a:solidFill>
                <a:latin typeface="Times New Roman"/>
                <a:cs typeface="Times New Roman"/>
              </a:rPr>
              <a:t>through </a:t>
            </a:r>
            <a:r>
              <a:rPr dirty="0" sz="2600" b="1">
                <a:solidFill>
                  <a:srgbClr val="333333"/>
                </a:solidFill>
                <a:latin typeface="Times New Roman"/>
                <a:cs typeface="Times New Roman"/>
              </a:rPr>
              <a:t>the  Internet, including data storage, </a:t>
            </a:r>
            <a:r>
              <a:rPr dirty="0" sz="2600" spc="-5" b="1">
                <a:solidFill>
                  <a:srgbClr val="333333"/>
                </a:solidFill>
                <a:latin typeface="Times New Roman"/>
                <a:cs typeface="Times New Roman"/>
              </a:rPr>
              <a:t>servers, </a:t>
            </a:r>
            <a:r>
              <a:rPr dirty="0" sz="2600" b="1">
                <a:solidFill>
                  <a:srgbClr val="333333"/>
                </a:solidFill>
                <a:latin typeface="Times New Roman"/>
                <a:cs typeface="Times New Roman"/>
              </a:rPr>
              <a:t>databases, </a:t>
            </a:r>
            <a:r>
              <a:rPr dirty="0" sz="2600" spc="-5" b="1">
                <a:solidFill>
                  <a:srgbClr val="333333"/>
                </a:solidFill>
                <a:latin typeface="Times New Roman"/>
                <a:cs typeface="Times New Roman"/>
              </a:rPr>
              <a:t>networking,</a:t>
            </a:r>
            <a:r>
              <a:rPr dirty="0" sz="2600" spc="-295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333333"/>
                </a:solidFill>
                <a:latin typeface="Times New Roman"/>
                <a:cs typeface="Times New Roman"/>
              </a:rPr>
              <a:t>and  </a:t>
            </a:r>
            <a:r>
              <a:rPr dirty="0" sz="2600" spc="-20" b="1">
                <a:solidFill>
                  <a:srgbClr val="333333"/>
                </a:solidFill>
                <a:latin typeface="Times New Roman"/>
                <a:cs typeface="Times New Roman"/>
              </a:rPr>
              <a:t>software.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ts val="3100"/>
              </a:lnSpc>
              <a:spcBef>
                <a:spcPts val="390"/>
              </a:spcBef>
            </a:pPr>
            <a:r>
              <a:rPr dirty="0" sz="2600" b="1">
                <a:solidFill>
                  <a:srgbClr val="111111"/>
                </a:solidFill>
                <a:latin typeface="Times New Roman"/>
                <a:cs typeface="Times New Roman"/>
              </a:rPr>
              <a:t>Cloud-based storage makes </a:t>
            </a:r>
            <a:r>
              <a:rPr dirty="0" sz="2600" spc="-5" b="1">
                <a:solidFill>
                  <a:srgbClr val="111111"/>
                </a:solidFill>
                <a:latin typeface="Times New Roman"/>
                <a:cs typeface="Times New Roman"/>
              </a:rPr>
              <a:t>it </a:t>
            </a:r>
            <a:r>
              <a:rPr dirty="0" sz="2600" b="1">
                <a:solidFill>
                  <a:srgbClr val="111111"/>
                </a:solidFill>
                <a:latin typeface="Times New Roman"/>
                <a:cs typeface="Times New Roman"/>
              </a:rPr>
              <a:t>possible </a:t>
            </a:r>
            <a:r>
              <a:rPr dirty="0" sz="2600" spc="-5" b="1">
                <a:solidFill>
                  <a:srgbClr val="111111"/>
                </a:solidFill>
                <a:latin typeface="Times New Roman"/>
                <a:cs typeface="Times New Roman"/>
              </a:rPr>
              <a:t>to </a:t>
            </a:r>
            <a:r>
              <a:rPr dirty="0" sz="2600" b="1">
                <a:solidFill>
                  <a:srgbClr val="111111"/>
                </a:solidFill>
                <a:latin typeface="Times New Roman"/>
                <a:cs typeface="Times New Roman"/>
              </a:rPr>
              <a:t>save </a:t>
            </a:r>
            <a:r>
              <a:rPr dirty="0" sz="2600" spc="-5" b="1">
                <a:solidFill>
                  <a:srgbClr val="111111"/>
                </a:solidFill>
                <a:latin typeface="Times New Roman"/>
                <a:cs typeface="Times New Roman"/>
              </a:rPr>
              <a:t>files to </a:t>
            </a:r>
            <a:r>
              <a:rPr dirty="0" sz="2600" b="1">
                <a:solidFill>
                  <a:srgbClr val="111111"/>
                </a:solidFill>
                <a:latin typeface="Times New Roman"/>
                <a:cs typeface="Times New Roman"/>
              </a:rPr>
              <a:t>a </a:t>
            </a:r>
            <a:r>
              <a:rPr dirty="0" sz="2600" spc="-20" b="1">
                <a:solidFill>
                  <a:srgbClr val="111111"/>
                </a:solidFill>
                <a:latin typeface="Times New Roman"/>
                <a:cs typeface="Times New Roman"/>
              </a:rPr>
              <a:t>remote</a:t>
            </a:r>
            <a:r>
              <a:rPr dirty="0" sz="2600" spc="-305" b="1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600" spc="5" b="1">
                <a:solidFill>
                  <a:srgbClr val="111111"/>
                </a:solidFill>
                <a:latin typeface="Times New Roman"/>
                <a:cs typeface="Times New Roman"/>
              </a:rPr>
              <a:t>databas  </a:t>
            </a:r>
            <a:r>
              <a:rPr dirty="0" sz="2600" b="1">
                <a:solidFill>
                  <a:srgbClr val="111111"/>
                </a:solidFill>
                <a:latin typeface="Times New Roman"/>
                <a:cs typeface="Times New Roman"/>
              </a:rPr>
              <a:t>and </a:t>
            </a:r>
            <a:r>
              <a:rPr dirty="0" sz="2600" spc="-20" b="1">
                <a:solidFill>
                  <a:srgbClr val="111111"/>
                </a:solidFill>
                <a:latin typeface="Times New Roman"/>
                <a:cs typeface="Times New Roman"/>
              </a:rPr>
              <a:t>retrieve </a:t>
            </a:r>
            <a:r>
              <a:rPr dirty="0" sz="2600" b="1">
                <a:solidFill>
                  <a:srgbClr val="111111"/>
                </a:solidFill>
                <a:latin typeface="Times New Roman"/>
                <a:cs typeface="Times New Roman"/>
              </a:rPr>
              <a:t>them on</a:t>
            </a:r>
            <a:r>
              <a:rPr dirty="0" sz="2600" spc="-114" b="1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111111"/>
                </a:solidFill>
                <a:latin typeface="Times New Roman"/>
                <a:cs typeface="Times New Roman"/>
              </a:rPr>
              <a:t>demand.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0988" y="262127"/>
            <a:ext cx="4251960" cy="571500"/>
          </a:xfrm>
          <a:custGeom>
            <a:avLst/>
            <a:gdLst/>
            <a:ahLst/>
            <a:cxnLst/>
            <a:rect l="l" t="t" r="r" b="b"/>
            <a:pathLst>
              <a:path w="4251959" h="571500">
                <a:moveTo>
                  <a:pt x="4251960" y="0"/>
                </a:moveTo>
                <a:lnTo>
                  <a:pt x="0" y="0"/>
                </a:lnTo>
                <a:lnTo>
                  <a:pt x="0" y="571500"/>
                </a:lnTo>
                <a:lnTo>
                  <a:pt x="4251960" y="571500"/>
                </a:lnTo>
                <a:lnTo>
                  <a:pt x="4251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8288" y="178435"/>
            <a:ext cx="42760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2875" algn="l"/>
              </a:tabLst>
            </a:pPr>
            <a:r>
              <a:rPr dirty="0">
                <a:solidFill>
                  <a:srgbClr val="FF0000"/>
                </a:solidFill>
              </a:rPr>
              <a:t>2</a:t>
            </a:r>
            <a:r>
              <a:rPr dirty="0" spc="-5">
                <a:solidFill>
                  <a:srgbClr val="FF0000"/>
                </a:solidFill>
              </a:rPr>
              <a:t>.</a:t>
            </a:r>
            <a:r>
              <a:rPr dirty="0" spc="-95">
                <a:solidFill>
                  <a:srgbClr val="FF0000"/>
                </a:solidFill>
              </a:rPr>
              <a:t> </a:t>
            </a:r>
            <a:r>
              <a:rPr dirty="0" u="heavy" spc="-23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W</a:t>
            </a:r>
            <a:r>
              <a:rPr dirty="0" u="heavy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orkin</a:t>
            </a:r>
            <a:r>
              <a:rPr dirty="0" u="heavy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g</a:t>
            </a:r>
            <a:r>
              <a:rPr dirty="0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	</a:t>
            </a:r>
            <a:r>
              <a:rPr dirty="0" u="heavy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Mode</a:t>
            </a:r>
            <a:r>
              <a:rPr dirty="0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l</a:t>
            </a:r>
            <a:r>
              <a:rPr dirty="0" u="heavy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33400" y="1481327"/>
            <a:ext cx="8464550" cy="4097020"/>
            <a:chOff x="533400" y="1481327"/>
            <a:chExt cx="8464550" cy="4097020"/>
          </a:xfrm>
        </p:grpSpPr>
        <p:sp>
          <p:nvSpPr>
            <p:cNvPr id="5" name="object 5"/>
            <p:cNvSpPr/>
            <p:nvPr/>
          </p:nvSpPr>
          <p:spPr>
            <a:xfrm>
              <a:off x="533400" y="1481327"/>
              <a:ext cx="8147304" cy="1485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47343" y="2878836"/>
              <a:ext cx="8150352" cy="26990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50107" y="262127"/>
            <a:ext cx="3412490" cy="571500"/>
            <a:chOff x="3150107" y="262127"/>
            <a:chExt cx="3412490" cy="571500"/>
          </a:xfrm>
        </p:grpSpPr>
        <p:sp>
          <p:nvSpPr>
            <p:cNvPr id="3" name="object 3"/>
            <p:cNvSpPr/>
            <p:nvPr/>
          </p:nvSpPr>
          <p:spPr>
            <a:xfrm>
              <a:off x="3150107" y="262127"/>
              <a:ext cx="3412490" cy="571500"/>
            </a:xfrm>
            <a:custGeom>
              <a:avLst/>
              <a:gdLst/>
              <a:ahLst/>
              <a:cxnLst/>
              <a:rect l="l" t="t" r="r" b="b"/>
              <a:pathLst>
                <a:path w="3412490" h="571500">
                  <a:moveTo>
                    <a:pt x="3411982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3411982" y="571500"/>
                  </a:lnTo>
                  <a:lnTo>
                    <a:pt x="34119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150107" y="772668"/>
              <a:ext cx="126364" cy="33655"/>
            </a:xfrm>
            <a:custGeom>
              <a:avLst/>
              <a:gdLst/>
              <a:ahLst/>
              <a:cxnLst/>
              <a:rect l="l" t="t" r="r" b="b"/>
              <a:pathLst>
                <a:path w="126364" h="33654">
                  <a:moveTo>
                    <a:pt x="125985" y="0"/>
                  </a:moveTo>
                  <a:lnTo>
                    <a:pt x="0" y="0"/>
                  </a:lnTo>
                  <a:lnTo>
                    <a:pt x="0" y="33400"/>
                  </a:lnTo>
                  <a:lnTo>
                    <a:pt x="125985" y="33400"/>
                  </a:lnTo>
                  <a:lnTo>
                    <a:pt x="1259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76091" y="753109"/>
              <a:ext cx="3267710" cy="48895"/>
            </a:xfrm>
            <a:custGeom>
              <a:avLst/>
              <a:gdLst/>
              <a:ahLst/>
              <a:cxnLst/>
              <a:rect l="l" t="t" r="r" b="b"/>
              <a:pathLst>
                <a:path w="3267709" h="48895">
                  <a:moveTo>
                    <a:pt x="3267456" y="0"/>
                  </a:moveTo>
                  <a:lnTo>
                    <a:pt x="0" y="0"/>
                  </a:lnTo>
                  <a:lnTo>
                    <a:pt x="0" y="48767"/>
                  </a:lnTo>
                  <a:lnTo>
                    <a:pt x="3267456" y="48767"/>
                  </a:lnTo>
                  <a:lnTo>
                    <a:pt x="32674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50107" y="178435"/>
            <a:ext cx="34124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solidFill>
                  <a:srgbClr val="FF0000"/>
                </a:solidFill>
              </a:rPr>
              <a:t>Service</a:t>
            </a:r>
            <a:r>
              <a:rPr dirty="0" spc="-125">
                <a:solidFill>
                  <a:srgbClr val="FF0000"/>
                </a:solidFill>
              </a:rPr>
              <a:t> </a:t>
            </a:r>
            <a:r>
              <a:rPr dirty="0" spc="-15">
                <a:solidFill>
                  <a:srgbClr val="FF0000"/>
                </a:solidFill>
              </a:rPr>
              <a:t>Models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6743" y="1300937"/>
            <a:ext cx="9714230" cy="40500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2405" marR="15748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SaaS </a:t>
            </a:r>
            <a:r>
              <a:rPr dirty="0" sz="2800">
                <a:latin typeface="Times New Roman"/>
                <a:cs typeface="Times New Roman"/>
              </a:rPr>
              <a:t>known </a:t>
            </a:r>
            <a:r>
              <a:rPr dirty="0" sz="2800" spc="-5">
                <a:latin typeface="Times New Roman"/>
                <a:cs typeface="Times New Roman"/>
              </a:rPr>
              <a:t>as </a:t>
            </a:r>
            <a:r>
              <a:rPr dirty="0" sz="2800" spc="-25" b="1">
                <a:latin typeface="Times New Roman"/>
                <a:cs typeface="Times New Roman"/>
              </a:rPr>
              <a:t>Hardware </a:t>
            </a:r>
            <a:r>
              <a:rPr dirty="0" sz="2800" spc="-5" b="1">
                <a:latin typeface="Times New Roman"/>
                <a:cs typeface="Times New Roman"/>
              </a:rPr>
              <a:t>as a Service </a:t>
            </a:r>
            <a:r>
              <a:rPr dirty="0" sz="2800" b="1">
                <a:latin typeface="Times New Roman"/>
                <a:cs typeface="Times New Roman"/>
              </a:rPr>
              <a:t>(HaaS)</a:t>
            </a:r>
            <a:r>
              <a:rPr dirty="0" sz="2800">
                <a:latin typeface="Times New Roman"/>
                <a:cs typeface="Times New Roman"/>
              </a:rPr>
              <a:t>. </a:t>
            </a:r>
            <a:r>
              <a:rPr dirty="0" sz="2800" spc="-5">
                <a:latin typeface="Times New Roman"/>
                <a:cs typeface="Times New Roman"/>
              </a:rPr>
              <a:t>It is a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computing  infrastructure managed over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18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internet.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Times New Roman"/>
              <a:cs typeface="Times New Roman"/>
            </a:endParaRPr>
          </a:p>
          <a:p>
            <a:pPr marL="116205" marR="6350">
              <a:lnSpc>
                <a:spcPct val="100000"/>
              </a:lnSpc>
            </a:pP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PaaS </a:t>
            </a:r>
            <a:r>
              <a:rPr dirty="0" sz="2800" spc="-5">
                <a:latin typeface="Times New Roman"/>
                <a:cs typeface="Times New Roman"/>
              </a:rPr>
              <a:t>computing platform is created for the programmer to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develop,  test, run, and manage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1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applications.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SaaS </a:t>
            </a:r>
            <a:r>
              <a:rPr dirty="0" sz="2800" spc="-5">
                <a:latin typeface="Times New Roman"/>
                <a:cs typeface="Times New Roman"/>
              </a:rPr>
              <a:t>own </a:t>
            </a:r>
            <a:r>
              <a:rPr dirty="0" sz="2800" spc="-15">
                <a:latin typeface="Times New Roman"/>
                <a:cs typeface="Times New Roman"/>
              </a:rPr>
              <a:t>as </a:t>
            </a:r>
            <a:r>
              <a:rPr dirty="0" sz="2800" spc="-5">
                <a:latin typeface="Times New Roman"/>
                <a:cs typeface="Times New Roman"/>
              </a:rPr>
              <a:t>"</a:t>
            </a:r>
            <a:r>
              <a:rPr dirty="0" sz="2800" spc="-5" b="1">
                <a:latin typeface="Times New Roman"/>
                <a:cs typeface="Times New Roman"/>
              </a:rPr>
              <a:t>on-demand </a:t>
            </a:r>
            <a:r>
              <a:rPr dirty="0" sz="2800" spc="-20" b="1">
                <a:latin typeface="Times New Roman"/>
                <a:cs typeface="Times New Roman"/>
              </a:rPr>
              <a:t>software</a:t>
            </a:r>
            <a:r>
              <a:rPr dirty="0" sz="2800" spc="-20">
                <a:latin typeface="Times New Roman"/>
                <a:cs typeface="Times New Roman"/>
              </a:rPr>
              <a:t>". </a:t>
            </a:r>
            <a:r>
              <a:rPr dirty="0" sz="2800" spc="-5">
                <a:latin typeface="Times New Roman"/>
                <a:cs typeface="Times New Roman"/>
              </a:rPr>
              <a:t>It is a software in which the  applications are hosted </a:t>
            </a:r>
            <a:r>
              <a:rPr dirty="0" sz="2800">
                <a:latin typeface="Times New Roman"/>
                <a:cs typeface="Times New Roman"/>
              </a:rPr>
              <a:t>by </a:t>
            </a:r>
            <a:r>
              <a:rPr dirty="0" sz="2800" spc="-5">
                <a:latin typeface="Times New Roman"/>
                <a:cs typeface="Times New Roman"/>
              </a:rPr>
              <a:t>a cloud service </a:t>
            </a:r>
            <a:r>
              <a:rPr dirty="0" sz="2800" spc="-40">
                <a:latin typeface="Times New Roman"/>
                <a:cs typeface="Times New Roman"/>
              </a:rPr>
              <a:t>provider. </a:t>
            </a:r>
            <a:r>
              <a:rPr dirty="0" sz="2800" spc="-5">
                <a:latin typeface="Times New Roman"/>
                <a:cs typeface="Times New Roman"/>
              </a:rPr>
              <a:t>Users </a:t>
            </a:r>
            <a:r>
              <a:rPr dirty="0" sz="2800" spc="-10">
                <a:latin typeface="Times New Roman"/>
                <a:cs typeface="Times New Roman"/>
              </a:rPr>
              <a:t>can</a:t>
            </a:r>
            <a:r>
              <a:rPr dirty="0" sz="2800" spc="-18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access  </a:t>
            </a:r>
            <a:r>
              <a:rPr dirty="0" sz="2800">
                <a:latin typeface="Times New Roman"/>
                <a:cs typeface="Times New Roman"/>
              </a:rPr>
              <a:t>these </a:t>
            </a:r>
            <a:r>
              <a:rPr dirty="0" sz="2800" spc="-5">
                <a:latin typeface="Times New Roman"/>
                <a:cs typeface="Times New Roman"/>
              </a:rPr>
              <a:t>applications with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help of </a:t>
            </a:r>
            <a:r>
              <a:rPr dirty="0" sz="2800">
                <a:latin typeface="Times New Roman"/>
                <a:cs typeface="Times New Roman"/>
              </a:rPr>
              <a:t>internet </a:t>
            </a:r>
            <a:r>
              <a:rPr dirty="0" sz="2800" spc="-5">
                <a:latin typeface="Times New Roman"/>
                <a:cs typeface="Times New Roman"/>
              </a:rPr>
              <a:t>connection and </a:t>
            </a:r>
            <a:r>
              <a:rPr dirty="0" sz="2800" spc="-15">
                <a:latin typeface="Times New Roman"/>
                <a:cs typeface="Times New Roman"/>
              </a:rPr>
              <a:t>web  </a:t>
            </a:r>
            <a:r>
              <a:rPr dirty="0" sz="2800" spc="-45">
                <a:latin typeface="Times New Roman"/>
                <a:cs typeface="Times New Roman"/>
              </a:rPr>
              <a:t>browser.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92779" y="262127"/>
            <a:ext cx="4458970" cy="571500"/>
            <a:chOff x="3192779" y="262127"/>
            <a:chExt cx="4458970" cy="571500"/>
          </a:xfrm>
        </p:grpSpPr>
        <p:sp>
          <p:nvSpPr>
            <p:cNvPr id="3" name="object 3"/>
            <p:cNvSpPr/>
            <p:nvPr/>
          </p:nvSpPr>
          <p:spPr>
            <a:xfrm>
              <a:off x="3192779" y="262127"/>
              <a:ext cx="4458970" cy="571500"/>
            </a:xfrm>
            <a:custGeom>
              <a:avLst/>
              <a:gdLst/>
              <a:ahLst/>
              <a:cxnLst/>
              <a:rect l="l" t="t" r="r" b="b"/>
              <a:pathLst>
                <a:path w="4458970" h="571500">
                  <a:moveTo>
                    <a:pt x="4458843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4458843" y="571500"/>
                  </a:lnTo>
                  <a:lnTo>
                    <a:pt x="44588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192779" y="772668"/>
              <a:ext cx="126364" cy="33655"/>
            </a:xfrm>
            <a:custGeom>
              <a:avLst/>
              <a:gdLst/>
              <a:ahLst/>
              <a:cxnLst/>
              <a:rect l="l" t="t" r="r" b="b"/>
              <a:pathLst>
                <a:path w="126364" h="33654">
                  <a:moveTo>
                    <a:pt x="125986" y="0"/>
                  </a:moveTo>
                  <a:lnTo>
                    <a:pt x="0" y="0"/>
                  </a:lnTo>
                  <a:lnTo>
                    <a:pt x="0" y="33400"/>
                  </a:lnTo>
                  <a:lnTo>
                    <a:pt x="125986" y="33400"/>
                  </a:lnTo>
                  <a:lnTo>
                    <a:pt x="1259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320287" y="753109"/>
              <a:ext cx="4322445" cy="48895"/>
            </a:xfrm>
            <a:custGeom>
              <a:avLst/>
              <a:gdLst/>
              <a:ahLst/>
              <a:cxnLst/>
              <a:rect l="l" t="t" r="r" b="b"/>
              <a:pathLst>
                <a:path w="4322445" h="48895">
                  <a:moveTo>
                    <a:pt x="4322064" y="0"/>
                  </a:moveTo>
                  <a:lnTo>
                    <a:pt x="0" y="0"/>
                  </a:lnTo>
                  <a:lnTo>
                    <a:pt x="0" y="48767"/>
                  </a:lnTo>
                  <a:lnTo>
                    <a:pt x="4322064" y="48767"/>
                  </a:lnTo>
                  <a:lnTo>
                    <a:pt x="4322064" y="0"/>
                  </a:lnTo>
                  <a:close/>
                </a:path>
              </a:pathLst>
            </a:custGeom>
            <a:solidFill>
              <a:srgbClr val="C71F1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813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Deployment</a:t>
            </a:r>
            <a:r>
              <a:rPr dirty="0" spc="-110"/>
              <a:t> </a:t>
            </a:r>
            <a:r>
              <a:rPr dirty="0" spc="-5"/>
              <a:t>Models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7131" y="1652397"/>
            <a:ext cx="9564370" cy="3178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36930" marR="1826260" indent="-739775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Public 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cloud </a:t>
            </a:r>
            <a:r>
              <a:rPr dirty="0" sz="2800" spc="-5">
                <a:latin typeface="Times New Roman"/>
                <a:cs typeface="Times New Roman"/>
              </a:rPr>
              <a:t>allows </a:t>
            </a:r>
            <a:r>
              <a:rPr dirty="0" sz="2800" spc="-10">
                <a:latin typeface="Times New Roman"/>
                <a:cs typeface="Times New Roman"/>
              </a:rPr>
              <a:t>systems </a:t>
            </a:r>
            <a:r>
              <a:rPr dirty="0" sz="2800" spc="-5">
                <a:latin typeface="Times New Roman"/>
                <a:cs typeface="Times New Roman"/>
              </a:rPr>
              <a:t>and services to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1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easily  accessible to the general</a:t>
            </a:r>
            <a:r>
              <a:rPr dirty="0" sz="2800" spc="-1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public.</a:t>
            </a:r>
            <a:endParaRPr sz="2800">
              <a:latin typeface="Times New Roman"/>
              <a:cs typeface="Times New Roman"/>
            </a:endParaRPr>
          </a:p>
          <a:p>
            <a:pPr marL="927100" marR="91440" indent="-826769">
              <a:lnSpc>
                <a:spcPct val="100000"/>
              </a:lnSpc>
              <a:spcBef>
                <a:spcPts val="409"/>
              </a:spcBef>
            </a:pP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Private cloud </a:t>
            </a:r>
            <a:r>
              <a:rPr dirty="0" sz="2800" spc="-5">
                <a:latin typeface="Times New Roman"/>
                <a:cs typeface="Times New Roman"/>
              </a:rPr>
              <a:t>allows systems and services to </a:t>
            </a:r>
            <a:r>
              <a:rPr dirty="0" sz="2800">
                <a:latin typeface="Times New Roman"/>
                <a:cs typeface="Times New Roman"/>
              </a:rPr>
              <a:t>be </a:t>
            </a:r>
            <a:r>
              <a:rPr dirty="0" sz="2800" spc="-10">
                <a:latin typeface="Times New Roman"/>
                <a:cs typeface="Times New Roman"/>
              </a:rPr>
              <a:t>accessible</a:t>
            </a:r>
            <a:r>
              <a:rPr dirty="0" sz="2800" spc="-19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within  an </a:t>
            </a:r>
            <a:r>
              <a:rPr dirty="0" sz="2800" spc="-20">
                <a:latin typeface="Times New Roman"/>
                <a:cs typeface="Times New Roman"/>
              </a:rPr>
              <a:t>organization. </a:t>
            </a:r>
            <a:r>
              <a:rPr dirty="0" sz="2800" spc="-5">
                <a:latin typeface="Times New Roman"/>
                <a:cs typeface="Times New Roman"/>
              </a:rPr>
              <a:t>It is </a:t>
            </a:r>
            <a:r>
              <a:rPr dirty="0" sz="2800" spc="-10">
                <a:latin typeface="Times New Roman"/>
                <a:cs typeface="Times New Roman"/>
              </a:rPr>
              <a:t>more </a:t>
            </a:r>
            <a:r>
              <a:rPr dirty="0" sz="2800" spc="-5">
                <a:latin typeface="Times New Roman"/>
                <a:cs typeface="Times New Roman"/>
              </a:rPr>
              <a:t>secured because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its</a:t>
            </a:r>
            <a:r>
              <a:rPr dirty="0" sz="2800" spc="-1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private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>
                <a:latin typeface="Times New Roman"/>
                <a:cs typeface="Times New Roman"/>
              </a:rPr>
              <a:t>nature.</a:t>
            </a:r>
            <a:endParaRPr sz="2800">
              <a:latin typeface="Times New Roman"/>
              <a:cs typeface="Times New Roman"/>
            </a:endParaRPr>
          </a:p>
          <a:p>
            <a:pPr marL="937894" marR="5080" indent="-915035">
              <a:lnSpc>
                <a:spcPct val="100000"/>
              </a:lnSpc>
              <a:spcBef>
                <a:spcPts val="900"/>
              </a:spcBef>
            </a:pP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Community cloud </a:t>
            </a:r>
            <a:r>
              <a:rPr dirty="0" sz="2800" spc="-5">
                <a:latin typeface="Times New Roman"/>
                <a:cs typeface="Times New Roman"/>
              </a:rPr>
              <a:t>allows </a:t>
            </a:r>
            <a:r>
              <a:rPr dirty="0" sz="2800" spc="-10">
                <a:latin typeface="Times New Roman"/>
                <a:cs typeface="Times New Roman"/>
              </a:rPr>
              <a:t>systems </a:t>
            </a:r>
            <a:r>
              <a:rPr dirty="0" sz="2800" spc="-5">
                <a:latin typeface="Times New Roman"/>
                <a:cs typeface="Times New Roman"/>
              </a:rPr>
              <a:t>and services to </a:t>
            </a:r>
            <a:r>
              <a:rPr dirty="0" sz="2800">
                <a:latin typeface="Times New Roman"/>
                <a:cs typeface="Times New Roman"/>
              </a:rPr>
              <a:t>be </a:t>
            </a:r>
            <a:r>
              <a:rPr dirty="0" sz="2800" spc="-10">
                <a:latin typeface="Times New Roman"/>
                <a:cs typeface="Times New Roman"/>
              </a:rPr>
              <a:t>accessible</a:t>
            </a:r>
            <a:r>
              <a:rPr dirty="0" sz="2800" spc="-1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  </a:t>
            </a:r>
            <a:r>
              <a:rPr dirty="0" sz="2800" spc="-5">
                <a:latin typeface="Times New Roman"/>
                <a:cs typeface="Times New Roman"/>
              </a:rPr>
              <a:t>a group of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organizations.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3655" y="262127"/>
            <a:ext cx="2738755" cy="571500"/>
          </a:xfrm>
          <a:custGeom>
            <a:avLst/>
            <a:gdLst/>
            <a:ahLst/>
            <a:cxnLst/>
            <a:rect l="l" t="t" r="r" b="b"/>
            <a:pathLst>
              <a:path w="2738754" h="571500">
                <a:moveTo>
                  <a:pt x="2738501" y="0"/>
                </a:moveTo>
                <a:lnTo>
                  <a:pt x="0" y="0"/>
                </a:lnTo>
                <a:lnTo>
                  <a:pt x="0" y="571500"/>
                </a:lnTo>
                <a:lnTo>
                  <a:pt x="2738501" y="571500"/>
                </a:lnTo>
                <a:lnTo>
                  <a:pt x="27385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1845" y="178435"/>
            <a:ext cx="27622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Applications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382524" y="1356360"/>
            <a:ext cx="9153144" cy="3156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9940" y="262127"/>
            <a:ext cx="2440940" cy="571500"/>
          </a:xfrm>
          <a:prstGeom prst="rect"/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75"/>
              </a:lnSpc>
            </a:pPr>
            <a:r>
              <a:rPr dirty="0" u="heavy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Conclu</a:t>
            </a:r>
            <a:r>
              <a:rPr dirty="0" u="heavy" spc="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s</a:t>
            </a:r>
            <a:r>
              <a:rPr dirty="0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i</a:t>
            </a:r>
            <a:r>
              <a:rPr dirty="0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606" y="1267155"/>
            <a:ext cx="9948545" cy="399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397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Cloud </a:t>
            </a:r>
            <a:r>
              <a:rPr dirty="0" sz="2800" spc="-10">
                <a:latin typeface="Times New Roman"/>
                <a:cs typeface="Times New Roman"/>
              </a:rPr>
              <a:t>computing is recently new technological development that </a:t>
            </a:r>
            <a:r>
              <a:rPr dirty="0" sz="2800" spc="-15">
                <a:latin typeface="Times New Roman"/>
                <a:cs typeface="Times New Roman"/>
              </a:rPr>
              <a:t>has 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10">
                <a:latin typeface="Times New Roman"/>
                <a:cs typeface="Times New Roman"/>
              </a:rPr>
              <a:t>potential to have </a:t>
            </a:r>
            <a:r>
              <a:rPr dirty="0" sz="2800" spc="-5">
                <a:latin typeface="Times New Roman"/>
                <a:cs typeface="Times New Roman"/>
              </a:rPr>
              <a:t>a </a:t>
            </a:r>
            <a:r>
              <a:rPr dirty="0" sz="2800" spc="-10">
                <a:latin typeface="Times New Roman"/>
                <a:cs typeface="Times New Roman"/>
              </a:rPr>
              <a:t>great impact on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world. </a:t>
            </a:r>
            <a:r>
              <a:rPr dirty="0" sz="2800" spc="-10">
                <a:latin typeface="Times New Roman"/>
                <a:cs typeface="Times New Roman"/>
              </a:rPr>
              <a:t>It has </a:t>
            </a:r>
            <a:r>
              <a:rPr dirty="0" sz="2800" spc="-15">
                <a:latin typeface="Times New Roman"/>
                <a:cs typeface="Times New Roman"/>
              </a:rPr>
              <a:t>many </a:t>
            </a:r>
            <a:r>
              <a:rPr dirty="0" sz="2800" spc="-5">
                <a:latin typeface="Times New Roman"/>
                <a:cs typeface="Times New Roman"/>
              </a:rPr>
              <a:t>benefits  that it </a:t>
            </a:r>
            <a:r>
              <a:rPr dirty="0" sz="2800">
                <a:latin typeface="Times New Roman"/>
                <a:cs typeface="Times New Roman"/>
              </a:rPr>
              <a:t>provides </a:t>
            </a:r>
            <a:r>
              <a:rPr dirty="0" sz="2800" spc="-5">
                <a:latin typeface="Times New Roman"/>
                <a:cs typeface="Times New Roman"/>
              </a:rPr>
              <a:t>to it users and</a:t>
            </a:r>
            <a:r>
              <a:rPr dirty="0" sz="2800" spc="-2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businesses.</a:t>
            </a:r>
            <a:endParaRPr sz="2800">
              <a:latin typeface="Times New Roman"/>
              <a:cs typeface="Times New Roman"/>
            </a:endParaRPr>
          </a:p>
          <a:p>
            <a:pPr marL="12700" marR="2418080">
              <a:lnSpc>
                <a:spcPct val="100000"/>
              </a:lnSpc>
              <a:spcBef>
                <a:spcPts val="210"/>
              </a:spcBef>
            </a:pPr>
            <a:r>
              <a:rPr dirty="0" sz="2800" spc="-5">
                <a:latin typeface="Times New Roman"/>
                <a:cs typeface="Times New Roman"/>
              </a:rPr>
              <a:t>There are other challenges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cloud computing</a:t>
            </a:r>
            <a:r>
              <a:rPr dirty="0" sz="2800" spc="-220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must  </a:t>
            </a:r>
            <a:r>
              <a:rPr dirty="0" sz="2800" spc="-5">
                <a:latin typeface="Times New Roman"/>
                <a:cs typeface="Times New Roman"/>
              </a:rPr>
              <a:t>overcome. People are very skeptical about whether  their data is secure and</a:t>
            </a:r>
            <a:r>
              <a:rPr dirty="0" sz="2800" spc="-1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private.</a:t>
            </a:r>
            <a:endParaRPr sz="2800">
              <a:latin typeface="Times New Roman"/>
              <a:cs typeface="Times New Roman"/>
            </a:endParaRPr>
          </a:p>
          <a:p>
            <a:pPr marL="65405" marR="786130">
              <a:lnSpc>
                <a:spcPct val="100000"/>
              </a:lnSpc>
              <a:spcBef>
                <a:spcPts val="805"/>
              </a:spcBef>
            </a:pPr>
            <a:r>
              <a:rPr dirty="0" sz="2800" spc="-5">
                <a:latin typeface="Times New Roman"/>
                <a:cs typeface="Times New Roman"/>
              </a:rPr>
              <a:t>There are other challenges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cloud computing </a:t>
            </a:r>
            <a:r>
              <a:rPr dirty="0" sz="2800" spc="-15">
                <a:latin typeface="Times New Roman"/>
                <a:cs typeface="Times New Roman"/>
              </a:rPr>
              <a:t>must</a:t>
            </a:r>
            <a:r>
              <a:rPr dirty="0" sz="2800" spc="-19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overcome.  </a:t>
            </a:r>
            <a:r>
              <a:rPr dirty="0" sz="2800">
                <a:latin typeface="Times New Roman"/>
                <a:cs typeface="Times New Roman"/>
              </a:rPr>
              <a:t>People </a:t>
            </a:r>
            <a:r>
              <a:rPr dirty="0" sz="2800" spc="-5">
                <a:latin typeface="Times New Roman"/>
                <a:cs typeface="Times New Roman"/>
              </a:rPr>
              <a:t>are very skeptical about whether their data is secure and  private.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9132" y="1397508"/>
            <a:ext cx="5178552" cy="1840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2022-05-26T18:26:44Z</dcterms:created>
  <dcterms:modified xsi:type="dcterms:W3CDTF">2022-05-26T18:26:44Z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2022-05-26T00:00:00Z</vt:filetime>
  </property>
</Properties>
</file>