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9818A-D695-4B2E-B58F-1B891C339E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4F187F97-76BF-488F-AB57-D3DC9F65C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Angular is a JavaScript framework which makes us able to create reactive Single Page Applications (SPAs). </a:t>
          </a:r>
        </a:p>
      </dgm:t>
    </dgm:pt>
    <dgm:pt modelId="{67A51AFD-D42D-4362-A789-072AF9C62D1C}" type="parTrans" cxnId="{3093FF2A-5518-4870-88DA-8B03A40BEBC5}">
      <dgm:prSet/>
      <dgm:spPr/>
      <dgm:t>
        <a:bodyPr/>
        <a:lstStyle/>
        <a:p>
          <a:endParaRPr lang="en-US"/>
        </a:p>
      </dgm:t>
    </dgm:pt>
    <dgm:pt modelId="{C639D63A-2449-45AB-802C-CFA0A7E0D533}" type="sibTrans" cxnId="{3093FF2A-5518-4870-88DA-8B03A40BEBC5}">
      <dgm:prSet/>
      <dgm:spPr/>
      <dgm:t>
        <a:bodyPr/>
        <a:lstStyle/>
        <a:p>
          <a:endParaRPr lang="en-US"/>
        </a:p>
      </dgm:t>
    </dgm:pt>
    <dgm:pt modelId="{6AFCB97A-3B8B-4B54-9BF8-8954DDCA37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a leading front-end development framework which is regularly updated by Angular team of Google</a:t>
          </a:r>
          <a:endParaRPr lang="en-US" dirty="0"/>
        </a:p>
      </dgm:t>
    </dgm:pt>
    <dgm:pt modelId="{D9036B06-A453-4774-ABC6-53BA2C370D0E}" type="parTrans" cxnId="{86B47946-26BE-4B14-8C42-DD4D7CBC708C}">
      <dgm:prSet/>
      <dgm:spPr/>
      <dgm:t>
        <a:bodyPr/>
        <a:lstStyle/>
        <a:p>
          <a:endParaRPr lang="en-US"/>
        </a:p>
      </dgm:t>
    </dgm:pt>
    <dgm:pt modelId="{E8B2616D-5ADA-4C38-BD31-EFA6F4F2004C}" type="sibTrans" cxnId="{86B47946-26BE-4B14-8C42-DD4D7CBC708C}">
      <dgm:prSet/>
      <dgm:spPr/>
      <dgm:t>
        <a:bodyPr/>
        <a:lstStyle/>
        <a:p>
          <a:endParaRPr lang="en-US"/>
        </a:p>
      </dgm:t>
    </dgm:pt>
    <dgm:pt modelId="{9ACE17EF-FA41-4EA6-9A20-4E2CF7195586}" type="pres">
      <dgm:prSet presAssocID="{B929818A-D695-4B2E-B58F-1B891C339EE0}" presName="root" presStyleCnt="0">
        <dgm:presLayoutVars>
          <dgm:dir/>
          <dgm:resizeHandles val="exact"/>
        </dgm:presLayoutVars>
      </dgm:prSet>
      <dgm:spPr/>
    </dgm:pt>
    <dgm:pt modelId="{AB38FCFC-052B-4E9D-827B-2B1CEA574EB1}" type="pres">
      <dgm:prSet presAssocID="{4F187F97-76BF-488F-AB57-D3DC9F65CDAA}" presName="compNode" presStyleCnt="0"/>
      <dgm:spPr/>
    </dgm:pt>
    <dgm:pt modelId="{D008A8F5-D7DB-4633-9A8E-F8A10194A9CA}" type="pres">
      <dgm:prSet presAssocID="{4F187F97-76BF-488F-AB57-D3DC9F65CDAA}" presName="bgRect" presStyleLbl="bgShp" presStyleIdx="0" presStyleCnt="2" custLinFactNeighborX="149" custLinFactNeighborY="3000"/>
      <dgm:spPr/>
    </dgm:pt>
    <dgm:pt modelId="{7C7B12CB-6609-4D73-85A0-C0577B29F6AE}" type="pres">
      <dgm:prSet presAssocID="{4F187F97-76BF-488F-AB57-D3DC9F65CD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D0591B-BD99-483D-BEA9-31BC22819B10}" type="pres">
      <dgm:prSet presAssocID="{4F187F97-76BF-488F-AB57-D3DC9F65CDAA}" presName="spaceRect" presStyleCnt="0"/>
      <dgm:spPr/>
    </dgm:pt>
    <dgm:pt modelId="{AD0ED896-E402-4CAA-9C4C-17A6E3180F9F}" type="pres">
      <dgm:prSet presAssocID="{4F187F97-76BF-488F-AB57-D3DC9F65CDAA}" presName="parTx" presStyleLbl="revTx" presStyleIdx="0" presStyleCnt="2">
        <dgm:presLayoutVars>
          <dgm:chMax val="0"/>
          <dgm:chPref val="0"/>
        </dgm:presLayoutVars>
      </dgm:prSet>
      <dgm:spPr/>
    </dgm:pt>
    <dgm:pt modelId="{639932F2-075C-43CD-B01E-9C80E1D42C80}" type="pres">
      <dgm:prSet presAssocID="{C639D63A-2449-45AB-802C-CFA0A7E0D533}" presName="sibTrans" presStyleCnt="0"/>
      <dgm:spPr/>
    </dgm:pt>
    <dgm:pt modelId="{E3810BDF-1B6D-4233-A120-8362B6E1C1B4}" type="pres">
      <dgm:prSet presAssocID="{6AFCB97A-3B8B-4B54-9BF8-8954DDCA3723}" presName="compNode" presStyleCnt="0"/>
      <dgm:spPr/>
    </dgm:pt>
    <dgm:pt modelId="{96F624BC-CC80-44D8-ABD9-303D5529518C}" type="pres">
      <dgm:prSet presAssocID="{6AFCB97A-3B8B-4B54-9BF8-8954DDCA3723}" presName="bgRect" presStyleLbl="bgShp" presStyleIdx="1" presStyleCnt="2" custScaleY="125071"/>
      <dgm:spPr/>
    </dgm:pt>
    <dgm:pt modelId="{28EED07B-7099-487F-B577-FF688C54B978}" type="pres">
      <dgm:prSet presAssocID="{6AFCB97A-3B8B-4B54-9BF8-8954DDCA37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BDED60-ECA8-4C10-AE2B-0B159F603AF7}" type="pres">
      <dgm:prSet presAssocID="{6AFCB97A-3B8B-4B54-9BF8-8954DDCA3723}" presName="spaceRect" presStyleCnt="0"/>
      <dgm:spPr/>
    </dgm:pt>
    <dgm:pt modelId="{85587BDD-154A-4515-BD1C-5456339DA0EC}" type="pres">
      <dgm:prSet presAssocID="{6AFCB97A-3B8B-4B54-9BF8-8954DDCA3723}" presName="parTx" presStyleLbl="revTx" presStyleIdx="1" presStyleCnt="2" custScaleX="101415" custScaleY="125561">
        <dgm:presLayoutVars>
          <dgm:chMax val="0"/>
          <dgm:chPref val="0"/>
        </dgm:presLayoutVars>
      </dgm:prSet>
      <dgm:spPr/>
    </dgm:pt>
  </dgm:ptLst>
  <dgm:cxnLst>
    <dgm:cxn modelId="{177F7313-56C4-4A01-9AA2-6F2F8850CEFC}" type="presOf" srcId="{4F187F97-76BF-488F-AB57-D3DC9F65CDAA}" destId="{AD0ED896-E402-4CAA-9C4C-17A6E3180F9F}" srcOrd="0" destOrd="0" presId="urn:microsoft.com/office/officeart/2018/2/layout/IconVerticalSolidList"/>
    <dgm:cxn modelId="{3093FF2A-5518-4870-88DA-8B03A40BEBC5}" srcId="{B929818A-D695-4B2E-B58F-1B891C339EE0}" destId="{4F187F97-76BF-488F-AB57-D3DC9F65CDAA}" srcOrd="0" destOrd="0" parTransId="{67A51AFD-D42D-4362-A789-072AF9C62D1C}" sibTransId="{C639D63A-2449-45AB-802C-CFA0A7E0D533}"/>
    <dgm:cxn modelId="{60C59A35-8312-45CC-98A9-78684684CE35}" type="presOf" srcId="{6AFCB97A-3B8B-4B54-9BF8-8954DDCA3723}" destId="{85587BDD-154A-4515-BD1C-5456339DA0EC}" srcOrd="0" destOrd="0" presId="urn:microsoft.com/office/officeart/2018/2/layout/IconVerticalSolidList"/>
    <dgm:cxn modelId="{86B47946-26BE-4B14-8C42-DD4D7CBC708C}" srcId="{B929818A-D695-4B2E-B58F-1B891C339EE0}" destId="{6AFCB97A-3B8B-4B54-9BF8-8954DDCA3723}" srcOrd="1" destOrd="0" parTransId="{D9036B06-A453-4774-ABC6-53BA2C370D0E}" sibTransId="{E8B2616D-5ADA-4C38-BD31-EFA6F4F2004C}"/>
    <dgm:cxn modelId="{C5111F50-9949-4813-83FA-A0E89F82F10D}" type="presOf" srcId="{B929818A-D695-4B2E-B58F-1B891C339EE0}" destId="{9ACE17EF-FA41-4EA6-9A20-4E2CF7195586}" srcOrd="0" destOrd="0" presId="urn:microsoft.com/office/officeart/2018/2/layout/IconVerticalSolidList"/>
    <dgm:cxn modelId="{10A6503F-D31A-4E6B-9DFD-34FE9F79D96C}" type="presParOf" srcId="{9ACE17EF-FA41-4EA6-9A20-4E2CF7195586}" destId="{AB38FCFC-052B-4E9D-827B-2B1CEA574EB1}" srcOrd="0" destOrd="0" presId="urn:microsoft.com/office/officeart/2018/2/layout/IconVerticalSolidList"/>
    <dgm:cxn modelId="{A0962BA1-875B-436A-A2EC-874892E4D9AA}" type="presParOf" srcId="{AB38FCFC-052B-4E9D-827B-2B1CEA574EB1}" destId="{D008A8F5-D7DB-4633-9A8E-F8A10194A9CA}" srcOrd="0" destOrd="0" presId="urn:microsoft.com/office/officeart/2018/2/layout/IconVerticalSolidList"/>
    <dgm:cxn modelId="{556DCED8-B183-4386-A861-02F1D591E26E}" type="presParOf" srcId="{AB38FCFC-052B-4E9D-827B-2B1CEA574EB1}" destId="{7C7B12CB-6609-4D73-85A0-C0577B29F6AE}" srcOrd="1" destOrd="0" presId="urn:microsoft.com/office/officeart/2018/2/layout/IconVerticalSolidList"/>
    <dgm:cxn modelId="{97D97D70-C26C-4D3C-9CD3-F07407608331}" type="presParOf" srcId="{AB38FCFC-052B-4E9D-827B-2B1CEA574EB1}" destId="{12D0591B-BD99-483D-BEA9-31BC22819B10}" srcOrd="2" destOrd="0" presId="urn:microsoft.com/office/officeart/2018/2/layout/IconVerticalSolidList"/>
    <dgm:cxn modelId="{1447A524-D019-44AF-9786-3DF735D3C5E9}" type="presParOf" srcId="{AB38FCFC-052B-4E9D-827B-2B1CEA574EB1}" destId="{AD0ED896-E402-4CAA-9C4C-17A6E3180F9F}" srcOrd="3" destOrd="0" presId="urn:microsoft.com/office/officeart/2018/2/layout/IconVerticalSolidList"/>
    <dgm:cxn modelId="{25685949-B8C2-4035-A08B-AEC29469EC40}" type="presParOf" srcId="{9ACE17EF-FA41-4EA6-9A20-4E2CF7195586}" destId="{639932F2-075C-43CD-B01E-9C80E1D42C80}" srcOrd="1" destOrd="0" presId="urn:microsoft.com/office/officeart/2018/2/layout/IconVerticalSolidList"/>
    <dgm:cxn modelId="{5978CB40-D5F5-4DE0-BAB9-9456BA2AD384}" type="presParOf" srcId="{9ACE17EF-FA41-4EA6-9A20-4E2CF7195586}" destId="{E3810BDF-1B6D-4233-A120-8362B6E1C1B4}" srcOrd="2" destOrd="0" presId="urn:microsoft.com/office/officeart/2018/2/layout/IconVerticalSolidList"/>
    <dgm:cxn modelId="{214440D7-CA2D-47B6-93DC-DA759A59E1F2}" type="presParOf" srcId="{E3810BDF-1B6D-4233-A120-8362B6E1C1B4}" destId="{96F624BC-CC80-44D8-ABD9-303D5529518C}" srcOrd="0" destOrd="0" presId="urn:microsoft.com/office/officeart/2018/2/layout/IconVerticalSolidList"/>
    <dgm:cxn modelId="{57175A87-436F-4D2F-B758-683AE52F1388}" type="presParOf" srcId="{E3810BDF-1B6D-4233-A120-8362B6E1C1B4}" destId="{28EED07B-7099-487F-B577-FF688C54B978}" srcOrd="1" destOrd="0" presId="urn:microsoft.com/office/officeart/2018/2/layout/IconVerticalSolidList"/>
    <dgm:cxn modelId="{A3F8781E-0AF8-4B96-AFD8-C047E3EFF440}" type="presParOf" srcId="{E3810BDF-1B6D-4233-A120-8362B6E1C1B4}" destId="{AFBDED60-ECA8-4C10-AE2B-0B159F603AF7}" srcOrd="2" destOrd="0" presId="urn:microsoft.com/office/officeart/2018/2/layout/IconVerticalSolidList"/>
    <dgm:cxn modelId="{45110134-B4A1-4990-9C1A-62AA6C3A81AA}" type="presParOf" srcId="{E3810BDF-1B6D-4233-A120-8362B6E1C1B4}" destId="{85587BDD-154A-4515-BD1C-5456339DA0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8A8F5-D7DB-4633-9A8E-F8A10194A9CA}">
      <dsp:nvSpPr>
        <dsp:cNvPr id="0" name=""/>
        <dsp:cNvSpPr/>
      </dsp:nvSpPr>
      <dsp:spPr>
        <a:xfrm>
          <a:off x="-5857" y="583494"/>
          <a:ext cx="6165896" cy="1295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B12CB-6609-4D73-85A0-C0577B29F6AE}">
      <dsp:nvSpPr>
        <dsp:cNvPr id="0" name=""/>
        <dsp:cNvSpPr/>
      </dsp:nvSpPr>
      <dsp:spPr>
        <a:xfrm>
          <a:off x="376855" y="836123"/>
          <a:ext cx="712545" cy="7125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D896-E402-4CAA-9C4C-17A6E3180F9F}">
      <dsp:nvSpPr>
        <dsp:cNvPr id="0" name=""/>
        <dsp:cNvSpPr/>
      </dsp:nvSpPr>
      <dsp:spPr>
        <a:xfrm>
          <a:off x="1481300" y="544628"/>
          <a:ext cx="4666625" cy="1295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11" tIns="137111" rIns="137111" bIns="1371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Angular is a JavaScript framework which makes us able to create reactive Single Page Applications (SPAs). </a:t>
          </a:r>
        </a:p>
      </dsp:txBody>
      <dsp:txXfrm>
        <a:off x="1481300" y="544628"/>
        <a:ext cx="4666625" cy="1295536"/>
      </dsp:txXfrm>
    </dsp:sp>
    <dsp:sp modelId="{96F624BC-CC80-44D8-ABD9-303D5529518C}">
      <dsp:nvSpPr>
        <dsp:cNvPr id="0" name=""/>
        <dsp:cNvSpPr/>
      </dsp:nvSpPr>
      <dsp:spPr>
        <a:xfrm>
          <a:off x="-15044" y="2167223"/>
          <a:ext cx="6165896" cy="16203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ED07B-7099-487F-B577-FF688C54B978}">
      <dsp:nvSpPr>
        <dsp:cNvPr id="0" name=""/>
        <dsp:cNvSpPr/>
      </dsp:nvSpPr>
      <dsp:spPr>
        <a:xfrm>
          <a:off x="376855" y="2621120"/>
          <a:ext cx="712545" cy="7125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87BDD-154A-4515-BD1C-5456339DA0EC}">
      <dsp:nvSpPr>
        <dsp:cNvPr id="0" name=""/>
        <dsp:cNvSpPr/>
      </dsp:nvSpPr>
      <dsp:spPr>
        <a:xfrm>
          <a:off x="1448283" y="2164049"/>
          <a:ext cx="4732657" cy="1626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11" tIns="137111" rIns="137111" bIns="1371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 leading front-end development framework which is regularly updated by Angular team of Google</a:t>
          </a:r>
          <a:endParaRPr lang="en-US" sz="1700" kern="1200" dirty="0"/>
        </a:p>
      </dsp:txBody>
      <dsp:txXfrm>
        <a:off x="1448283" y="2164049"/>
        <a:ext cx="4732657" cy="162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9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8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7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555167-8AC4-44EF-8923-B56DF4D8532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71D11-B7B1-4642-9D05-0002B931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4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sajkScreenshot (72)_LI.jpg">
            <a:extLst>
              <a:ext uri="{FF2B5EF4-FFF2-40B4-BE49-F238E27FC236}">
                <a16:creationId xmlns:a16="http://schemas.microsoft.com/office/drawing/2014/main" id="{92730A3A-4A63-49B4-B01A-04564E25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355"/>
            <a:ext cx="12515114" cy="69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D88C5-E878-403C-8A41-320102864175}"/>
              </a:ext>
            </a:extLst>
          </p:cNvPr>
          <p:cNvSpPr txBox="1"/>
          <p:nvPr/>
        </p:nvSpPr>
        <p:spPr>
          <a:xfrm>
            <a:off x="4817660" y="3517710"/>
            <a:ext cx="320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47C6E-CAEC-4571-B7E1-BF20E97A4AAB}"/>
              </a:ext>
            </a:extLst>
          </p:cNvPr>
          <p:cNvSpPr txBox="1"/>
          <p:nvPr/>
        </p:nvSpPr>
        <p:spPr>
          <a:xfrm>
            <a:off x="4203511" y="5151609"/>
            <a:ext cx="268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1900290140015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AE0E8-D4AB-4774-9C7C-0490C11DDD8D}"/>
              </a:ext>
            </a:extLst>
          </p:cNvPr>
          <p:cNvSpPr txBox="1"/>
          <p:nvPr/>
        </p:nvSpPr>
        <p:spPr>
          <a:xfrm>
            <a:off x="2115890" y="5514960"/>
            <a:ext cx="268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Harshika Srivastava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FDD1C-509A-4C78-813C-E60244B94464}"/>
              </a:ext>
            </a:extLst>
          </p:cNvPr>
          <p:cNvSpPr txBox="1"/>
          <p:nvPr/>
        </p:nvSpPr>
        <p:spPr>
          <a:xfrm>
            <a:off x="2743200" y="5854714"/>
            <a:ext cx="10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6th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22230-6CD8-45E0-88A2-CD84D5438798}"/>
              </a:ext>
            </a:extLst>
          </p:cNvPr>
          <p:cNvSpPr txBox="1"/>
          <p:nvPr/>
        </p:nvSpPr>
        <p:spPr>
          <a:xfrm>
            <a:off x="2473656" y="6050353"/>
            <a:ext cx="53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213AA-F62C-46F6-98BA-1BCF9CC64BA2}"/>
              </a:ext>
            </a:extLst>
          </p:cNvPr>
          <p:cNvSpPr txBox="1"/>
          <p:nvPr/>
        </p:nvSpPr>
        <p:spPr>
          <a:xfrm>
            <a:off x="2019868" y="6419685"/>
            <a:ext cx="161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12/03/2022</a:t>
            </a:r>
          </a:p>
        </p:txBody>
      </p:sp>
    </p:spTree>
    <p:extLst>
      <p:ext uri="{BB962C8B-B14F-4D97-AF65-F5344CB8AC3E}">
        <p14:creationId xmlns:p14="http://schemas.microsoft.com/office/powerpoint/2010/main" val="177295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305F-E1B3-4242-BE79-D8E24DED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54" y="75600"/>
            <a:ext cx="11394058" cy="3609295"/>
          </a:xfrm>
        </p:spPr>
        <p:txBody>
          <a:bodyPr>
            <a:normAutofit/>
          </a:bodyPr>
          <a:lstStyle/>
          <a:p>
            <a:r>
              <a:rPr lang="en-US" sz="48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cli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run following command to install angular CLI.</a:t>
            </a: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install @angular/cli –g</a:t>
            </a: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After installation we can check version of angular by running following command:</a:t>
            </a: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–version</a:t>
            </a: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CLI stand for command line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7081F-DE6D-4497-9446-8CAAEC59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998794"/>
            <a:ext cx="8535988" cy="2783606"/>
          </a:xfrm>
        </p:spPr>
        <p:txBody>
          <a:bodyPr>
            <a:normAutofit/>
          </a:bodyPr>
          <a:lstStyle/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 descr="How to install Angular 7">
            <a:extLst>
              <a:ext uri="{FF2B5EF4-FFF2-40B4-BE49-F238E27FC236}">
                <a16:creationId xmlns:a16="http://schemas.microsoft.com/office/drawing/2014/main" id="{6D14AFD2-89C2-45C5-BF9E-772639C2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01" y="3179928"/>
            <a:ext cx="5750570" cy="33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4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2ED31-F9EF-49E2-847F-B4DB4D7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09599"/>
            <a:ext cx="9749052" cy="2744354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project</a:t>
            </a:r>
            <a:br>
              <a:rPr lang="en-US" sz="3600" b="1" u="sng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project is created using command:</a:t>
            </a: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new project-name </a:t>
            </a:r>
            <a:b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assuming project name is SOS</a:t>
            </a:r>
            <a:b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new SOS</a:t>
            </a:r>
            <a:b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above command will create project directory structure.</a:t>
            </a:r>
            <a:endParaRPr lang="en-US" sz="22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E4447-F935-4842-96E6-E47109FA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756847"/>
            <a:ext cx="11507787" cy="398817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the project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following command to run angular project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c:/SOS&gt;ng serve -o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start angular server at default port number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#4200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make application accessible using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https://localhost:4200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8B2D5E2-06F7-43C7-AE4F-F02B90988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74" y="3429000"/>
            <a:ext cx="4993180" cy="29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7C5C-46F8-483A-99B1-99849A74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086707" cy="727364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CBD2-C46F-473D-8300-32A533E0E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413164"/>
            <a:ext cx="6476610" cy="508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data synchronization between View and Controller.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 can be One-Way, where data change in controller is reflected at view, or Two-way, where data changes are reflected in both directives, controller and view.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types of bindings are supported by Angular: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binding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–{{attribute-name}}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 –[attribute-name]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– (event)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 –[(attribute-name)]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2C85F26B-2D2F-40AA-B73D-62E503E75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0" y="1555200"/>
            <a:ext cx="4147200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33A17-6AD3-4C00-9821-003317B71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919" y="685800"/>
            <a:ext cx="3860281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PIPE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100C-F889-4566-AD3A-F5B2AD2E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553" y="554400"/>
            <a:ext cx="5126446" cy="615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Pipes are used to format the data.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change data from one format to another. In Angular JS it is used to call filters.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 (|) character is used to apply pipe to an attribute.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{{ name | uppercase }} 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{{ name | lowercase }}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have following inbuilt pipe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Lowercasepipe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Uppercasepipe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Datepipe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Currencypipe</a:t>
            </a:r>
          </a:p>
          <a:p>
            <a:pPr marL="342900" indent="-3429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Percentpipe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7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0D25-4E20-41ED-9585-B7DCE6688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644857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Application: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BDFB-88EC-440F-9580-EF4E94BA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26693"/>
            <a:ext cx="10527424" cy="42717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5115EF3-B30A-403B-A357-F952E9C6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7" y="1637732"/>
            <a:ext cx="10281500" cy="48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2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8BAAA7-0AD6-4BAE-9AB4-AFB2C70A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26" y="533401"/>
            <a:ext cx="8337388" cy="694897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B7F3506-B669-4837-86EA-C9B1142A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526" y="1524000"/>
            <a:ext cx="10283363" cy="4800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D574B7-6E95-4DA2-898E-FB6C2A43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7" y="1465257"/>
            <a:ext cx="9804222" cy="48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7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4D3DE50-EFAB-449C-AA5E-54241360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8873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C5C-388F-4F7B-98A5-A55FB07E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200" y="620722"/>
            <a:ext cx="2772000" cy="8270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                                   </a:t>
            </a:r>
            <a:r>
              <a:rPr lang="en-US" sz="4400" b="1" kern="12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3" name="Content Placeholder 18">
            <a:extLst>
              <a:ext uri="{FF2B5EF4-FFF2-40B4-BE49-F238E27FC236}">
                <a16:creationId xmlns:a16="http://schemas.microsoft.com/office/drawing/2014/main" id="{EE372847-C960-C563-6F55-C2A1C6EF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08736"/>
              </p:ext>
            </p:extLst>
          </p:nvPr>
        </p:nvGraphicFramePr>
        <p:xfrm>
          <a:off x="5937689" y="1252056"/>
          <a:ext cx="6165897" cy="433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1C312FEC-A2A7-46E6-82CE-73F440A11F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" r="-2" b="3307"/>
          <a:stretch/>
        </p:blipFill>
        <p:spPr>
          <a:xfrm>
            <a:off x="742062" y="1252056"/>
            <a:ext cx="5004107" cy="433536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19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079CD3-8392-4018-93E4-1824F3817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4035" y="2807795"/>
            <a:ext cx="3596185" cy="1068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1C8B-537C-4431-8978-0E7860AB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989464"/>
            <a:ext cx="7195828" cy="3104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/>
              <a:t>Angular was developed by</a:t>
            </a:r>
            <a:r>
              <a:rPr lang="en-US" b="0" i="0" dirty="0"/>
              <a:t> </a:t>
            </a:r>
            <a:r>
              <a:rPr lang="en-US" b="1" i="0" dirty="0"/>
              <a:t>Misko Hevery and Adam Abrons </a:t>
            </a:r>
            <a:r>
              <a:rPr lang="en-US" b="0" i="0" dirty="0"/>
              <a:t>and is now maintained by </a:t>
            </a:r>
            <a:r>
              <a:rPr lang="en-US" b="1" i="0" dirty="0"/>
              <a:t>GOOGLE.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/>
              <a:t>It was first called as </a:t>
            </a:r>
            <a:r>
              <a:rPr lang="en-US" b="1" i="0" dirty="0"/>
              <a:t>AngularJS.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b="0" i="0" dirty="0"/>
              <a:t>Initial date of release </a:t>
            </a:r>
            <a:r>
              <a:rPr lang="en-US" i="0" dirty="0"/>
              <a:t>is </a:t>
            </a:r>
            <a:r>
              <a:rPr lang="en-US" b="1" i="0" dirty="0"/>
              <a:t>14 September, 2016 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dirty="0"/>
              <a:t>Latest version of Angular is </a:t>
            </a:r>
            <a:r>
              <a:rPr lang="en-US" b="1" i="0" dirty="0"/>
              <a:t>13.1.1</a:t>
            </a:r>
            <a:r>
              <a:rPr lang="en-US" b="0" i="0" dirty="0"/>
              <a:t> released on 15 December 2021.</a:t>
            </a:r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2A412B-37F0-4F8C-887E-7982ADDD7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681272"/>
            <a:ext cx="7195828" cy="17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DCE2C-13A8-40B5-B1E1-CA494449E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9730448" cy="72540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angular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ED9DFE-6A46-45AB-A279-60F6B3C0B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468800"/>
            <a:ext cx="7565861" cy="36288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JavaScript Framework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build client-side applications using HTML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bootstraps JavaScript with HTML Tags.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make reach UI application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UI experience for User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code is written in TypeScript language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Typescript is compiled into JavaScript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JavaScript is used in HTML pages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2456F2-5425-4A9C-886E-0AF199AA1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11" y="5460388"/>
            <a:ext cx="7340284" cy="10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4542-C646-43DC-BBF8-5EE57F52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08328"/>
            <a:ext cx="10936857" cy="4203511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ingle page application is a web application or a website which      provides users a very fluid, reactive and fast experience like a desktop  application. </a:t>
            </a:r>
            <a:b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0" i="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menu, buttons and blocks on a single page and when a user clicks on any of them, it dynamically rewrites the current page rather than loading entire new pages from a server.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700" b="0" i="0" cap="non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SPA, a page refresh never occurs; instead, all necessary </a:t>
            </a:r>
            <a:r>
              <a:rPr lang="en-US" sz="2700" b="0" i="0" cap="non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700" b="0" i="0" cap="non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7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700" b="0" i="0" cap="non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CSS code is either retrieved by the browser with a single page load.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4B47-5C9C-4CEC-89D1-B590493C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10288588" cy="1552432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What is Single Page Application (SPA)</a:t>
            </a:r>
            <a:b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8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47F66-3C48-4EC5-84AA-AEF77C129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800"/>
            <a:ext cx="6159273" cy="888998"/>
          </a:xfrm>
        </p:spPr>
        <p:txBody>
          <a:bodyPr>
            <a:normAutofit/>
          </a:bodyPr>
          <a:lstStyle/>
          <a:p>
            <a:r>
              <a:rPr lang="en-US" b="1" spc="-70" dirty="0">
                <a:latin typeface="Arial Black" panose="020B0A04020102020204" pitchFamily="34" charset="0"/>
              </a:rPr>
              <a:t>Why</a:t>
            </a:r>
            <a:r>
              <a:rPr lang="en-US" b="1" spc="-50" dirty="0">
                <a:latin typeface="Arial Black" panose="020B0A04020102020204" pitchFamily="34" charset="0"/>
              </a:rPr>
              <a:t> </a:t>
            </a:r>
            <a:r>
              <a:rPr lang="en-US" b="1" spc="-35" dirty="0">
                <a:latin typeface="Arial Black" panose="020B0A04020102020204" pitchFamily="34" charset="0"/>
              </a:rPr>
              <a:t>Angular?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4E5090-C6AC-4630-980B-80D49C2B1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1803398"/>
            <a:ext cx="6167930" cy="4727001"/>
          </a:xfrm>
        </p:spPr>
        <p:txBody>
          <a:bodyPr>
            <a:norm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resources (HTML, CSS, JS) </a:t>
            </a:r>
            <a:r>
              <a:rPr lang="en-US"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loaded  once </a:t>
            </a:r>
            <a:r>
              <a:rPr lang="en-US"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throughout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lifespan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loaded independently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en-US" sz="24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handled in</a:t>
            </a:r>
            <a:r>
              <a:rPr lang="en-US" sz="24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pPr marL="241300" indent="-228600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and</a:t>
            </a:r>
            <a:r>
              <a:rPr lang="en-US"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streamlined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– </a:t>
            </a:r>
            <a:r>
              <a:rPr lang="en-US"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server</a:t>
            </a:r>
            <a:r>
              <a:rPr lang="en-US" sz="24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involvement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B33CD298-D7F3-AECA-8282-8BA7B07FF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3" r="49877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79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33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4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C87B71-1725-4571-9373-6244C02B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919" y="1404001"/>
            <a:ext cx="3705269" cy="202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Angular Enhances HTML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70EB5C-6ED7-4056-B599-F89AC9E5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553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</a:rPr>
              <a:t>Angular has set of directives to display dynamic contents at HTML page.</a:t>
            </a:r>
          </a:p>
          <a:p>
            <a:pPr marL="457200" indent="-457200"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</a:rPr>
              <a:t>It extends HTML node capabilities for a web application.</a:t>
            </a:r>
          </a:p>
          <a:p>
            <a:pPr marL="457200" indent="-457200"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</a:rPr>
              <a:t>It provides data binding and dependency injection that reduces line of code.</a:t>
            </a:r>
          </a:p>
          <a:p>
            <a:pPr marL="457200" indent="-457200"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</a:rPr>
              <a:t>It extends HTML attributes with directives, and binds data to HTML with Expressions.</a:t>
            </a:r>
          </a:p>
          <a:p>
            <a:pPr marL="457200" indent="-457200"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rgbClr val="FFFFFF"/>
                </a:solidFill>
              </a:rPr>
              <a:t>It follows MVC Architecture.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3633FD42-7964-4D60-BC91-A8537466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01" y="3249131"/>
            <a:ext cx="1621971" cy="15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2A57-600D-400D-9F3E-C4CBC248F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461388" cy="624386"/>
          </a:xfrm>
        </p:spPr>
        <p:txBody>
          <a:bodyPr>
            <a:normAutofit fontScale="90000"/>
          </a:bodyPr>
          <a:lstStyle/>
          <a:p>
            <a:r>
              <a:rPr lang="en-US" sz="54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3D01-F2B4-447B-9DF9-E3FD84F61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26191"/>
            <a:ext cx="10083872" cy="462659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data between View and Controller.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Contains display logics, developed using HTML and ANGULAR Directives.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Contains navigation logic.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Decides data and view to be displayed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FB48C3C-9703-4C8D-91EB-346FBC35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0" y="3429243"/>
            <a:ext cx="919843" cy="620486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76C4B4-99F3-489D-9AE7-085BBFA7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58" y="1816457"/>
            <a:ext cx="898071" cy="849086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EA9F923C-6BC2-4EDC-9735-95487CFB1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72" y="4753435"/>
            <a:ext cx="718457" cy="7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7C81-A7E9-4EFF-8FEC-183193C41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26921" cy="713097"/>
          </a:xfrm>
        </p:spPr>
        <p:txBody>
          <a:bodyPr>
            <a:normAutofit fontScale="90000"/>
          </a:bodyPr>
          <a:lstStyle/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CA468-56EF-4045-886A-DAA2F869F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98896"/>
            <a:ext cx="9671071" cy="491877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development environment can be setup in Windows, Mac, &amp; Linux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development environment and editor are required to develop a node application: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Node.js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Package Manager (NPM)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IDE (Integrated Development Environment) or TextEditor.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installer and editor from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https://nodejs.org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node and npm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https://code.visualstudio.com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npm version by following command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npm -v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724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1328</TotalTime>
  <Words>798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Century Gothic</vt:lpstr>
      <vt:lpstr>Times New Roman</vt:lpstr>
      <vt:lpstr>Wingdings</vt:lpstr>
      <vt:lpstr>Wingdings 3</vt:lpstr>
      <vt:lpstr>Slice</vt:lpstr>
      <vt:lpstr>PowerPoint Presentation</vt:lpstr>
      <vt:lpstr>                                   Angular </vt:lpstr>
      <vt:lpstr> HISTORY </vt:lpstr>
      <vt:lpstr>What is angular ?</vt:lpstr>
      <vt:lpstr>1. Single page application is a web application or a website which      provides users a very fluid, reactive and fast experience like a desktop  application.  2. It contains menu, buttons and blocks on a single page and when a user clicks on any of them, it dynamically rewrites the current page rather than loading entire new pages from a server.  3. In a SPA, a page refresh never occurs; instead, all necessary HTML, JavaScript, and CSS code is either retrieved by the browser with a single page load.</vt:lpstr>
      <vt:lpstr>Why Angular?</vt:lpstr>
      <vt:lpstr>Angular Enhances HTML</vt:lpstr>
      <vt:lpstr>MVC Architecture </vt:lpstr>
      <vt:lpstr>Install NODE</vt:lpstr>
      <vt:lpstr>Install Angular cli     We can run following command to install angular CLI.          npm install @angular/cli –g    After installation we can check version of angular by running following command:          ng –version     CLI stand for command line interface </vt:lpstr>
      <vt:lpstr>Create project Angular project is created using command:         ng new project-name  We are assuming project name is SOS         ng new SOS  above command will create project directory structure.</vt:lpstr>
      <vt:lpstr>Data Binding</vt:lpstr>
      <vt:lpstr>PIPE</vt:lpstr>
      <vt:lpstr>CRUD Application: </vt:lpstr>
      <vt:lpstr>Example: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harshika.1922mca1025</dc:creator>
  <cp:lastModifiedBy>harshika.1922mca1025</cp:lastModifiedBy>
  <cp:revision>10</cp:revision>
  <dcterms:created xsi:type="dcterms:W3CDTF">2022-03-11T11:29:57Z</dcterms:created>
  <dcterms:modified xsi:type="dcterms:W3CDTF">2022-04-04T08:18:40Z</dcterms:modified>
</cp:coreProperties>
</file>