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7" r:id="rId2"/>
    <p:sldId id="272" r:id="rId3"/>
    <p:sldId id="258" r:id="rId4"/>
    <p:sldId id="271" r:id="rId5"/>
    <p:sldId id="269" r:id="rId6"/>
    <p:sldId id="273" r:id="rId7"/>
    <p:sldId id="274" r:id="rId8"/>
    <p:sldId id="267" r:id="rId9"/>
    <p:sldId id="268" r:id="rId10"/>
    <p:sldId id="275" r:id="rId11"/>
    <p:sldId id="276" r:id="rId12"/>
    <p:sldId id="277" r:id="rId13"/>
    <p:sldId id="281" r:id="rId14"/>
    <p:sldId id="259" r:id="rId15"/>
    <p:sldId id="260" r:id="rId16"/>
    <p:sldId id="263" r:id="rId17"/>
    <p:sldId id="261" r:id="rId18"/>
    <p:sldId id="278" r:id="rId19"/>
    <p:sldId id="265" r:id="rId20"/>
    <p:sldId id="266" r:id="rId21"/>
    <p:sldId id="279" r:id="rId22"/>
    <p:sldId id="282" r:id="rId23"/>
    <p:sldId id="283" r:id="rId24"/>
    <p:sldId id="284"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varScale="1">
        <p:scale>
          <a:sx n="86" d="100"/>
          <a:sy n="86" d="100"/>
        </p:scale>
        <p:origin x="45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7DE03-AECE-48E6-A13A-1E1ED3B00E86}" type="datetimeFigureOut">
              <a:rPr lang="en-IN" smtClean="0"/>
              <a:t>28-03-2022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B0D63-5EDB-415D-B3BF-68CB3726D7D8}" type="slidenum">
              <a:rPr lang="en-IN" smtClean="0"/>
              <a:t>‹#›</a:t>
            </a:fld>
            <a:endParaRPr lang="en-IN"/>
          </a:p>
        </p:txBody>
      </p:sp>
    </p:spTree>
    <p:extLst>
      <p:ext uri="{BB962C8B-B14F-4D97-AF65-F5344CB8AC3E}">
        <p14:creationId xmlns:p14="http://schemas.microsoft.com/office/powerpoint/2010/main" val="356920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b240e7f0_0_349:notes"/>
          <p:cNvSpPr txBox="1">
            <a:spLocks noGrp="1"/>
          </p:cNvSpPr>
          <p:nvPr>
            <p:ph type="body" idx="1"/>
          </p:nvPr>
        </p:nvSpPr>
        <p:spPr>
          <a:xfrm>
            <a:off x="685790" y="434339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59b240e7f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b240e7f0_0_367:notes"/>
          <p:cNvSpPr txBox="1">
            <a:spLocks noGrp="1"/>
          </p:cNvSpPr>
          <p:nvPr>
            <p:ph type="body" idx="1"/>
          </p:nvPr>
        </p:nvSpPr>
        <p:spPr>
          <a:xfrm>
            <a:off x="685790" y="434339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59b240e7f0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2374574" y="2463423"/>
            <a:ext cx="5637656" cy="990563"/>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700"/>
              <a:buNone/>
              <a:defRPr sz="6117" b="1" i="0">
                <a:solidFill>
                  <a:schemeClr val="lt1"/>
                </a:solidFill>
                <a:latin typeface="Arial"/>
                <a:ea typeface="Arial"/>
                <a:cs typeface="Arial"/>
                <a:sym typeface="Arial"/>
              </a:defRPr>
            </a:lvl1pPr>
            <a:lvl2pPr lvl="1" rtl="0">
              <a:spcBef>
                <a:spcPts val="0"/>
              </a:spcBef>
              <a:spcAft>
                <a:spcPts val="0"/>
              </a:spcAft>
              <a:buSzPts val="1700"/>
              <a:buNone/>
              <a:defRPr/>
            </a:lvl2pPr>
            <a:lvl3pPr lvl="2" rtl="0">
              <a:spcBef>
                <a:spcPts val="0"/>
              </a:spcBef>
              <a:spcAft>
                <a:spcPts val="0"/>
              </a:spcAft>
              <a:buSzPts val="1700"/>
              <a:buNone/>
              <a:defRPr/>
            </a:lvl3pPr>
            <a:lvl4pPr lvl="3" rtl="0">
              <a:spcBef>
                <a:spcPts val="0"/>
              </a:spcBef>
              <a:spcAft>
                <a:spcPts val="0"/>
              </a:spcAft>
              <a:buSzPts val="1700"/>
              <a:buNone/>
              <a:defRPr/>
            </a:lvl4pPr>
            <a:lvl5pPr lvl="4" rtl="0">
              <a:spcBef>
                <a:spcPts val="0"/>
              </a:spcBef>
              <a:spcAft>
                <a:spcPts val="0"/>
              </a:spcAft>
              <a:buSzPts val="1700"/>
              <a:buNone/>
              <a:defRPr/>
            </a:lvl5pPr>
            <a:lvl6pPr lvl="5" rtl="0">
              <a:spcBef>
                <a:spcPts val="0"/>
              </a:spcBef>
              <a:spcAft>
                <a:spcPts val="0"/>
              </a:spcAft>
              <a:buSzPts val="1700"/>
              <a:buNone/>
              <a:defRPr/>
            </a:lvl6pPr>
            <a:lvl7pPr lvl="6" rtl="0">
              <a:spcBef>
                <a:spcPts val="0"/>
              </a:spcBef>
              <a:spcAft>
                <a:spcPts val="0"/>
              </a:spcAft>
              <a:buSzPts val="1700"/>
              <a:buNone/>
              <a:defRPr/>
            </a:lvl7pPr>
            <a:lvl8pPr lvl="7" rtl="0">
              <a:spcBef>
                <a:spcPts val="0"/>
              </a:spcBef>
              <a:spcAft>
                <a:spcPts val="0"/>
              </a:spcAft>
              <a:buSzPts val="1700"/>
              <a:buNone/>
              <a:defRPr/>
            </a:lvl8pPr>
            <a:lvl9pPr lvl="8" rtl="0">
              <a:spcBef>
                <a:spcPts val="0"/>
              </a:spcBef>
              <a:spcAft>
                <a:spcPts val="0"/>
              </a:spcAft>
              <a:buSzPts val="1700"/>
              <a:buNone/>
              <a:defRPr/>
            </a:lvl9pPr>
          </a:lstStyle>
          <a:p>
            <a:endParaRPr/>
          </a:p>
        </p:txBody>
      </p:sp>
      <p:sp>
        <p:nvSpPr>
          <p:cNvPr id="75" name="Google Shape;75;p12"/>
          <p:cNvSpPr txBox="1">
            <a:spLocks noGrp="1"/>
          </p:cNvSpPr>
          <p:nvPr>
            <p:ph type="body" idx="1"/>
          </p:nvPr>
        </p:nvSpPr>
        <p:spPr>
          <a:xfrm>
            <a:off x="806421" y="2445954"/>
            <a:ext cx="10578938" cy="2788172"/>
          </a:xfrm>
          <a:prstGeom prst="rect">
            <a:avLst/>
          </a:prstGeom>
          <a:noFill/>
          <a:ln>
            <a:noFill/>
          </a:ln>
        </p:spPr>
        <p:txBody>
          <a:bodyPr spcFirstLastPara="1" wrap="square" lIns="0" tIns="0" rIns="0" bIns="0" anchor="t" anchorCtr="0">
            <a:noAutofit/>
          </a:bodyPr>
          <a:lstStyle>
            <a:lvl1pPr marL="321457" lvl="0" indent="-160729" algn="l" rtl="0">
              <a:spcBef>
                <a:spcPts val="0"/>
              </a:spcBef>
              <a:spcAft>
                <a:spcPts val="0"/>
              </a:spcAft>
              <a:buSzPts val="1700"/>
              <a:buNone/>
              <a:defRPr b="0" i="0">
                <a:solidFill>
                  <a:schemeClr val="dk1"/>
                </a:solidFill>
              </a:defRPr>
            </a:lvl1pPr>
            <a:lvl2pPr marL="642915" lvl="1" indent="-160729" algn="l" rtl="0">
              <a:spcBef>
                <a:spcPts val="0"/>
              </a:spcBef>
              <a:spcAft>
                <a:spcPts val="0"/>
              </a:spcAft>
              <a:buSzPts val="1700"/>
              <a:buNone/>
              <a:defRPr/>
            </a:lvl2pPr>
            <a:lvl3pPr marL="964372" lvl="2" indent="-160729" algn="l" rtl="0">
              <a:spcBef>
                <a:spcPts val="0"/>
              </a:spcBef>
              <a:spcAft>
                <a:spcPts val="0"/>
              </a:spcAft>
              <a:buSzPts val="1700"/>
              <a:buNone/>
              <a:defRPr/>
            </a:lvl3pPr>
            <a:lvl4pPr marL="1285829" lvl="3" indent="-160729" algn="l" rtl="0">
              <a:spcBef>
                <a:spcPts val="0"/>
              </a:spcBef>
              <a:spcAft>
                <a:spcPts val="0"/>
              </a:spcAft>
              <a:buSzPts val="1700"/>
              <a:buNone/>
              <a:defRPr/>
            </a:lvl4pPr>
            <a:lvl5pPr marL="1607287" lvl="4" indent="-160729" algn="l" rtl="0">
              <a:spcBef>
                <a:spcPts val="0"/>
              </a:spcBef>
              <a:spcAft>
                <a:spcPts val="0"/>
              </a:spcAft>
              <a:buSzPts val="1700"/>
              <a:buNone/>
              <a:defRPr/>
            </a:lvl5pPr>
            <a:lvl6pPr marL="1928744" lvl="5" indent="-160729" algn="l" rtl="0">
              <a:spcBef>
                <a:spcPts val="0"/>
              </a:spcBef>
              <a:spcAft>
                <a:spcPts val="0"/>
              </a:spcAft>
              <a:buSzPts val="1700"/>
              <a:buNone/>
              <a:defRPr/>
            </a:lvl6pPr>
            <a:lvl7pPr marL="2250201" lvl="6" indent="-160729" algn="l" rtl="0">
              <a:spcBef>
                <a:spcPts val="0"/>
              </a:spcBef>
              <a:spcAft>
                <a:spcPts val="0"/>
              </a:spcAft>
              <a:buSzPts val="1700"/>
              <a:buNone/>
              <a:defRPr/>
            </a:lvl7pPr>
            <a:lvl8pPr marL="2571659" lvl="7" indent="-160729" algn="l" rtl="0">
              <a:spcBef>
                <a:spcPts val="0"/>
              </a:spcBef>
              <a:spcAft>
                <a:spcPts val="0"/>
              </a:spcAft>
              <a:buSzPts val="1700"/>
              <a:buNone/>
              <a:defRPr/>
            </a:lvl8pPr>
            <a:lvl9pPr marL="2893116" lvl="8" indent="-160729" algn="l" rtl="0">
              <a:spcBef>
                <a:spcPts val="0"/>
              </a:spcBef>
              <a:spcAft>
                <a:spcPts val="0"/>
              </a:spcAft>
              <a:buSzPts val="1700"/>
              <a:buNone/>
              <a:defRPr/>
            </a:lvl9pPr>
          </a:lstStyle>
          <a:p>
            <a:endParaRPr/>
          </a:p>
        </p:txBody>
      </p:sp>
      <p:sp>
        <p:nvSpPr>
          <p:cNvPr id="76" name="Google Shape;76;p12"/>
          <p:cNvSpPr txBox="1">
            <a:spLocks noGrp="1"/>
          </p:cNvSpPr>
          <p:nvPr>
            <p:ph type="ftr" idx="11"/>
          </p:nvPr>
        </p:nvSpPr>
        <p:spPr>
          <a:xfrm>
            <a:off x="4145280" y="6377940"/>
            <a:ext cx="3901219" cy="342773"/>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700"/>
              <a:buNone/>
              <a:defRPr>
                <a:solidFill>
                  <a:srgbClr val="888888"/>
                </a:solidFill>
              </a:defRPr>
            </a:lvl1pPr>
            <a:lvl2pPr lvl="1" algn="l" rtl="0">
              <a:spcBef>
                <a:spcPts val="0"/>
              </a:spcBef>
              <a:spcAft>
                <a:spcPts val="0"/>
              </a:spcAft>
              <a:buSzPts val="1700"/>
              <a:buNone/>
              <a:defRPr/>
            </a:lvl2pPr>
            <a:lvl3pPr lvl="2" algn="l" rtl="0">
              <a:spcBef>
                <a:spcPts val="0"/>
              </a:spcBef>
              <a:spcAft>
                <a:spcPts val="0"/>
              </a:spcAft>
              <a:buSzPts val="1700"/>
              <a:buNone/>
              <a:defRPr/>
            </a:lvl3pPr>
            <a:lvl4pPr lvl="3" algn="l" rtl="0">
              <a:spcBef>
                <a:spcPts val="0"/>
              </a:spcBef>
              <a:spcAft>
                <a:spcPts val="0"/>
              </a:spcAft>
              <a:buSzPts val="1700"/>
              <a:buNone/>
              <a:defRPr/>
            </a:lvl4pPr>
            <a:lvl5pPr lvl="4" algn="l" rtl="0">
              <a:spcBef>
                <a:spcPts val="0"/>
              </a:spcBef>
              <a:spcAft>
                <a:spcPts val="0"/>
              </a:spcAft>
              <a:buSzPts val="1700"/>
              <a:buNone/>
              <a:defRPr/>
            </a:lvl5pPr>
            <a:lvl6pPr lvl="5" algn="l" rtl="0">
              <a:spcBef>
                <a:spcPts val="0"/>
              </a:spcBef>
              <a:spcAft>
                <a:spcPts val="0"/>
              </a:spcAft>
              <a:buSzPts val="1700"/>
              <a:buNone/>
              <a:defRPr/>
            </a:lvl6pPr>
            <a:lvl7pPr lvl="6" algn="l" rtl="0">
              <a:spcBef>
                <a:spcPts val="0"/>
              </a:spcBef>
              <a:spcAft>
                <a:spcPts val="0"/>
              </a:spcAft>
              <a:buSzPts val="1700"/>
              <a:buNone/>
              <a:defRPr/>
            </a:lvl7pPr>
            <a:lvl8pPr lvl="7" algn="l" rtl="0">
              <a:spcBef>
                <a:spcPts val="0"/>
              </a:spcBef>
              <a:spcAft>
                <a:spcPts val="0"/>
              </a:spcAft>
              <a:buSzPts val="1700"/>
              <a:buNone/>
              <a:defRPr/>
            </a:lvl8pPr>
            <a:lvl9pPr lvl="8" algn="l" rtl="0">
              <a:spcBef>
                <a:spcPts val="0"/>
              </a:spcBef>
              <a:spcAft>
                <a:spcPts val="0"/>
              </a:spcAft>
              <a:buSzPts val="1700"/>
              <a:buNone/>
              <a:defRPr/>
            </a:lvl9pPr>
          </a:lstStyle>
          <a:p>
            <a:endParaRPr/>
          </a:p>
        </p:txBody>
      </p:sp>
      <p:sp>
        <p:nvSpPr>
          <p:cNvPr id="77" name="Google Shape;77;p12"/>
          <p:cNvSpPr txBox="1">
            <a:spLocks noGrp="1"/>
          </p:cNvSpPr>
          <p:nvPr>
            <p:ph type="dt" idx="10"/>
          </p:nvPr>
        </p:nvSpPr>
        <p:spPr>
          <a:xfrm>
            <a:off x="609600" y="6377940"/>
            <a:ext cx="2804063" cy="342773"/>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700"/>
              <a:buNone/>
              <a:defRPr>
                <a:solidFill>
                  <a:srgbClr val="888888"/>
                </a:solidFill>
              </a:defRPr>
            </a:lvl1pPr>
            <a:lvl2pPr lvl="1" algn="l" rtl="0">
              <a:spcBef>
                <a:spcPts val="0"/>
              </a:spcBef>
              <a:spcAft>
                <a:spcPts val="0"/>
              </a:spcAft>
              <a:buSzPts val="1700"/>
              <a:buNone/>
              <a:defRPr/>
            </a:lvl2pPr>
            <a:lvl3pPr lvl="2" algn="l" rtl="0">
              <a:spcBef>
                <a:spcPts val="0"/>
              </a:spcBef>
              <a:spcAft>
                <a:spcPts val="0"/>
              </a:spcAft>
              <a:buSzPts val="1700"/>
              <a:buNone/>
              <a:defRPr/>
            </a:lvl3pPr>
            <a:lvl4pPr lvl="3" algn="l" rtl="0">
              <a:spcBef>
                <a:spcPts val="0"/>
              </a:spcBef>
              <a:spcAft>
                <a:spcPts val="0"/>
              </a:spcAft>
              <a:buSzPts val="1700"/>
              <a:buNone/>
              <a:defRPr/>
            </a:lvl4pPr>
            <a:lvl5pPr lvl="4" algn="l" rtl="0">
              <a:spcBef>
                <a:spcPts val="0"/>
              </a:spcBef>
              <a:spcAft>
                <a:spcPts val="0"/>
              </a:spcAft>
              <a:buSzPts val="1700"/>
              <a:buNone/>
              <a:defRPr/>
            </a:lvl5pPr>
            <a:lvl6pPr lvl="5" algn="l" rtl="0">
              <a:spcBef>
                <a:spcPts val="0"/>
              </a:spcBef>
              <a:spcAft>
                <a:spcPts val="0"/>
              </a:spcAft>
              <a:buSzPts val="1700"/>
              <a:buNone/>
              <a:defRPr/>
            </a:lvl6pPr>
            <a:lvl7pPr lvl="6" algn="l" rtl="0">
              <a:spcBef>
                <a:spcPts val="0"/>
              </a:spcBef>
              <a:spcAft>
                <a:spcPts val="0"/>
              </a:spcAft>
              <a:buSzPts val="1700"/>
              <a:buNone/>
              <a:defRPr/>
            </a:lvl7pPr>
            <a:lvl8pPr lvl="7" algn="l" rtl="0">
              <a:spcBef>
                <a:spcPts val="0"/>
              </a:spcBef>
              <a:spcAft>
                <a:spcPts val="0"/>
              </a:spcAft>
              <a:buSzPts val="1700"/>
              <a:buNone/>
              <a:defRPr/>
            </a:lvl8pPr>
            <a:lvl9pPr lvl="8" algn="l" rtl="0">
              <a:spcBef>
                <a:spcPts val="0"/>
              </a:spcBef>
              <a:spcAft>
                <a:spcPts val="0"/>
              </a:spcAft>
              <a:buSzPts val="1700"/>
              <a:buNone/>
              <a:defRPr/>
            </a:lvl9pPr>
          </a:lstStyle>
          <a:p>
            <a:endParaRPr/>
          </a:p>
        </p:txBody>
      </p:sp>
      <p:sp>
        <p:nvSpPr>
          <p:cNvPr id="78" name="Google Shape;78;p12"/>
          <p:cNvSpPr txBox="1">
            <a:spLocks noGrp="1"/>
          </p:cNvSpPr>
          <p:nvPr>
            <p:ph type="sldNum" idx="12"/>
          </p:nvPr>
        </p:nvSpPr>
        <p:spPr>
          <a:xfrm>
            <a:off x="8778240" y="6377940"/>
            <a:ext cx="2804063" cy="342773"/>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1252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E87A01-3C91-4AD9-9E6E-FD68989AA83C}"/>
              </a:ext>
            </a:extLst>
          </p:cNvPr>
          <p:cNvPicPr>
            <a:picLocks noChangeAspect="1"/>
          </p:cNvPicPr>
          <p:nvPr/>
        </p:nvPicPr>
        <p:blipFill rotWithShape="1">
          <a:blip r:embed="rId2"/>
          <a:srcRect l="18932" t="10616" r="18009" b="7443"/>
          <a:stretch/>
        </p:blipFill>
        <p:spPr>
          <a:xfrm>
            <a:off x="0" y="0"/>
            <a:ext cx="12192000" cy="6782540"/>
          </a:xfrm>
          <a:prstGeom prst="rect">
            <a:avLst/>
          </a:prstGeom>
        </p:spPr>
      </p:pic>
      <p:sp>
        <p:nvSpPr>
          <p:cNvPr id="4" name="TextBox 3">
            <a:extLst>
              <a:ext uri="{FF2B5EF4-FFF2-40B4-BE49-F238E27FC236}">
                <a16:creationId xmlns:a16="http://schemas.microsoft.com/office/drawing/2014/main" id="{63DFFC07-8313-4675-826A-420E5085A91A}"/>
              </a:ext>
            </a:extLst>
          </p:cNvPr>
          <p:cNvSpPr txBox="1"/>
          <p:nvPr/>
        </p:nvSpPr>
        <p:spPr>
          <a:xfrm>
            <a:off x="1856912" y="3247447"/>
            <a:ext cx="8478175" cy="707886"/>
          </a:xfrm>
          <a:prstGeom prst="rect">
            <a:avLst/>
          </a:prstGeom>
          <a:solidFill>
            <a:schemeClr val="bg1"/>
          </a:solidFill>
        </p:spPr>
        <p:txBody>
          <a:bodyPr wrap="square" rtlCol="0">
            <a:spAutoFit/>
          </a:bodyPr>
          <a:lstStyle/>
          <a:p>
            <a:pPr algn="ctr"/>
            <a:r>
              <a:rPr lang="en-IN" sz="4000" b="1" dirty="0">
                <a:solidFill>
                  <a:srgbClr val="FF0000"/>
                </a:solidFill>
              </a:rPr>
              <a:t>&lt;&lt;</a:t>
            </a:r>
            <a:r>
              <a:rPr lang="en-IN" sz="4000" b="1" dirty="0">
                <a:solidFill>
                  <a:schemeClr val="tx2"/>
                </a:solidFill>
                <a:latin typeface="Times New Roman" panose="02020603050405020304" pitchFamily="18" charset="0"/>
                <a:cs typeface="Times New Roman" panose="02020603050405020304" pitchFamily="18" charset="0"/>
              </a:rPr>
              <a:t>BLOCKCHAIN </a:t>
            </a:r>
            <a:r>
              <a:rPr lang="en-IN" sz="4000" b="1" dirty="0">
                <a:solidFill>
                  <a:srgbClr val="FF0000"/>
                </a:solidFill>
              </a:rPr>
              <a:t>&gt;&gt;</a:t>
            </a:r>
            <a:endParaRPr lang="en-IN" b="1" dirty="0">
              <a:solidFill>
                <a:srgbClr val="FF0000"/>
              </a:solidFill>
            </a:endParaRPr>
          </a:p>
        </p:txBody>
      </p:sp>
      <p:sp>
        <p:nvSpPr>
          <p:cNvPr id="5" name="TextBox 4">
            <a:extLst>
              <a:ext uri="{FF2B5EF4-FFF2-40B4-BE49-F238E27FC236}">
                <a16:creationId xmlns:a16="http://schemas.microsoft.com/office/drawing/2014/main" id="{E8CD138B-20BB-4F67-96B8-6861818CBB0F}"/>
              </a:ext>
            </a:extLst>
          </p:cNvPr>
          <p:cNvSpPr txBox="1"/>
          <p:nvPr/>
        </p:nvSpPr>
        <p:spPr>
          <a:xfrm>
            <a:off x="4039340" y="4991910"/>
            <a:ext cx="1851789"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1900290140008</a:t>
            </a:r>
          </a:p>
        </p:txBody>
      </p:sp>
      <p:sp>
        <p:nvSpPr>
          <p:cNvPr id="6" name="TextBox 5">
            <a:extLst>
              <a:ext uri="{FF2B5EF4-FFF2-40B4-BE49-F238E27FC236}">
                <a16:creationId xmlns:a16="http://schemas.microsoft.com/office/drawing/2014/main" id="{4CB09F8E-934A-4D6A-8CC4-D959E442295F}"/>
              </a:ext>
            </a:extLst>
          </p:cNvPr>
          <p:cNvSpPr txBox="1"/>
          <p:nvPr/>
        </p:nvSpPr>
        <p:spPr>
          <a:xfrm>
            <a:off x="1998956" y="5258341"/>
            <a:ext cx="2356735"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Apoorva Srivastava</a:t>
            </a:r>
          </a:p>
        </p:txBody>
      </p:sp>
      <p:sp>
        <p:nvSpPr>
          <p:cNvPr id="7" name="TextBox 6">
            <a:extLst>
              <a:ext uri="{FF2B5EF4-FFF2-40B4-BE49-F238E27FC236}">
                <a16:creationId xmlns:a16="http://schemas.microsoft.com/office/drawing/2014/main" id="{2DCF9BAA-5976-44C4-B0B3-8CD4F4287A4C}"/>
              </a:ext>
            </a:extLst>
          </p:cNvPr>
          <p:cNvSpPr txBox="1"/>
          <p:nvPr/>
        </p:nvSpPr>
        <p:spPr>
          <a:xfrm>
            <a:off x="2479829" y="5563315"/>
            <a:ext cx="697627" cy="400110"/>
          </a:xfrm>
          <a:prstGeom prst="rect">
            <a:avLst/>
          </a:prstGeom>
          <a:noFill/>
        </p:spPr>
        <p:txBody>
          <a:bodyPr wrap="none" rtlCol="0">
            <a:spAutoFit/>
          </a:bodyPr>
          <a:lstStyle/>
          <a:p>
            <a:r>
              <a:rPr lang="en-IN" sz="2000" b="1" dirty="0" err="1">
                <a:latin typeface="Times New Roman" panose="02020603050405020304" pitchFamily="18" charset="0"/>
                <a:cs typeface="Times New Roman" panose="02020603050405020304" pitchFamily="18" charset="0"/>
              </a:rPr>
              <a:t>VIth</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B6711A-DAD1-4C35-B3F2-6D16D35F1CB0}"/>
              </a:ext>
            </a:extLst>
          </p:cNvPr>
          <p:cNvSpPr txBox="1"/>
          <p:nvPr/>
        </p:nvSpPr>
        <p:spPr>
          <a:xfrm>
            <a:off x="2293740" y="5832644"/>
            <a:ext cx="37061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0A13A2AB-8535-4BF2-8D70-105CCCD75AAB}"/>
              </a:ext>
            </a:extLst>
          </p:cNvPr>
          <p:cNvSpPr txBox="1"/>
          <p:nvPr/>
        </p:nvSpPr>
        <p:spPr>
          <a:xfrm>
            <a:off x="1737064" y="6107537"/>
            <a:ext cx="1380506"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26-03-2022</a:t>
            </a:r>
          </a:p>
        </p:txBody>
      </p:sp>
    </p:spTree>
    <p:extLst>
      <p:ext uri="{BB962C8B-B14F-4D97-AF65-F5344CB8AC3E}">
        <p14:creationId xmlns:p14="http://schemas.microsoft.com/office/powerpoint/2010/main" val="2270172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1928318" y="840896"/>
            <a:ext cx="7332098"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CUTTING THE MIDDLEMAN</a:t>
            </a:r>
          </a:p>
        </p:txBody>
      </p:sp>
      <p:pic>
        <p:nvPicPr>
          <p:cNvPr id="6" name="Graphic 5" descr="Man">
            <a:extLst>
              <a:ext uri="{FF2B5EF4-FFF2-40B4-BE49-F238E27FC236}">
                <a16:creationId xmlns:a16="http://schemas.microsoft.com/office/drawing/2014/main" id="{86C195D2-2018-4BE7-8D8D-0F09B2FAAB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501" y="4429042"/>
            <a:ext cx="914400" cy="914400"/>
          </a:xfrm>
          <a:prstGeom prst="rect">
            <a:avLst/>
          </a:prstGeom>
        </p:spPr>
      </p:pic>
      <p:pic>
        <p:nvPicPr>
          <p:cNvPr id="8" name="Graphic 7" descr="Court">
            <a:extLst>
              <a:ext uri="{FF2B5EF4-FFF2-40B4-BE49-F238E27FC236}">
                <a16:creationId xmlns:a16="http://schemas.microsoft.com/office/drawing/2014/main" id="{626F1F2F-C945-4DC0-8D6A-2C071D2477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3897" y="3196253"/>
            <a:ext cx="914400" cy="914400"/>
          </a:xfrm>
          <a:prstGeom prst="rect">
            <a:avLst/>
          </a:prstGeom>
        </p:spPr>
      </p:pic>
      <p:pic>
        <p:nvPicPr>
          <p:cNvPr id="12" name="Graphic 11" descr="Man">
            <a:extLst>
              <a:ext uri="{FF2B5EF4-FFF2-40B4-BE49-F238E27FC236}">
                <a16:creationId xmlns:a16="http://schemas.microsoft.com/office/drawing/2014/main" id="{F66FE5FB-4E28-472C-A33F-E839CF0CF6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0973" y="4414659"/>
            <a:ext cx="914400" cy="914400"/>
          </a:xfrm>
          <a:prstGeom prst="rect">
            <a:avLst/>
          </a:prstGeom>
        </p:spPr>
      </p:pic>
      <p:cxnSp>
        <p:nvCxnSpPr>
          <p:cNvPr id="14" name="Straight Arrow Connector 13">
            <a:extLst>
              <a:ext uri="{FF2B5EF4-FFF2-40B4-BE49-F238E27FC236}">
                <a16:creationId xmlns:a16="http://schemas.microsoft.com/office/drawing/2014/main" id="{AA02B573-8581-44C5-9EAC-F8383B755216}"/>
              </a:ext>
            </a:extLst>
          </p:cNvPr>
          <p:cNvCxnSpPr>
            <a:cxnSpLocks/>
            <a:stCxn id="6" idx="3"/>
          </p:cNvCxnSpPr>
          <p:nvPr/>
        </p:nvCxnSpPr>
        <p:spPr>
          <a:xfrm flipV="1">
            <a:off x="1132901" y="3778311"/>
            <a:ext cx="2310996" cy="11079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2F5362-9493-4879-BE87-CE5A8EC3BDDE}"/>
              </a:ext>
            </a:extLst>
          </p:cNvPr>
          <p:cNvCxnSpPr>
            <a:cxnSpLocks/>
            <a:endCxn id="12" idx="1"/>
          </p:cNvCxnSpPr>
          <p:nvPr/>
        </p:nvCxnSpPr>
        <p:spPr>
          <a:xfrm>
            <a:off x="4358297" y="3778311"/>
            <a:ext cx="2202676" cy="10935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CA29B4-1491-4DAC-9E16-CE4F61910B59}"/>
              </a:ext>
            </a:extLst>
          </p:cNvPr>
          <p:cNvCxnSpPr>
            <a:cxnSpLocks/>
          </p:cNvCxnSpPr>
          <p:nvPr/>
        </p:nvCxnSpPr>
        <p:spPr>
          <a:xfrm>
            <a:off x="1132901" y="5031565"/>
            <a:ext cx="542807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Close">
            <a:extLst>
              <a:ext uri="{FF2B5EF4-FFF2-40B4-BE49-F238E27FC236}">
                <a16:creationId xmlns:a16="http://schemas.microsoft.com/office/drawing/2014/main" id="{78593C01-2F65-4F54-9C27-CD7DCD1F62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8558" y="3204443"/>
            <a:ext cx="1025079" cy="1025079"/>
          </a:xfrm>
          <a:prstGeom prst="rect">
            <a:avLst/>
          </a:prstGeom>
        </p:spPr>
      </p:pic>
      <p:sp>
        <p:nvSpPr>
          <p:cNvPr id="37" name="TextBox 36">
            <a:extLst>
              <a:ext uri="{FF2B5EF4-FFF2-40B4-BE49-F238E27FC236}">
                <a16:creationId xmlns:a16="http://schemas.microsoft.com/office/drawing/2014/main" id="{363D1D5F-695E-4A75-9C79-9D0931F65D59}"/>
              </a:ext>
            </a:extLst>
          </p:cNvPr>
          <p:cNvSpPr txBox="1"/>
          <p:nvPr/>
        </p:nvSpPr>
        <p:spPr>
          <a:xfrm>
            <a:off x="2447606" y="5134179"/>
            <a:ext cx="3021320" cy="369332"/>
          </a:xfrm>
          <a:prstGeom prst="rect">
            <a:avLst/>
          </a:prstGeom>
          <a:noFill/>
        </p:spPr>
        <p:txBody>
          <a:bodyPr wrap="square" rtlCol="0">
            <a:spAutoFit/>
          </a:bodyPr>
          <a:lstStyle/>
          <a:p>
            <a:r>
              <a:rPr lang="en-US" dirty="0"/>
              <a:t>E.g. direct transfer of Bitcoins</a:t>
            </a:r>
          </a:p>
        </p:txBody>
      </p:sp>
      <p:sp>
        <p:nvSpPr>
          <p:cNvPr id="13" name="TextBox 12">
            <a:extLst>
              <a:ext uri="{FF2B5EF4-FFF2-40B4-BE49-F238E27FC236}">
                <a16:creationId xmlns:a16="http://schemas.microsoft.com/office/drawing/2014/main" id="{3480DB2F-3755-447B-88DA-9754F6D65F37}"/>
              </a:ext>
            </a:extLst>
          </p:cNvPr>
          <p:cNvSpPr txBox="1"/>
          <p:nvPr/>
        </p:nvSpPr>
        <p:spPr>
          <a:xfrm>
            <a:off x="7653020" y="2499291"/>
            <a:ext cx="4065504"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Blockchain technology makes middlemen (so-called trusted third parties) obsolete in many applications.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Bitcoin can serve as an example here.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Bitcoins are not routed via a central instance, e.g. a bank, but can be transferred directly between the parties.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401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2763337" y="884817"/>
            <a:ext cx="6027081"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BUILDING CONSENSUS</a:t>
            </a:r>
          </a:p>
        </p:txBody>
      </p:sp>
      <p:pic>
        <p:nvPicPr>
          <p:cNvPr id="13" name="Graphic 12" descr="Man">
            <a:extLst>
              <a:ext uri="{FF2B5EF4-FFF2-40B4-BE49-F238E27FC236}">
                <a16:creationId xmlns:a16="http://schemas.microsoft.com/office/drawing/2014/main" id="{95C210A7-ABE3-460B-AD4D-786577BE7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516" y="4375181"/>
            <a:ext cx="609328" cy="609328"/>
          </a:xfrm>
          <a:prstGeom prst="rect">
            <a:avLst/>
          </a:prstGeom>
        </p:spPr>
      </p:pic>
      <p:pic>
        <p:nvPicPr>
          <p:cNvPr id="16" name="Graphic 15" descr="Man">
            <a:extLst>
              <a:ext uri="{FF2B5EF4-FFF2-40B4-BE49-F238E27FC236}">
                <a16:creationId xmlns:a16="http://schemas.microsoft.com/office/drawing/2014/main" id="{CF9260BA-F636-4A09-A4FC-02ED2CAD9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7648" y="3868076"/>
            <a:ext cx="609328" cy="609328"/>
          </a:xfrm>
          <a:prstGeom prst="rect">
            <a:avLst/>
          </a:prstGeom>
        </p:spPr>
      </p:pic>
      <p:pic>
        <p:nvPicPr>
          <p:cNvPr id="17" name="Graphic 16" descr="Man">
            <a:extLst>
              <a:ext uri="{FF2B5EF4-FFF2-40B4-BE49-F238E27FC236}">
                <a16:creationId xmlns:a16="http://schemas.microsoft.com/office/drawing/2014/main" id="{3BAC8668-C1D3-41B3-8829-DBCB15704E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2110" y="4860649"/>
            <a:ext cx="609328" cy="609328"/>
          </a:xfrm>
          <a:prstGeom prst="rect">
            <a:avLst/>
          </a:prstGeom>
        </p:spPr>
      </p:pic>
      <p:pic>
        <p:nvPicPr>
          <p:cNvPr id="18" name="Graphic 17" descr="Man">
            <a:extLst>
              <a:ext uri="{FF2B5EF4-FFF2-40B4-BE49-F238E27FC236}">
                <a16:creationId xmlns:a16="http://schemas.microsoft.com/office/drawing/2014/main" id="{93DA89C1-E098-43DF-8263-4ADFD9832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563" y="4362557"/>
            <a:ext cx="609328" cy="609328"/>
          </a:xfrm>
          <a:prstGeom prst="rect">
            <a:avLst/>
          </a:prstGeom>
        </p:spPr>
      </p:pic>
      <p:pic>
        <p:nvPicPr>
          <p:cNvPr id="20" name="Graphic 19" descr="Man">
            <a:extLst>
              <a:ext uri="{FF2B5EF4-FFF2-40B4-BE49-F238E27FC236}">
                <a16:creationId xmlns:a16="http://schemas.microsoft.com/office/drawing/2014/main" id="{5B61FAAE-E957-468B-A459-7A3FBA129E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1548" y="4891953"/>
            <a:ext cx="609328" cy="609328"/>
          </a:xfrm>
          <a:prstGeom prst="rect">
            <a:avLst/>
          </a:prstGeom>
        </p:spPr>
      </p:pic>
      <p:pic>
        <p:nvPicPr>
          <p:cNvPr id="21" name="Graphic 20" descr="Man">
            <a:extLst>
              <a:ext uri="{FF2B5EF4-FFF2-40B4-BE49-F238E27FC236}">
                <a16:creationId xmlns:a16="http://schemas.microsoft.com/office/drawing/2014/main" id="{39D37843-DD42-49B2-9FBA-8766600F35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3791" y="3362871"/>
            <a:ext cx="609328" cy="609328"/>
          </a:xfrm>
          <a:prstGeom prst="rect">
            <a:avLst/>
          </a:prstGeom>
        </p:spPr>
      </p:pic>
      <p:pic>
        <p:nvPicPr>
          <p:cNvPr id="22" name="Graphic 21" descr="Man">
            <a:extLst>
              <a:ext uri="{FF2B5EF4-FFF2-40B4-BE49-F238E27FC236}">
                <a16:creationId xmlns:a16="http://schemas.microsoft.com/office/drawing/2014/main" id="{F3691335-62FA-4710-B484-1FCB7A243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1548" y="3871284"/>
            <a:ext cx="609328" cy="609328"/>
          </a:xfrm>
          <a:prstGeom prst="rect">
            <a:avLst/>
          </a:prstGeom>
        </p:spPr>
      </p:pic>
      <p:pic>
        <p:nvPicPr>
          <p:cNvPr id="23" name="Graphic 22" descr="Man">
            <a:extLst>
              <a:ext uri="{FF2B5EF4-FFF2-40B4-BE49-F238E27FC236}">
                <a16:creationId xmlns:a16="http://schemas.microsoft.com/office/drawing/2014/main" id="{59012D46-99A3-48D5-A921-4CA1EA813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3006" y="5331308"/>
            <a:ext cx="609328" cy="609328"/>
          </a:xfrm>
          <a:prstGeom prst="rect">
            <a:avLst/>
          </a:prstGeom>
        </p:spPr>
      </p:pic>
      <p:pic>
        <p:nvPicPr>
          <p:cNvPr id="24" name="Graphic 23" descr="Man">
            <a:extLst>
              <a:ext uri="{FF2B5EF4-FFF2-40B4-BE49-F238E27FC236}">
                <a16:creationId xmlns:a16="http://schemas.microsoft.com/office/drawing/2014/main" id="{CA98EB35-A935-49E0-BE21-57E75B0B5B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0090" y="4477404"/>
            <a:ext cx="609328" cy="609328"/>
          </a:xfrm>
          <a:prstGeom prst="rect">
            <a:avLst/>
          </a:prstGeom>
        </p:spPr>
      </p:pic>
      <p:sp>
        <p:nvSpPr>
          <p:cNvPr id="15" name="TextBox 14">
            <a:extLst>
              <a:ext uri="{FF2B5EF4-FFF2-40B4-BE49-F238E27FC236}">
                <a16:creationId xmlns:a16="http://schemas.microsoft.com/office/drawing/2014/main" id="{574EE4F9-49F6-4E70-9776-A6AAF2BEBCF1}"/>
              </a:ext>
            </a:extLst>
          </p:cNvPr>
          <p:cNvSpPr txBox="1"/>
          <p:nvPr/>
        </p:nvSpPr>
        <p:spPr>
          <a:xfrm>
            <a:off x="5069148" y="2417687"/>
            <a:ext cx="6906827" cy="452431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Blockchain technology has a wide range of applications for consensus building.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a finite timeframe, all participants of the blockchain agree on a proposal, which was worked out by a participant.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Bitcoin, for example, all participants agree on who owns how many bitcoins. But many applications are also conceivable in industry.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a finite time, all participants agree on a single state.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E.g. on who owns how many Bitcoin.</a:t>
            </a:r>
          </a:p>
          <a:p>
            <a:endParaRPr lang="en-IN" dirty="0"/>
          </a:p>
        </p:txBody>
      </p:sp>
    </p:spTree>
    <p:extLst>
      <p:ext uri="{BB962C8B-B14F-4D97-AF65-F5344CB8AC3E}">
        <p14:creationId xmlns:p14="http://schemas.microsoft.com/office/powerpoint/2010/main" val="396658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3047260" y="893580"/>
            <a:ext cx="6094520"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CREATING WITNESSES</a:t>
            </a:r>
          </a:p>
        </p:txBody>
      </p:sp>
      <p:pic>
        <p:nvPicPr>
          <p:cNvPr id="4" name="Graphic 3" descr="Eye">
            <a:extLst>
              <a:ext uri="{FF2B5EF4-FFF2-40B4-BE49-F238E27FC236}">
                <a16:creationId xmlns:a16="http://schemas.microsoft.com/office/drawing/2014/main" id="{A48B50E0-D1D7-495A-8768-56C0DABB2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9549" y="3175337"/>
            <a:ext cx="1861211" cy="1861211"/>
          </a:xfrm>
          <a:prstGeom prst="rect">
            <a:avLst/>
          </a:prstGeom>
        </p:spPr>
      </p:pic>
      <p:sp>
        <p:nvSpPr>
          <p:cNvPr id="7" name="TextBox 6">
            <a:extLst>
              <a:ext uri="{FF2B5EF4-FFF2-40B4-BE49-F238E27FC236}">
                <a16:creationId xmlns:a16="http://schemas.microsoft.com/office/drawing/2014/main" id="{32BBBA75-E55D-4404-AB70-5A6599F8F529}"/>
              </a:ext>
            </a:extLst>
          </p:cNvPr>
          <p:cNvSpPr txBox="1"/>
          <p:nvPr/>
        </p:nvSpPr>
        <p:spPr>
          <a:xfrm>
            <a:off x="4980604" y="2702450"/>
            <a:ext cx="6094520"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 public blockchain can be used for the automated creation of witnesses.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something is published on a public blockchain, all participants become witnesses.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is used, for example, by </a:t>
            </a:r>
            <a:r>
              <a:rPr lang="en-US" sz="2000" b="0" i="0" dirty="0" err="1">
                <a:effectLst/>
                <a:latin typeface="Times New Roman" panose="02020603050405020304" pitchFamily="18" charset="0"/>
                <a:cs typeface="Times New Roman" panose="02020603050405020304" pitchFamily="18" charset="0"/>
              </a:rPr>
              <a:t>OriginStamp</a:t>
            </a:r>
            <a:r>
              <a:rPr lang="en-US" sz="2000" b="0" i="0" dirty="0">
                <a:effectLst/>
                <a:latin typeface="Times New Roman" panose="02020603050405020304" pitchFamily="18" charset="0"/>
                <a:cs typeface="Times New Roman" panose="02020603050405020304" pitchFamily="18" charset="0"/>
              </a:rPr>
              <a:t> to create a secure timestamp for documents.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833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4E3-412E-4ACB-B33F-9C73E647F9CB}"/>
              </a:ext>
            </a:extLst>
          </p:cNvPr>
          <p:cNvSpPr>
            <a:spLocks noGrp="1"/>
          </p:cNvSpPr>
          <p:nvPr>
            <p:ph type="ctrTitle"/>
          </p:nvPr>
        </p:nvSpPr>
        <p:spPr>
          <a:xfrm>
            <a:off x="1621027" y="621436"/>
            <a:ext cx="8825658" cy="879547"/>
          </a:xfrm>
        </p:spPr>
        <p:txBody>
          <a:bodyPr/>
          <a:lstStyle/>
          <a:p>
            <a:pPr algn="ctr"/>
            <a:r>
              <a:rPr lang="en-IN" sz="5400" b="1" u="sng" dirty="0">
                <a:latin typeface="Times New Roman" panose="02020603050405020304" pitchFamily="18" charset="0"/>
                <a:cs typeface="Times New Roman" panose="02020603050405020304" pitchFamily="18" charset="0"/>
              </a:rPr>
              <a:t>DISTRIBUTED LEDGER</a:t>
            </a:r>
            <a:endParaRPr lang="en-IN" dirty="0"/>
          </a:p>
        </p:txBody>
      </p:sp>
      <p:sp>
        <p:nvSpPr>
          <p:cNvPr id="6" name="TextBox 5">
            <a:extLst>
              <a:ext uri="{FF2B5EF4-FFF2-40B4-BE49-F238E27FC236}">
                <a16:creationId xmlns:a16="http://schemas.microsoft.com/office/drawing/2014/main" id="{88EF1012-E29C-43BD-9349-8FF8775BA1CA}"/>
              </a:ext>
            </a:extLst>
          </p:cNvPr>
          <p:cNvSpPr txBox="1"/>
          <p:nvPr/>
        </p:nvSpPr>
        <p:spPr>
          <a:xfrm>
            <a:off x="488020" y="1866673"/>
            <a:ext cx="11091672"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a database that is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shared</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replicated</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synchronized among</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members of a decentralized network. </a:t>
            </a:r>
          </a:p>
          <a:p>
            <a:pPr marL="285750" indent="-285750" algn="just">
              <a:lnSpc>
                <a:spcPct val="150000"/>
              </a:lnSpc>
              <a:buFont typeface="Arial" panose="020B0604020202020204" pitchFamily="34" charset="0"/>
              <a:buChar char="•"/>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 the information on this ledger is securely and accurately stored using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cryptography</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distributed ledger allows transactions to have public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witnesses</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which makes cyberattack more difficult</a:t>
            </a:r>
            <a:endPar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 is no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central authority</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or third-party mediators. Every record in the distributed ledger has a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timestamp</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cryptographic signature. </a:t>
            </a:r>
          </a:p>
          <a:p>
            <a:pPr marL="285750" indent="-285750" algn="just">
              <a:lnSpc>
                <a:spcPct val="150000"/>
              </a:lnSpc>
              <a:buFont typeface="Arial" panose="020B0604020202020204" pitchFamily="34" charset="0"/>
              <a:buChar char="•"/>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makes the ledger an auditable, and immutable history of all transactions in the network.</a:t>
            </a:r>
          </a:p>
          <a:p>
            <a:pPr marL="285750" indent="-285750" algn="just">
              <a:lnSpc>
                <a:spcPct val="150000"/>
              </a:lnSpc>
              <a:buFont typeface="Arial" panose="020B0604020202020204" pitchFamily="34" charset="0"/>
              <a:buChar char="•"/>
            </a:pP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hen any modifications happen in the ledger, each node constructs the new transaction, and then the nodes </a:t>
            </a: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vote by consensus algorithm</a:t>
            </a: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on which copy is correct.</a:t>
            </a:r>
          </a:p>
          <a:p>
            <a:pPr marL="285750" indent="-285750" algn="just">
              <a:lnSpc>
                <a:spcPct val="150000"/>
              </a:lnSpc>
              <a:buFont typeface="Arial" panose="020B0604020202020204" pitchFamily="34" charset="0"/>
              <a:buChar char="•"/>
            </a:pPr>
            <a:r>
              <a:rPr lang="en-IN"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Once a consensus algorithm has been determined, all the other nodes update themselves with the new and correct copy of the ledger.</a:t>
            </a:r>
          </a:p>
        </p:txBody>
      </p:sp>
    </p:spTree>
    <p:extLst>
      <p:ext uri="{BB962C8B-B14F-4D97-AF65-F5344CB8AC3E}">
        <p14:creationId xmlns:p14="http://schemas.microsoft.com/office/powerpoint/2010/main" val="100166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7BFC88-02C0-49E7-89F7-BC3E5F044158}"/>
              </a:ext>
            </a:extLst>
          </p:cNvPr>
          <p:cNvPicPr>
            <a:picLocks noChangeAspect="1"/>
          </p:cNvPicPr>
          <p:nvPr/>
        </p:nvPicPr>
        <p:blipFill rotWithShape="1">
          <a:blip r:embed="rId2"/>
          <a:srcRect t="12686" b="22607"/>
          <a:stretch/>
        </p:blipFill>
        <p:spPr>
          <a:xfrm>
            <a:off x="1763697" y="1695636"/>
            <a:ext cx="9144000" cy="4030461"/>
          </a:xfrm>
          <a:prstGeom prst="rect">
            <a:avLst/>
          </a:prstGeom>
        </p:spPr>
      </p:pic>
      <p:sp>
        <p:nvSpPr>
          <p:cNvPr id="2" name="Title 1">
            <a:extLst>
              <a:ext uri="{FF2B5EF4-FFF2-40B4-BE49-F238E27FC236}">
                <a16:creationId xmlns:a16="http://schemas.microsoft.com/office/drawing/2014/main" id="{7D590913-DE2C-40A4-A107-CB8107E994E8}"/>
              </a:ext>
            </a:extLst>
          </p:cNvPr>
          <p:cNvSpPr>
            <a:spLocks noGrp="1"/>
          </p:cNvSpPr>
          <p:nvPr>
            <p:ph type="ctrTitle"/>
          </p:nvPr>
        </p:nvSpPr>
        <p:spPr>
          <a:xfrm>
            <a:off x="3029194" y="426128"/>
            <a:ext cx="6133612" cy="719092"/>
          </a:xfrm>
        </p:spPr>
        <p:txBody>
          <a:bodyPr/>
          <a:lstStyle/>
          <a:p>
            <a:r>
              <a:rPr lang="en-IN" sz="4000" b="1" u="sng" dirty="0">
                <a:latin typeface="Times New Roman" panose="02020603050405020304" pitchFamily="18" charset="0"/>
                <a:cs typeface="Times New Roman" panose="02020603050405020304" pitchFamily="18" charset="0"/>
              </a:rPr>
              <a:t>DISTRIBUTED LEDGER</a:t>
            </a:r>
          </a:p>
        </p:txBody>
      </p:sp>
    </p:spTree>
    <p:extLst>
      <p:ext uri="{BB962C8B-B14F-4D97-AF65-F5344CB8AC3E}">
        <p14:creationId xmlns:p14="http://schemas.microsoft.com/office/powerpoint/2010/main" val="1694047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F93D-C34F-443D-8A12-7C723FF1DDE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D2913A0-7826-4253-966E-26B75FF8969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38E5F8C-9C70-44E9-AFB3-2E3CEFF9E66C}"/>
              </a:ext>
            </a:extLst>
          </p:cNvPr>
          <p:cNvPicPr>
            <a:picLocks noChangeAspect="1"/>
          </p:cNvPicPr>
          <p:nvPr/>
        </p:nvPicPr>
        <p:blipFill rotWithShape="1">
          <a:blip r:embed="rId2"/>
          <a:srcRect t="21456" b="22071"/>
          <a:stretch/>
        </p:blipFill>
        <p:spPr>
          <a:xfrm>
            <a:off x="995784" y="1296140"/>
            <a:ext cx="10198958" cy="4805037"/>
          </a:xfrm>
          <a:prstGeom prst="rect">
            <a:avLst/>
          </a:prstGeom>
        </p:spPr>
      </p:pic>
      <p:sp>
        <p:nvSpPr>
          <p:cNvPr id="4" name="TextBox 3">
            <a:extLst>
              <a:ext uri="{FF2B5EF4-FFF2-40B4-BE49-F238E27FC236}">
                <a16:creationId xmlns:a16="http://schemas.microsoft.com/office/drawing/2014/main" id="{8362094D-6693-4D0B-BF21-840D79E45720}"/>
              </a:ext>
            </a:extLst>
          </p:cNvPr>
          <p:cNvSpPr txBox="1"/>
          <p:nvPr/>
        </p:nvSpPr>
        <p:spPr>
          <a:xfrm>
            <a:off x="541536" y="485024"/>
            <a:ext cx="10052495" cy="707886"/>
          </a:xfrm>
          <a:prstGeom prst="rect">
            <a:avLst/>
          </a:prstGeom>
          <a:noFill/>
        </p:spPr>
        <p:txBody>
          <a:bodyPr wrap="none" rtlCol="0">
            <a:spAutoFit/>
          </a:bodyPr>
          <a:lstStyle/>
          <a:p>
            <a:r>
              <a:rPr lang="en-US" sz="4000" b="1" u="sng" dirty="0">
                <a:solidFill>
                  <a:schemeClr val="bg1"/>
                </a:solidFill>
                <a:latin typeface="Times New Roman" panose="02020603050405020304" pitchFamily="18" charset="0"/>
                <a:cs typeface="Times New Roman" panose="02020603050405020304" pitchFamily="18" charset="0"/>
              </a:rPr>
              <a:t>WORKING OF A DISTRIBUTED LEDGER</a:t>
            </a:r>
            <a:endParaRPr lang="en-IN" sz="40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999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69783A-10E0-4EC8-8969-A077200253F2}"/>
              </a:ext>
            </a:extLst>
          </p:cNvPr>
          <p:cNvSpPr>
            <a:spLocks noGrp="1"/>
          </p:cNvSpPr>
          <p:nvPr>
            <p:ph type="title"/>
          </p:nvPr>
        </p:nvSpPr>
        <p:spPr/>
        <p:txBody>
          <a:bodyPr/>
          <a:lstStyle/>
          <a:p>
            <a:r>
              <a:rPr lang="en-US" sz="4000" b="1" u="sng" dirty="0">
                <a:latin typeface="Times New Roman" panose="02020603050405020304" pitchFamily="18" charset="0"/>
                <a:cs typeface="Times New Roman" panose="02020603050405020304" pitchFamily="18" charset="0"/>
              </a:rPr>
              <a:t>SMART CONTRACT</a:t>
            </a:r>
            <a:endParaRPr lang="en-IN" sz="40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90F1AB1-2792-4729-A38B-9EC9BE4CD604}"/>
              </a:ext>
            </a:extLst>
          </p:cNvPr>
          <p:cNvPicPr>
            <a:picLocks noChangeAspect="1"/>
          </p:cNvPicPr>
          <p:nvPr/>
        </p:nvPicPr>
        <p:blipFill rotWithShape="1">
          <a:blip r:embed="rId2"/>
          <a:srcRect t="17863" b="16454"/>
          <a:stretch/>
        </p:blipFill>
        <p:spPr>
          <a:xfrm>
            <a:off x="1284303" y="2319824"/>
            <a:ext cx="9144000" cy="4444960"/>
          </a:xfrm>
          <a:prstGeom prst="rect">
            <a:avLst/>
          </a:prstGeom>
        </p:spPr>
      </p:pic>
    </p:spTree>
    <p:extLst>
      <p:ext uri="{BB962C8B-B14F-4D97-AF65-F5344CB8AC3E}">
        <p14:creationId xmlns:p14="http://schemas.microsoft.com/office/powerpoint/2010/main" val="394128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19E037-DEFE-49F1-8BDE-9B732BE8235A}"/>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PRIVACY</a:t>
            </a:r>
            <a:endParaRPr lang="en-IN" b="1" u="sng"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A08914A-A0C2-471A-B497-AAB16BBF3FA4}"/>
              </a:ext>
            </a:extLst>
          </p:cNvPr>
          <p:cNvSpPr>
            <a:spLocks noGrp="1"/>
          </p:cNvSpPr>
          <p:nvPr>
            <p:ph type="body" sz="half" idx="4294967295"/>
          </p:nvPr>
        </p:nvSpPr>
        <p:spPr>
          <a:xfrm>
            <a:off x="5513388" y="2798763"/>
            <a:ext cx="6678612" cy="3870325"/>
          </a:xfrm>
        </p:spPr>
        <p:txBody>
          <a:bodyPr>
            <a:normAutofit/>
          </a:bodyPr>
          <a:lstStyle/>
          <a:p>
            <a:r>
              <a:rPr lang="en-US" sz="2400" dirty="0">
                <a:latin typeface="Times New Roman" panose="02020603050405020304" pitchFamily="18" charset="0"/>
                <a:cs typeface="Times New Roman" panose="02020603050405020304" pitchFamily="18" charset="0"/>
              </a:rPr>
              <a:t>Ledger is shared , but participants require privacy.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Participants need : Transactions to be private . Identity not linked to a transaction.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Transactions need to be authenticated.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Cryptography central to these processes.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F786C8-DF83-4650-A716-A8D2D1870120}"/>
              </a:ext>
            </a:extLst>
          </p:cNvPr>
          <p:cNvPicPr>
            <a:picLocks noChangeAspect="1"/>
          </p:cNvPicPr>
          <p:nvPr/>
        </p:nvPicPr>
        <p:blipFill rotWithShape="1">
          <a:blip r:embed="rId2"/>
          <a:srcRect l="47702" t="19645" r="46763" b="15106"/>
          <a:stretch/>
        </p:blipFill>
        <p:spPr>
          <a:xfrm>
            <a:off x="4748250" y="2756460"/>
            <a:ext cx="506028" cy="3912628"/>
          </a:xfrm>
          <a:prstGeom prst="rect">
            <a:avLst/>
          </a:prstGeom>
        </p:spPr>
      </p:pic>
      <p:pic>
        <p:nvPicPr>
          <p:cNvPr id="7" name="Picture 6">
            <a:extLst>
              <a:ext uri="{FF2B5EF4-FFF2-40B4-BE49-F238E27FC236}">
                <a16:creationId xmlns:a16="http://schemas.microsoft.com/office/drawing/2014/main" id="{1A0164F7-1B79-460F-948D-0D0A288F9F48}"/>
              </a:ext>
            </a:extLst>
          </p:cNvPr>
          <p:cNvPicPr>
            <a:picLocks noChangeAspect="1"/>
          </p:cNvPicPr>
          <p:nvPr/>
        </p:nvPicPr>
        <p:blipFill rotWithShape="1">
          <a:blip r:embed="rId2"/>
          <a:srcRect l="4191" t="26271" r="51925" b="22078"/>
          <a:stretch/>
        </p:blipFill>
        <p:spPr>
          <a:xfrm>
            <a:off x="476434" y="2254928"/>
            <a:ext cx="4012707" cy="4086151"/>
          </a:xfrm>
          <a:prstGeom prst="rect">
            <a:avLst/>
          </a:prstGeom>
        </p:spPr>
      </p:pic>
    </p:spTree>
    <p:extLst>
      <p:ext uri="{BB962C8B-B14F-4D97-AF65-F5344CB8AC3E}">
        <p14:creationId xmlns:p14="http://schemas.microsoft.com/office/powerpoint/2010/main" val="32364916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randombar(horizontal)">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3889235" y="938158"/>
            <a:ext cx="4410570"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KEY FEATURES</a:t>
            </a:r>
          </a:p>
        </p:txBody>
      </p:sp>
      <p:sp>
        <p:nvSpPr>
          <p:cNvPr id="13" name="TextBox 12">
            <a:extLst>
              <a:ext uri="{FF2B5EF4-FFF2-40B4-BE49-F238E27FC236}">
                <a16:creationId xmlns:a16="http://schemas.microsoft.com/office/drawing/2014/main" id="{9FD7AA47-5239-41A8-BCAC-9CC5B394E6CA}"/>
              </a:ext>
            </a:extLst>
          </p:cNvPr>
          <p:cNvSpPr txBox="1"/>
          <p:nvPr/>
        </p:nvSpPr>
        <p:spPr>
          <a:xfrm>
            <a:off x="2661803" y="3123884"/>
            <a:ext cx="6865433" cy="2795958"/>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Write-only, immutable, transparent data storage.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Decentralized, no need for intermediaries.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Consistent state across all participants.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Resistant against malicious participants.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Open to everyone.</a:t>
            </a:r>
          </a:p>
        </p:txBody>
      </p:sp>
    </p:spTree>
    <p:extLst>
      <p:ext uri="{BB962C8B-B14F-4D97-AF65-F5344CB8AC3E}">
        <p14:creationId xmlns:p14="http://schemas.microsoft.com/office/powerpoint/2010/main" val="32224466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D8F9-3DBF-451B-850B-C012FFA50EEC}"/>
              </a:ext>
            </a:extLst>
          </p:cNvPr>
          <p:cNvSpPr>
            <a:spLocks noGrp="1"/>
          </p:cNvSpPr>
          <p:nvPr>
            <p:ph type="title"/>
          </p:nvPr>
        </p:nvSpPr>
        <p:spPr>
          <a:xfrm>
            <a:off x="1154954" y="973668"/>
            <a:ext cx="9915500" cy="706964"/>
          </a:xfrm>
        </p:spPr>
        <p:txBody>
          <a:bodyPr/>
          <a:lstStyle/>
          <a:p>
            <a:r>
              <a:rPr lang="en-US" sz="4000" b="1" u="sng" dirty="0">
                <a:latin typeface="Times New Roman" panose="02020603050405020304" pitchFamily="18" charset="0"/>
                <a:cs typeface="Times New Roman" panose="02020603050405020304" pitchFamily="18" charset="0"/>
              </a:rPr>
              <a:t>INDUSTRIAL BLOCKCHAIN BENEFITS</a:t>
            </a:r>
            <a:endParaRPr lang="en-IN" sz="4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04432D-F038-4C5D-AE7B-404FB2514E55}"/>
              </a:ext>
            </a:extLst>
          </p:cNvPr>
          <p:cNvPicPr>
            <a:picLocks noChangeAspect="1"/>
          </p:cNvPicPr>
          <p:nvPr/>
        </p:nvPicPr>
        <p:blipFill rotWithShape="1">
          <a:blip r:embed="rId2"/>
          <a:srcRect t="16233" b="11716"/>
          <a:stretch/>
        </p:blipFill>
        <p:spPr>
          <a:xfrm>
            <a:off x="1540704" y="2015230"/>
            <a:ext cx="9144000" cy="4842769"/>
          </a:xfrm>
          <a:prstGeom prst="rect">
            <a:avLst/>
          </a:prstGeom>
        </p:spPr>
      </p:pic>
    </p:spTree>
    <p:extLst>
      <p:ext uri="{BB962C8B-B14F-4D97-AF65-F5344CB8AC3E}">
        <p14:creationId xmlns:p14="http://schemas.microsoft.com/office/powerpoint/2010/main" val="1710985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1978678" y="935975"/>
            <a:ext cx="6852813"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WHAT IS A BLOCKCHAIN?</a:t>
            </a:r>
          </a:p>
        </p:txBody>
      </p:sp>
      <p:sp>
        <p:nvSpPr>
          <p:cNvPr id="7" name="Rectangle 6">
            <a:extLst>
              <a:ext uri="{FF2B5EF4-FFF2-40B4-BE49-F238E27FC236}">
                <a16:creationId xmlns:a16="http://schemas.microsoft.com/office/drawing/2014/main" id="{B36FA8E6-A829-40D5-8978-1F071D33A4B7}"/>
              </a:ext>
            </a:extLst>
          </p:cNvPr>
          <p:cNvSpPr/>
          <p:nvPr/>
        </p:nvSpPr>
        <p:spPr>
          <a:xfrm>
            <a:off x="1111573"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F59176D-ED8A-46CD-B91C-311A7C927FD2}"/>
              </a:ext>
            </a:extLst>
          </p:cNvPr>
          <p:cNvCxnSpPr/>
          <p:nvPr/>
        </p:nvCxnSpPr>
        <p:spPr>
          <a:xfrm>
            <a:off x="1111573"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EFF1DE-B422-4FDD-863F-AFA8D9298A21}"/>
              </a:ext>
            </a:extLst>
          </p:cNvPr>
          <p:cNvSpPr txBox="1"/>
          <p:nvPr/>
        </p:nvSpPr>
        <p:spPr>
          <a:xfrm>
            <a:off x="1670562" y="4598368"/>
            <a:ext cx="822653" cy="369332"/>
          </a:xfrm>
          <a:prstGeom prst="rect">
            <a:avLst/>
          </a:prstGeom>
          <a:noFill/>
        </p:spPr>
        <p:txBody>
          <a:bodyPr wrap="square" rtlCol="0">
            <a:spAutoFit/>
          </a:bodyPr>
          <a:lstStyle/>
          <a:p>
            <a:pPr algn="ctr"/>
            <a:r>
              <a:rPr lang="en-US" dirty="0"/>
              <a:t>Data</a:t>
            </a:r>
          </a:p>
        </p:txBody>
      </p:sp>
      <p:sp>
        <p:nvSpPr>
          <p:cNvPr id="13" name="TextBox 12">
            <a:extLst>
              <a:ext uri="{FF2B5EF4-FFF2-40B4-BE49-F238E27FC236}">
                <a16:creationId xmlns:a16="http://schemas.microsoft.com/office/drawing/2014/main" id="{1EE20481-BF18-4BD8-AAC5-8FAABDF8C956}"/>
              </a:ext>
            </a:extLst>
          </p:cNvPr>
          <p:cNvSpPr txBox="1"/>
          <p:nvPr/>
        </p:nvSpPr>
        <p:spPr>
          <a:xfrm>
            <a:off x="1361373" y="5796260"/>
            <a:ext cx="1441030" cy="369332"/>
          </a:xfrm>
          <a:prstGeom prst="rect">
            <a:avLst/>
          </a:prstGeom>
          <a:noFill/>
        </p:spPr>
        <p:txBody>
          <a:bodyPr wrap="square" rtlCol="0">
            <a:spAutoFit/>
          </a:bodyPr>
          <a:lstStyle/>
          <a:p>
            <a:pPr algn="ctr"/>
            <a:r>
              <a:rPr lang="en-US" dirty="0"/>
              <a:t>Reference</a:t>
            </a:r>
          </a:p>
        </p:txBody>
      </p:sp>
      <p:sp>
        <p:nvSpPr>
          <p:cNvPr id="18" name="Rectangle 17">
            <a:extLst>
              <a:ext uri="{FF2B5EF4-FFF2-40B4-BE49-F238E27FC236}">
                <a16:creationId xmlns:a16="http://schemas.microsoft.com/office/drawing/2014/main" id="{C482DC40-24E4-4A98-BC20-841DAF508F26}"/>
              </a:ext>
            </a:extLst>
          </p:cNvPr>
          <p:cNvSpPr/>
          <p:nvPr/>
        </p:nvSpPr>
        <p:spPr>
          <a:xfrm>
            <a:off x="4434770"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7523948-1983-4DAE-9616-56D56CD9264A}"/>
              </a:ext>
            </a:extLst>
          </p:cNvPr>
          <p:cNvCxnSpPr/>
          <p:nvPr/>
        </p:nvCxnSpPr>
        <p:spPr>
          <a:xfrm>
            <a:off x="4434770"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18FDC8-1DD9-4795-9321-AA83CCCCD366}"/>
              </a:ext>
            </a:extLst>
          </p:cNvPr>
          <p:cNvSpPr txBox="1"/>
          <p:nvPr/>
        </p:nvSpPr>
        <p:spPr>
          <a:xfrm>
            <a:off x="4993759" y="4598368"/>
            <a:ext cx="822653" cy="369332"/>
          </a:xfrm>
          <a:prstGeom prst="rect">
            <a:avLst/>
          </a:prstGeom>
          <a:noFill/>
        </p:spPr>
        <p:txBody>
          <a:bodyPr wrap="square" rtlCol="0">
            <a:spAutoFit/>
          </a:bodyPr>
          <a:lstStyle/>
          <a:p>
            <a:pPr algn="ctr"/>
            <a:r>
              <a:rPr lang="en-US" dirty="0"/>
              <a:t>Data</a:t>
            </a:r>
          </a:p>
        </p:txBody>
      </p:sp>
      <p:sp>
        <p:nvSpPr>
          <p:cNvPr id="21" name="TextBox 20">
            <a:extLst>
              <a:ext uri="{FF2B5EF4-FFF2-40B4-BE49-F238E27FC236}">
                <a16:creationId xmlns:a16="http://schemas.microsoft.com/office/drawing/2014/main" id="{E71E70DD-B680-4F3F-BB54-28C4C50F0A01}"/>
              </a:ext>
            </a:extLst>
          </p:cNvPr>
          <p:cNvSpPr txBox="1"/>
          <p:nvPr/>
        </p:nvSpPr>
        <p:spPr>
          <a:xfrm>
            <a:off x="4684570" y="5796260"/>
            <a:ext cx="1441030" cy="369332"/>
          </a:xfrm>
          <a:prstGeom prst="rect">
            <a:avLst/>
          </a:prstGeom>
          <a:noFill/>
        </p:spPr>
        <p:txBody>
          <a:bodyPr wrap="square" rtlCol="0">
            <a:spAutoFit/>
          </a:bodyPr>
          <a:lstStyle/>
          <a:p>
            <a:pPr algn="ctr"/>
            <a:r>
              <a:rPr lang="en-US" dirty="0"/>
              <a:t>Reference</a:t>
            </a:r>
          </a:p>
        </p:txBody>
      </p:sp>
      <p:sp>
        <p:nvSpPr>
          <p:cNvPr id="22" name="Rectangle 21">
            <a:extLst>
              <a:ext uri="{FF2B5EF4-FFF2-40B4-BE49-F238E27FC236}">
                <a16:creationId xmlns:a16="http://schemas.microsoft.com/office/drawing/2014/main" id="{88D5EDD4-AAF2-4F70-A935-7751E0B4D335}"/>
              </a:ext>
            </a:extLst>
          </p:cNvPr>
          <p:cNvSpPr/>
          <p:nvPr/>
        </p:nvSpPr>
        <p:spPr>
          <a:xfrm>
            <a:off x="7757967"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FB93B31-7E53-4563-9205-1D37A286B5F0}"/>
              </a:ext>
            </a:extLst>
          </p:cNvPr>
          <p:cNvCxnSpPr/>
          <p:nvPr/>
        </p:nvCxnSpPr>
        <p:spPr>
          <a:xfrm>
            <a:off x="7757967"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E25040-83F0-4360-9211-D8AB4F947235}"/>
              </a:ext>
            </a:extLst>
          </p:cNvPr>
          <p:cNvSpPr txBox="1"/>
          <p:nvPr/>
        </p:nvSpPr>
        <p:spPr>
          <a:xfrm>
            <a:off x="8316956" y="4598368"/>
            <a:ext cx="822653" cy="369332"/>
          </a:xfrm>
          <a:prstGeom prst="rect">
            <a:avLst/>
          </a:prstGeom>
          <a:noFill/>
        </p:spPr>
        <p:txBody>
          <a:bodyPr wrap="square" rtlCol="0">
            <a:spAutoFit/>
          </a:bodyPr>
          <a:lstStyle/>
          <a:p>
            <a:pPr algn="ctr"/>
            <a:r>
              <a:rPr lang="en-US" dirty="0"/>
              <a:t>Data</a:t>
            </a:r>
          </a:p>
        </p:txBody>
      </p:sp>
      <p:sp>
        <p:nvSpPr>
          <p:cNvPr id="25" name="TextBox 24">
            <a:extLst>
              <a:ext uri="{FF2B5EF4-FFF2-40B4-BE49-F238E27FC236}">
                <a16:creationId xmlns:a16="http://schemas.microsoft.com/office/drawing/2014/main" id="{220DC548-0DA2-414E-8836-FEB14860668B}"/>
              </a:ext>
            </a:extLst>
          </p:cNvPr>
          <p:cNvSpPr txBox="1"/>
          <p:nvPr/>
        </p:nvSpPr>
        <p:spPr>
          <a:xfrm>
            <a:off x="8007767" y="5796260"/>
            <a:ext cx="1441030" cy="369332"/>
          </a:xfrm>
          <a:prstGeom prst="rect">
            <a:avLst/>
          </a:prstGeom>
          <a:noFill/>
        </p:spPr>
        <p:txBody>
          <a:bodyPr wrap="square" rtlCol="0">
            <a:spAutoFit/>
          </a:bodyPr>
          <a:lstStyle/>
          <a:p>
            <a:pPr algn="ctr"/>
            <a:r>
              <a:rPr lang="en-US" dirty="0"/>
              <a:t>Reference</a:t>
            </a:r>
          </a:p>
        </p:txBody>
      </p:sp>
      <p:cxnSp>
        <p:nvCxnSpPr>
          <p:cNvPr id="27" name="Connector: Elbow 26">
            <a:extLst>
              <a:ext uri="{FF2B5EF4-FFF2-40B4-BE49-F238E27FC236}">
                <a16:creationId xmlns:a16="http://schemas.microsoft.com/office/drawing/2014/main" id="{0959BA6E-9083-4689-8181-1405A7972A29}"/>
              </a:ext>
            </a:extLst>
          </p:cNvPr>
          <p:cNvCxnSpPr/>
          <p:nvPr/>
        </p:nvCxnSpPr>
        <p:spPr>
          <a:xfrm rot="10800000" flipV="1">
            <a:off x="3052206" y="4598367"/>
            <a:ext cx="1382564" cy="138141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2B93BB1-D5AF-4A94-9F4D-F9E2D207FF7B}"/>
              </a:ext>
            </a:extLst>
          </p:cNvPr>
          <p:cNvCxnSpPr/>
          <p:nvPr/>
        </p:nvCxnSpPr>
        <p:spPr>
          <a:xfrm rot="10800000" flipV="1">
            <a:off x="6375393" y="4598368"/>
            <a:ext cx="1382564" cy="138141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CAF6FC2-958C-467D-ABCA-EEDE439B5C9B}"/>
              </a:ext>
            </a:extLst>
          </p:cNvPr>
          <p:cNvSpPr txBox="1"/>
          <p:nvPr/>
        </p:nvSpPr>
        <p:spPr>
          <a:xfrm>
            <a:off x="585386" y="2399929"/>
            <a:ext cx="11080428" cy="1200329"/>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blockchain is a data structure, which is a growing list of data blocks.</a:t>
            </a:r>
          </a:p>
          <a:p>
            <a:pPr algn="l"/>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 blocks are linked together, such that old blocks cannot be removed or altered.</a:t>
            </a:r>
          </a:p>
        </p:txBody>
      </p:sp>
    </p:spTree>
    <p:extLst>
      <p:ext uri="{BB962C8B-B14F-4D97-AF65-F5344CB8AC3E}">
        <p14:creationId xmlns:p14="http://schemas.microsoft.com/office/powerpoint/2010/main" val="23089184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2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par>
                                <p:cTn id="54" presetID="2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2" grpId="0"/>
      <p:bldP spid="13" grpId="0"/>
      <p:bldP spid="18" grpId="0" animBg="1"/>
      <p:bldP spid="20" grpId="0"/>
      <p:bldP spid="21" grpId="0"/>
      <p:bldP spid="22" grpId="0" animBg="1"/>
      <p:bldP spid="24" grpId="0"/>
      <p:bldP spid="25"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D4A9-E405-4FAB-9654-9BD740BC15E4}"/>
              </a:ext>
            </a:extLst>
          </p:cNvPr>
          <p:cNvSpPr>
            <a:spLocks noGrp="1"/>
          </p:cNvSpPr>
          <p:nvPr>
            <p:ph type="title"/>
          </p:nvPr>
        </p:nvSpPr>
        <p:spPr/>
        <p:txBody>
          <a:bodyPr/>
          <a:lstStyle/>
          <a:p>
            <a:r>
              <a:rPr lang="en-US" sz="4000" b="1" u="sng" dirty="0">
                <a:latin typeface="Times New Roman" panose="02020603050405020304" pitchFamily="18" charset="0"/>
                <a:cs typeface="Times New Roman" panose="02020603050405020304" pitchFamily="18" charset="0"/>
              </a:rPr>
              <a:t>BLOCKCHAIN LIMITATIONS</a:t>
            </a:r>
            <a:endParaRPr lang="en-IN" sz="4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526965-524B-47E8-9F1F-37CC9513D8B3}"/>
              </a:ext>
            </a:extLst>
          </p:cNvPr>
          <p:cNvPicPr>
            <a:picLocks noChangeAspect="1"/>
          </p:cNvPicPr>
          <p:nvPr/>
        </p:nvPicPr>
        <p:blipFill rotWithShape="1">
          <a:blip r:embed="rId2"/>
          <a:srcRect t="16408" b="10939"/>
          <a:stretch/>
        </p:blipFill>
        <p:spPr>
          <a:xfrm>
            <a:off x="1444101" y="2024109"/>
            <a:ext cx="9144000" cy="4833891"/>
          </a:xfrm>
          <a:prstGeom prst="rect">
            <a:avLst/>
          </a:prstGeom>
        </p:spPr>
      </p:pic>
    </p:spTree>
    <p:extLst>
      <p:ext uri="{BB962C8B-B14F-4D97-AF65-F5344CB8AC3E}">
        <p14:creationId xmlns:p14="http://schemas.microsoft.com/office/powerpoint/2010/main" val="23898459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4061962" y="709348"/>
            <a:ext cx="4065116"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CHALLENGES</a:t>
            </a:r>
          </a:p>
        </p:txBody>
      </p:sp>
      <p:sp>
        <p:nvSpPr>
          <p:cNvPr id="9" name="TextBox 8">
            <a:extLst>
              <a:ext uri="{FF2B5EF4-FFF2-40B4-BE49-F238E27FC236}">
                <a16:creationId xmlns:a16="http://schemas.microsoft.com/office/drawing/2014/main" id="{93EC4490-4D25-4FB6-A484-5D0DF002BBF0}"/>
              </a:ext>
            </a:extLst>
          </p:cNvPr>
          <p:cNvSpPr txBox="1"/>
          <p:nvPr/>
        </p:nvSpPr>
        <p:spPr>
          <a:xfrm>
            <a:off x="523783" y="2645396"/>
            <a:ext cx="11041601" cy="3170099"/>
          </a:xfrm>
          <a:prstGeom prst="rect">
            <a:avLst/>
          </a:prstGeom>
          <a:noFill/>
        </p:spPr>
        <p:txBody>
          <a:bodyPr wrap="square">
            <a:spAutoFit/>
          </a:bodyPr>
          <a:lstStyle/>
          <a:p>
            <a:pPr algn="just"/>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0" i="0" u="sng" dirty="0">
                <a:effectLst/>
                <a:latin typeface="Times New Roman" panose="02020603050405020304" pitchFamily="18" charset="0"/>
                <a:cs typeface="Times New Roman" panose="02020603050405020304" pitchFamily="18" charset="0"/>
              </a:rPr>
              <a:t>high energy consumption</a:t>
            </a:r>
            <a:r>
              <a:rPr lang="en-US" sz="2000" b="0" i="0" dirty="0">
                <a:effectLst/>
                <a:latin typeface="Times New Roman" panose="02020603050405020304" pitchFamily="18" charset="0"/>
                <a:cs typeface="Times New Roman" panose="02020603050405020304" pitchFamily="18" charset="0"/>
              </a:rPr>
              <a:t> - Bitcoin uses a lot of energy.</a:t>
            </a:r>
          </a:p>
          <a:p>
            <a:pPr algn="just"/>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u="sng" dirty="0">
                <a:effectLst/>
                <a:latin typeface="Times New Roman" panose="02020603050405020304" pitchFamily="18" charset="0"/>
                <a:cs typeface="Times New Roman" panose="02020603050405020304" pitchFamily="18" charset="0"/>
              </a:rPr>
              <a:t>The scalability issue</a:t>
            </a:r>
            <a:r>
              <a:rPr lang="en-US" sz="2000" b="0" i="0" dirty="0">
                <a:effectLst/>
                <a:latin typeface="Times New Roman" panose="02020603050405020304" pitchFamily="18" charset="0"/>
                <a:cs typeface="Times New Roman" panose="02020603050405020304" pitchFamily="18" charset="0"/>
              </a:rPr>
              <a:t> - Bitcoin supports far less transactions per second than e.g. VISA.</a:t>
            </a:r>
          </a:p>
          <a:p>
            <a:pPr algn="just"/>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opens up possibilities for </a:t>
            </a:r>
            <a:r>
              <a:rPr lang="en-US" sz="2000" b="0" i="0" u="sng" dirty="0">
                <a:effectLst/>
                <a:latin typeface="Times New Roman" panose="02020603050405020304" pitchFamily="18" charset="0"/>
                <a:cs typeface="Times New Roman" panose="02020603050405020304" pitchFamily="18" charset="0"/>
              </a:rPr>
              <a:t>money laundering</a:t>
            </a:r>
            <a:r>
              <a:rPr lang="en-US" sz="2000" b="0" i="0" dirty="0">
                <a:effectLst/>
                <a:latin typeface="Times New Roman" panose="02020603050405020304" pitchFamily="18" charset="0"/>
                <a:cs typeface="Times New Roman" panose="02020603050405020304" pitchFamily="18" charset="0"/>
              </a:rPr>
              <a:t> - Some blockchains as </a:t>
            </a:r>
            <a:r>
              <a:rPr lang="en-US" sz="2000" b="0" i="0" dirty="0" err="1">
                <a:effectLst/>
                <a:latin typeface="Times New Roman" panose="02020603050405020304" pitchFamily="18" charset="0"/>
                <a:cs typeface="Times New Roman" panose="02020603050405020304" pitchFamily="18" charset="0"/>
              </a:rPr>
              <a:t>Monero</a:t>
            </a:r>
            <a:r>
              <a:rPr lang="en-US" sz="2000" b="0" i="0" dirty="0">
                <a:effectLst/>
                <a:latin typeface="Times New Roman" panose="02020603050405020304" pitchFamily="18" charset="0"/>
                <a:cs typeface="Times New Roman" panose="02020603050405020304" pitchFamily="18" charset="0"/>
              </a:rPr>
              <a:t> are anonymous.</a:t>
            </a:r>
          </a:p>
          <a:p>
            <a:pPr algn="just"/>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Personal responsibility</a:t>
            </a:r>
            <a:r>
              <a:rPr lang="en-US" sz="2000" dirty="0">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The question remains as to how far we want to bypass the middleman. Often he can also protect us, e.g. a bank can protect us to the extend that we do not transfer the money to the wrong person.</a:t>
            </a:r>
          </a:p>
        </p:txBody>
      </p:sp>
    </p:spTree>
    <p:extLst>
      <p:ext uri="{BB962C8B-B14F-4D97-AF65-F5344CB8AC3E}">
        <p14:creationId xmlns:p14="http://schemas.microsoft.com/office/powerpoint/2010/main" val="2959177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3" end="3"/>
                                            </p:txEl>
                                          </p:spTgt>
                                        </p:tgtEl>
                                        <p:attrNameLst>
                                          <p:attrName>style.visibility</p:attrName>
                                        </p:attrNameLst>
                                      </p:cBhvr>
                                      <p:to>
                                        <p:strVal val="visible"/>
                                      </p:to>
                                    </p:set>
                                    <p:animEffect transition="in" filter="fade">
                                      <p:cBhvr>
                                        <p:cTn id="14" dur="1000"/>
                                        <p:tgtEl>
                                          <p:spTgt spid="9">
                                            <p:txEl>
                                              <p:pRg st="3" end="3"/>
                                            </p:txEl>
                                          </p:spTgt>
                                        </p:tgtEl>
                                      </p:cBhvr>
                                    </p:animEffect>
                                    <p:anim calcmode="lin" valueType="num">
                                      <p:cBhvr>
                                        <p:cTn id="1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1000"/>
                                        <p:tgtEl>
                                          <p:spTgt spid="9">
                                            <p:txEl>
                                              <p:pRg st="5" end="5"/>
                                            </p:txEl>
                                          </p:spTgt>
                                        </p:tgtEl>
                                      </p:cBhvr>
                                    </p:animEffect>
                                    <p:anim calcmode="lin" valueType="num">
                                      <p:cBhvr>
                                        <p:cTn id="2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1000"/>
                                        <p:tgtEl>
                                          <p:spTgt spid="9">
                                            <p:txEl>
                                              <p:pRg st="7" end="7"/>
                                            </p:txEl>
                                          </p:spTgt>
                                        </p:tgtEl>
                                      </p:cBhvr>
                                    </p:animEffect>
                                    <p:anim calcmode="lin" valueType="num">
                                      <p:cBhvr>
                                        <p:cTn id="2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A105-C6AE-4076-9F9B-E39FECFC11A0}"/>
              </a:ext>
            </a:extLst>
          </p:cNvPr>
          <p:cNvSpPr>
            <a:spLocks noGrp="1"/>
          </p:cNvSpPr>
          <p:nvPr>
            <p:ph type="title"/>
          </p:nvPr>
        </p:nvSpPr>
        <p:spPr>
          <a:xfrm>
            <a:off x="1098300" y="938158"/>
            <a:ext cx="9995399" cy="706964"/>
          </a:xfrm>
        </p:spPr>
        <p:txBody>
          <a:bodyPr/>
          <a:lstStyle/>
          <a:p>
            <a:r>
              <a:rPr lang="en-IN" sz="4000" dirty="0">
                <a:latin typeface="Times New Roman" panose="02020603050405020304" pitchFamily="18" charset="0"/>
                <a:cs typeface="Times New Roman" panose="02020603050405020304" pitchFamily="18" charset="0"/>
              </a:rPr>
              <a:t>TIC TAC TOE GAME USING BLOCKCHAIN</a:t>
            </a:r>
          </a:p>
        </p:txBody>
      </p:sp>
      <p:sp>
        <p:nvSpPr>
          <p:cNvPr id="5" name="TextBox 4">
            <a:extLst>
              <a:ext uri="{FF2B5EF4-FFF2-40B4-BE49-F238E27FC236}">
                <a16:creationId xmlns:a16="http://schemas.microsoft.com/office/drawing/2014/main" id="{7BC9A25A-6AAD-42AB-9088-AF90C21F125A}"/>
              </a:ext>
            </a:extLst>
          </p:cNvPr>
          <p:cNvSpPr txBox="1"/>
          <p:nvPr/>
        </p:nvSpPr>
        <p:spPr>
          <a:xfrm>
            <a:off x="717226" y="2695260"/>
            <a:ext cx="11169973" cy="2993127"/>
          </a:xfrm>
          <a:prstGeom prst="rect">
            <a:avLst/>
          </a:prstGeom>
          <a:noFill/>
        </p:spPr>
        <p:txBody>
          <a:bodyPr wrap="square" rtlCol="0">
            <a:spAutoFit/>
          </a:bodyPr>
          <a:lstStyle/>
          <a:p>
            <a:pPr marL="406400" marR="71755" indent="-342900">
              <a:lnSpc>
                <a:spcPct val="115000"/>
              </a:lnSpc>
              <a:spcBef>
                <a:spcPts val="1325"/>
              </a:spcBef>
              <a:spcAft>
                <a:spcPts val="0"/>
              </a:spcAf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There are two teams that play a game. </a:t>
            </a:r>
          </a:p>
          <a:p>
            <a:pPr marL="406400" marR="71755" indent="-342900">
              <a:lnSpc>
                <a:spcPct val="115000"/>
              </a:lnSpc>
              <a:spcBef>
                <a:spcPts val="1325"/>
              </a:spcBef>
              <a:spcAft>
                <a:spcPts val="0"/>
              </a:spcAf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Before starting the game, there is a contract between the teams - The winner gets money from the losing team. </a:t>
            </a:r>
          </a:p>
          <a:p>
            <a:pPr marL="406400" marR="71755" indent="-342900">
              <a:lnSpc>
                <a:spcPct val="115000"/>
              </a:lnSpc>
              <a:spcBef>
                <a:spcPts val="1325"/>
              </a:spcBef>
              <a:spcAft>
                <a:spcPts val="0"/>
              </a:spcAf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This transaction is done using blockchain which makes this</a:t>
            </a:r>
            <a:r>
              <a:rPr lang="en-US" sz="2400" spc="140" dirty="0">
                <a:effectLst/>
                <a:latin typeface="Times New Roman" panose="02020603050405020304" pitchFamily="18" charset="0"/>
                <a:ea typeface="Bookman Old Style" panose="02050604050505020204" pitchFamily="18" charset="0"/>
                <a:cs typeface="Times New Roman" panose="02020603050405020304" pitchFamily="18" charset="0"/>
              </a:rPr>
              <a:t> </a:t>
            </a: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transaction</a:t>
            </a:r>
            <a:r>
              <a:rPr lang="en-US" sz="2400" dirty="0">
                <a:latin typeface="Times New Roman" panose="02020603050405020304" pitchFamily="18" charset="0"/>
                <a:ea typeface="Bookman Old Style" panose="02050604050505020204" pitchFamily="18" charset="0"/>
                <a:cs typeface="Times New Roman" panose="02020603050405020304" pitchFamily="18" charset="0"/>
              </a:rPr>
              <a:t> s</a:t>
            </a: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ecured . </a:t>
            </a:r>
          </a:p>
          <a:p>
            <a:pPr marL="406400" marR="71755" indent="-342900">
              <a:lnSpc>
                <a:spcPct val="115000"/>
              </a:lnSpc>
              <a:spcBef>
                <a:spcPts val="1325"/>
              </a:spcBef>
              <a:spcAft>
                <a:spcPts val="0"/>
              </a:spcAft>
              <a:buFont typeface="Arial" panose="020B0604020202020204" pitchFamily="34" charset="0"/>
              <a:buChar char="•"/>
            </a:pPr>
            <a:r>
              <a:rPr lang="en-US" sz="2400" dirty="0">
                <a:effectLst/>
                <a:latin typeface="Times New Roman" panose="02020603050405020304" pitchFamily="18" charset="0"/>
                <a:ea typeface="Bookman Old Style" panose="02050604050505020204" pitchFamily="18" charset="0"/>
                <a:cs typeface="Times New Roman" panose="02020603050405020304" pitchFamily="18" charset="0"/>
              </a:rPr>
              <a:t>The transaction done is immutable and no party can deny it.</a:t>
            </a:r>
            <a:endParaRPr lang="en-IN" sz="2400" dirty="0">
              <a:effectLst/>
              <a:latin typeface="Times New Roman" panose="02020603050405020304" pitchFamily="18" charset="0"/>
              <a:ea typeface="Bookman Old Style" panose="0205060405050502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15900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586E-6529-415A-9367-9B54DF25D5ED}"/>
              </a:ext>
            </a:extLst>
          </p:cNvPr>
          <p:cNvSpPr>
            <a:spLocks noGrp="1"/>
          </p:cNvSpPr>
          <p:nvPr>
            <p:ph type="title"/>
          </p:nvPr>
        </p:nvSpPr>
        <p:spPr>
          <a:xfrm>
            <a:off x="1422335" y="857287"/>
            <a:ext cx="9347329" cy="706964"/>
          </a:xfrm>
        </p:spPr>
        <p:txBody>
          <a:bodyPr/>
          <a:lstStyle/>
          <a:p>
            <a:r>
              <a:rPr lang="en-IN" sz="3600" dirty="0">
                <a:latin typeface="Times New Roman" panose="02020603050405020304" pitchFamily="18" charset="0"/>
                <a:cs typeface="Times New Roman" panose="02020603050405020304" pitchFamily="18" charset="0"/>
              </a:rPr>
              <a:t>TIC TAC TOE GAME USING BLOCKCHAIN</a:t>
            </a:r>
            <a:endParaRPr lang="en-IN" dirty="0"/>
          </a:p>
        </p:txBody>
      </p:sp>
      <p:pic>
        <p:nvPicPr>
          <p:cNvPr id="3" name="image23.png">
            <a:extLst>
              <a:ext uri="{FF2B5EF4-FFF2-40B4-BE49-F238E27FC236}">
                <a16:creationId xmlns:a16="http://schemas.microsoft.com/office/drawing/2014/main" id="{0CEEEBAE-D6F8-42ED-BCF5-D2C6F5A87136}"/>
              </a:ext>
            </a:extLst>
          </p:cNvPr>
          <p:cNvPicPr>
            <a:picLocks noChangeAspect="1"/>
          </p:cNvPicPr>
          <p:nvPr/>
        </p:nvPicPr>
        <p:blipFill>
          <a:blip r:embed="rId2" cstate="print"/>
          <a:stretch>
            <a:fillRect/>
          </a:stretch>
        </p:blipFill>
        <p:spPr>
          <a:xfrm>
            <a:off x="129337" y="2329356"/>
            <a:ext cx="5825490" cy="3317875"/>
          </a:xfrm>
          <a:prstGeom prst="rect">
            <a:avLst/>
          </a:prstGeom>
        </p:spPr>
      </p:pic>
      <p:pic>
        <p:nvPicPr>
          <p:cNvPr id="4" name="image24.png">
            <a:extLst>
              <a:ext uri="{FF2B5EF4-FFF2-40B4-BE49-F238E27FC236}">
                <a16:creationId xmlns:a16="http://schemas.microsoft.com/office/drawing/2014/main" id="{29D88D63-FEC5-44AE-88C2-8897BE604DB1}"/>
              </a:ext>
            </a:extLst>
          </p:cNvPr>
          <p:cNvPicPr>
            <a:picLocks noChangeAspect="1"/>
          </p:cNvPicPr>
          <p:nvPr/>
        </p:nvPicPr>
        <p:blipFill>
          <a:blip r:embed="rId3" cstate="print"/>
          <a:stretch>
            <a:fillRect/>
          </a:stretch>
        </p:blipFill>
        <p:spPr>
          <a:xfrm>
            <a:off x="6096000" y="3429000"/>
            <a:ext cx="5937250" cy="3381375"/>
          </a:xfrm>
          <a:prstGeom prst="rect">
            <a:avLst/>
          </a:prstGeom>
        </p:spPr>
      </p:pic>
    </p:spTree>
    <p:extLst>
      <p:ext uri="{BB962C8B-B14F-4D97-AF65-F5344CB8AC3E}">
        <p14:creationId xmlns:p14="http://schemas.microsoft.com/office/powerpoint/2010/main" val="114571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84DBDC-0582-4959-BD72-5F73694488A5}"/>
              </a:ext>
            </a:extLst>
          </p:cNvPr>
          <p:cNvSpPr txBox="1"/>
          <p:nvPr/>
        </p:nvSpPr>
        <p:spPr>
          <a:xfrm>
            <a:off x="807869" y="1162974"/>
            <a:ext cx="10402232" cy="2862322"/>
          </a:xfrm>
          <a:prstGeom prst="rect">
            <a:avLst/>
          </a:prstGeom>
          <a:noFill/>
        </p:spPr>
        <p:txBody>
          <a:bodyPr wrap="square" rtlCol="0">
            <a:spAutoFit/>
          </a:bodyPr>
          <a:lstStyle/>
          <a:p>
            <a:pPr algn="just"/>
            <a:r>
              <a:rPr lang="en-US" sz="2000" b="1" i="0" u="sng" dirty="0">
                <a:solidFill>
                  <a:schemeClr val="bg1"/>
                </a:solidFill>
                <a:effectLst/>
                <a:latin typeface="Times New Roman" panose="02020603050405020304" pitchFamily="18" charset="0"/>
                <a:cs typeface="Times New Roman" panose="02020603050405020304" pitchFamily="18" charset="0"/>
              </a:rPr>
              <a:t>Ethereum</a:t>
            </a:r>
            <a:r>
              <a:rPr lang="en-US" sz="2000" i="0" dirty="0">
                <a:solidFill>
                  <a:schemeClr val="bg1"/>
                </a:solidFill>
                <a:effectLst/>
                <a:latin typeface="Times New Roman" panose="02020603050405020304" pitchFamily="18" charset="0"/>
                <a:cs typeface="Times New Roman" panose="02020603050405020304" pitchFamily="18" charset="0"/>
              </a:rPr>
              <a:t> enables the deployment of smart contracts and decentralized applications (</a:t>
            </a:r>
            <a:r>
              <a:rPr lang="en-US" sz="2000" i="0" dirty="0" err="1">
                <a:solidFill>
                  <a:schemeClr val="bg1"/>
                </a:solidFill>
                <a:effectLst/>
                <a:latin typeface="Times New Roman" panose="02020603050405020304" pitchFamily="18" charset="0"/>
                <a:cs typeface="Times New Roman" panose="02020603050405020304" pitchFamily="18" charset="0"/>
              </a:rPr>
              <a:t>dApps</a:t>
            </a:r>
            <a:r>
              <a:rPr lang="en-US" sz="2000" i="0" dirty="0">
                <a:solidFill>
                  <a:schemeClr val="bg1"/>
                </a:solidFill>
                <a:effectLst/>
                <a:latin typeface="Times New Roman" panose="02020603050405020304" pitchFamily="18" charset="0"/>
                <a:cs typeface="Times New Roman" panose="02020603050405020304" pitchFamily="18" charset="0"/>
              </a:rPr>
              <a:t>) to be built and run without any downtime, fraud, control, or interference from a third party.</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i="0" u="sng" dirty="0" err="1">
                <a:solidFill>
                  <a:schemeClr val="bg1"/>
                </a:solidFill>
                <a:effectLst/>
                <a:latin typeface="Times New Roman" panose="02020603050405020304" pitchFamily="18" charset="0"/>
                <a:cs typeface="Times New Roman" panose="02020603050405020304" pitchFamily="18" charset="0"/>
              </a:rPr>
              <a:t>MetaMask</a:t>
            </a:r>
            <a:r>
              <a:rPr lang="en-US" sz="2000" i="0" dirty="0">
                <a:solidFill>
                  <a:schemeClr val="bg1"/>
                </a:solidFill>
                <a:effectLst/>
                <a:latin typeface="Times New Roman" panose="02020603050405020304" pitchFamily="18" charset="0"/>
                <a:cs typeface="Times New Roman" panose="02020603050405020304" pitchFamily="18" charset="0"/>
              </a:rPr>
              <a:t> is a software cryptocurrency wallet used to interact with the Ethereum blockchain. It allows users to access their Ethereum wallet through a browser extension or mobile app, which can then be used to interact with decentralized applications.</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i="0" u="sng" dirty="0">
                <a:solidFill>
                  <a:schemeClr val="bg1"/>
                </a:solidFill>
                <a:effectLst/>
                <a:latin typeface="Times New Roman" panose="02020603050405020304" pitchFamily="18" charset="0"/>
                <a:cs typeface="Times New Roman" panose="02020603050405020304" pitchFamily="18" charset="0"/>
              </a:rPr>
              <a:t>Solidity</a:t>
            </a:r>
            <a:r>
              <a:rPr lang="en-US" sz="2000" i="0" dirty="0">
                <a:solidFill>
                  <a:schemeClr val="bg1"/>
                </a:solidFill>
                <a:effectLst/>
                <a:latin typeface="Times New Roman" panose="02020603050405020304" pitchFamily="18" charset="0"/>
                <a:cs typeface="Times New Roman" panose="02020603050405020304" pitchFamily="18" charset="0"/>
              </a:rPr>
              <a:t> is an object-oriented programming language for implementing smart contracts on various blockchain platforms, most notably, Ethereum. </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Solidity – Pure and View Modifiers – Blog | Avantrio">
            <a:extLst>
              <a:ext uri="{FF2B5EF4-FFF2-40B4-BE49-F238E27FC236}">
                <a16:creationId xmlns:a16="http://schemas.microsoft.com/office/drawing/2014/main" id="{E1FDD72F-4CF6-4A1C-9CD6-FD577FF8B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484" y="4461455"/>
            <a:ext cx="4202652" cy="1669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taMask - Blockchain Wallet - Apps on Google Play">
            <a:extLst>
              <a:ext uri="{FF2B5EF4-FFF2-40B4-BE49-F238E27FC236}">
                <a16:creationId xmlns:a16="http://schemas.microsoft.com/office/drawing/2014/main" id="{0AE947C8-878C-403E-AF6B-9404500F8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716" y="4461455"/>
            <a:ext cx="3923931" cy="16697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thereum brand assets | ethereum.org">
            <a:extLst>
              <a:ext uri="{FF2B5EF4-FFF2-40B4-BE49-F238E27FC236}">
                <a16:creationId xmlns:a16="http://schemas.microsoft.com/office/drawing/2014/main" id="{DBAC2867-0E32-45BE-BFC3-F3C2CD2A1E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38" t="16957" r="23107" b="16959"/>
          <a:stretch/>
        </p:blipFill>
        <p:spPr bwMode="auto">
          <a:xfrm>
            <a:off x="710215" y="4461457"/>
            <a:ext cx="2387664" cy="166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59884"/>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EA1929-D745-48B4-83F1-E2736262CCA9}"/>
              </a:ext>
            </a:extLst>
          </p:cNvPr>
          <p:cNvSpPr>
            <a:spLocks noGrp="1"/>
          </p:cNvSpPr>
          <p:nvPr>
            <p:ph type="title"/>
          </p:nvPr>
        </p:nvSpPr>
        <p:spPr/>
        <p:txBody>
          <a:bodyPr/>
          <a:lstStyle/>
          <a:p>
            <a:pPr algn="ctr"/>
            <a:r>
              <a:rPr lang="en-IN" sz="9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1572505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0E8877-A011-41C2-B754-667931DA1B6A}"/>
              </a:ext>
            </a:extLst>
          </p:cNvPr>
          <p:cNvSpPr>
            <a:spLocks noGrp="1"/>
          </p:cNvSpPr>
          <p:nvPr>
            <p:ph type="ctrTitle"/>
          </p:nvPr>
        </p:nvSpPr>
        <p:spPr/>
        <p:txBody>
          <a:bodyPr/>
          <a:lstStyle/>
          <a:p>
            <a:endParaRPr lang="en-IN"/>
          </a:p>
        </p:txBody>
      </p:sp>
      <p:sp>
        <p:nvSpPr>
          <p:cNvPr id="7" name="Subtitle 6">
            <a:extLst>
              <a:ext uri="{FF2B5EF4-FFF2-40B4-BE49-F238E27FC236}">
                <a16:creationId xmlns:a16="http://schemas.microsoft.com/office/drawing/2014/main" id="{D82C5AB9-508A-4665-B442-74B10D8D3BB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33106AF-79B2-4CA5-B8F1-A3B06B1BD93B}"/>
              </a:ext>
            </a:extLst>
          </p:cNvPr>
          <p:cNvPicPr>
            <a:picLocks noChangeAspect="1"/>
          </p:cNvPicPr>
          <p:nvPr/>
        </p:nvPicPr>
        <p:blipFill rotWithShape="1">
          <a:blip r:embed="rId2"/>
          <a:srcRect l="3527" t="9491" b="9515"/>
          <a:stretch/>
        </p:blipFill>
        <p:spPr>
          <a:xfrm>
            <a:off x="877483" y="1219200"/>
            <a:ext cx="10437033" cy="5006266"/>
          </a:xfrm>
          <a:prstGeom prst="rect">
            <a:avLst/>
          </a:prstGeom>
        </p:spPr>
      </p:pic>
    </p:spTree>
    <p:extLst>
      <p:ext uri="{BB962C8B-B14F-4D97-AF65-F5344CB8AC3E}">
        <p14:creationId xmlns:p14="http://schemas.microsoft.com/office/powerpoint/2010/main" val="16400371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1919006" y="867136"/>
            <a:ext cx="8122211"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BITCOIN       ≠        BLOCKCHAIN</a:t>
            </a:r>
          </a:p>
        </p:txBody>
      </p:sp>
      <p:sp>
        <p:nvSpPr>
          <p:cNvPr id="13" name="Text Placeholder 12">
            <a:extLst>
              <a:ext uri="{FF2B5EF4-FFF2-40B4-BE49-F238E27FC236}">
                <a16:creationId xmlns:a16="http://schemas.microsoft.com/office/drawing/2014/main" id="{9D6A7B8D-11C7-4861-A847-EA8DE04D43A9}"/>
              </a:ext>
            </a:extLst>
          </p:cNvPr>
          <p:cNvSpPr>
            <a:spLocks noGrp="1"/>
          </p:cNvSpPr>
          <p:nvPr>
            <p:ph sz="half" idx="1"/>
          </p:nvPr>
        </p:nvSpPr>
        <p:spPr>
          <a:xfrm>
            <a:off x="1154953" y="2779491"/>
            <a:ext cx="4825158" cy="3211373"/>
          </a:xfrm>
        </p:spPr>
        <p:txBody>
          <a:bodyPr>
            <a:normAutofit lnSpcReduction="10000"/>
          </a:bodyPr>
          <a:lstStyle/>
          <a:p>
            <a:pPr algn="l"/>
            <a:r>
              <a:rPr lang="en-US" sz="2400" b="0" i="0" dirty="0">
                <a:solidFill>
                  <a:schemeClr val="tx1"/>
                </a:solidFill>
                <a:effectLst/>
                <a:latin typeface="Times New Roman" panose="02020603050405020304" pitchFamily="18" charset="0"/>
                <a:cs typeface="Times New Roman" panose="02020603050405020304" pitchFamily="18" charset="0"/>
              </a:rPr>
              <a:t>Bitcoin does not equal Blockchain.</a:t>
            </a:r>
          </a:p>
          <a:p>
            <a:pPr algn="l"/>
            <a:r>
              <a:rPr lang="en-US" sz="2400" b="0" i="0" dirty="0">
                <a:solidFill>
                  <a:schemeClr val="tx1"/>
                </a:solidFill>
                <a:effectLst/>
                <a:latin typeface="Times New Roman" panose="02020603050405020304" pitchFamily="18" charset="0"/>
                <a:cs typeface="Times New Roman" panose="02020603050405020304" pitchFamily="18" charset="0"/>
              </a:rPr>
              <a:t>Bitcoin is a currency and a system that uses a blockchain as underlying data structure, which can be used for many things, including cryptocurrencies.</a:t>
            </a:r>
          </a:p>
          <a:p>
            <a:pPr algn="l"/>
            <a:r>
              <a:rPr lang="en-US" sz="2400" b="0" i="0" dirty="0">
                <a:solidFill>
                  <a:schemeClr val="tx1"/>
                </a:solidFill>
                <a:effectLst/>
                <a:latin typeface="Times New Roman" panose="02020603050405020304" pitchFamily="18" charset="0"/>
                <a:cs typeface="Times New Roman" panose="02020603050405020304" pitchFamily="18" charset="0"/>
              </a:rPr>
              <a:t>Blockchain is the underlying data structure.</a:t>
            </a:r>
          </a:p>
        </p:txBody>
      </p:sp>
      <p:sp>
        <p:nvSpPr>
          <p:cNvPr id="4" name="TextBox 3">
            <a:extLst>
              <a:ext uri="{FF2B5EF4-FFF2-40B4-BE49-F238E27FC236}">
                <a16:creationId xmlns:a16="http://schemas.microsoft.com/office/drawing/2014/main" id="{12E7B4C1-0325-4664-A22A-9A5C9E79153B}"/>
              </a:ext>
            </a:extLst>
          </p:cNvPr>
          <p:cNvSpPr txBox="1"/>
          <p:nvPr/>
        </p:nvSpPr>
        <p:spPr>
          <a:xfrm>
            <a:off x="7940734" y="3100527"/>
            <a:ext cx="2668082" cy="1015663"/>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BITCOIN</a:t>
            </a:r>
          </a:p>
          <a:p>
            <a:r>
              <a:rPr lang="en-US" sz="2000" dirty="0">
                <a:latin typeface="Times New Roman" panose="02020603050405020304" pitchFamily="18" charset="0"/>
                <a:cs typeface="Times New Roman" panose="02020603050405020304" pitchFamily="18" charset="0"/>
              </a:rPr>
              <a:t>Is an application of blockchain technology</a:t>
            </a:r>
          </a:p>
        </p:txBody>
      </p:sp>
      <p:sp>
        <p:nvSpPr>
          <p:cNvPr id="10" name="TextBox 9">
            <a:extLst>
              <a:ext uri="{FF2B5EF4-FFF2-40B4-BE49-F238E27FC236}">
                <a16:creationId xmlns:a16="http://schemas.microsoft.com/office/drawing/2014/main" id="{BFD10E9F-B39C-48AA-BC02-7D684A48B14C}"/>
              </a:ext>
            </a:extLst>
          </p:cNvPr>
          <p:cNvSpPr txBox="1"/>
          <p:nvPr/>
        </p:nvSpPr>
        <p:spPr>
          <a:xfrm>
            <a:off x="7940734" y="5076209"/>
            <a:ext cx="3321737" cy="1631216"/>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BLOCKCHAIN</a:t>
            </a:r>
          </a:p>
          <a:p>
            <a:r>
              <a:rPr lang="en-US" sz="2000" dirty="0">
                <a:latin typeface="Times New Roman" panose="02020603050405020304" pitchFamily="18" charset="0"/>
                <a:cs typeface="Times New Roman" panose="02020603050405020304" pitchFamily="18" charset="0"/>
              </a:rPr>
              <a:t>Is the underlying data structure, which can be used for many things, including cryptocurrencies</a:t>
            </a:r>
          </a:p>
        </p:txBody>
      </p:sp>
      <p:pic>
        <p:nvPicPr>
          <p:cNvPr id="2050" name="Picture 2" descr="Bitcoin - Open source P2P money">
            <a:extLst>
              <a:ext uri="{FF2B5EF4-FFF2-40B4-BE49-F238E27FC236}">
                <a16:creationId xmlns:a16="http://schemas.microsoft.com/office/drawing/2014/main" id="{265F5CFA-985B-4536-8E97-BF81D73E1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316" y="2900491"/>
            <a:ext cx="1444789" cy="14447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5F1637-D218-411C-B3ED-B428A7538B7E}"/>
              </a:ext>
            </a:extLst>
          </p:cNvPr>
          <p:cNvPicPr>
            <a:picLocks noChangeAspect="1"/>
          </p:cNvPicPr>
          <p:nvPr/>
        </p:nvPicPr>
        <p:blipFill rotWithShape="1">
          <a:blip r:embed="rId3"/>
          <a:srcRect l="9903" r="11456" b="23721"/>
          <a:stretch/>
        </p:blipFill>
        <p:spPr>
          <a:xfrm>
            <a:off x="5433134" y="5399633"/>
            <a:ext cx="2396971" cy="1307792"/>
          </a:xfrm>
          <a:prstGeom prst="rect">
            <a:avLst/>
          </a:prstGeom>
        </p:spPr>
      </p:pic>
    </p:spTree>
    <p:extLst>
      <p:ext uri="{BB962C8B-B14F-4D97-AF65-F5344CB8AC3E}">
        <p14:creationId xmlns:p14="http://schemas.microsoft.com/office/powerpoint/2010/main" val="87492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ircle(in)">
                                      <p:cBhvr>
                                        <p:cTn id="3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2518429" y="929280"/>
            <a:ext cx="6852704"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THE HISTORY OF BITCOIN</a:t>
            </a:r>
          </a:p>
        </p:txBody>
      </p:sp>
      <p:sp>
        <p:nvSpPr>
          <p:cNvPr id="4" name="TextBox 3">
            <a:extLst>
              <a:ext uri="{FF2B5EF4-FFF2-40B4-BE49-F238E27FC236}">
                <a16:creationId xmlns:a16="http://schemas.microsoft.com/office/drawing/2014/main" id="{12E7B4C1-0325-4664-A22A-9A5C9E79153B}"/>
              </a:ext>
            </a:extLst>
          </p:cNvPr>
          <p:cNvSpPr txBox="1"/>
          <p:nvPr/>
        </p:nvSpPr>
        <p:spPr>
          <a:xfrm>
            <a:off x="308244" y="2744239"/>
            <a:ext cx="221018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2008</a:t>
            </a:r>
          </a:p>
          <a:p>
            <a:r>
              <a:rPr lang="en-US" dirty="0">
                <a:latin typeface="Times New Roman" panose="02020603050405020304" pitchFamily="18" charset="0"/>
                <a:cs typeface="Times New Roman" panose="02020603050405020304" pitchFamily="18" charset="0"/>
              </a:rPr>
              <a:t>Idea was published under the pseudonym Satoshi Nakamoto</a:t>
            </a:r>
          </a:p>
        </p:txBody>
      </p:sp>
      <p:sp>
        <p:nvSpPr>
          <p:cNvPr id="10" name="TextBox 9">
            <a:extLst>
              <a:ext uri="{FF2B5EF4-FFF2-40B4-BE49-F238E27FC236}">
                <a16:creationId xmlns:a16="http://schemas.microsoft.com/office/drawing/2014/main" id="{BFD10E9F-B39C-48AA-BC02-7D684A48B14C}"/>
              </a:ext>
            </a:extLst>
          </p:cNvPr>
          <p:cNvSpPr txBox="1"/>
          <p:nvPr/>
        </p:nvSpPr>
        <p:spPr>
          <a:xfrm>
            <a:off x="2481510" y="2808977"/>
            <a:ext cx="188967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2009</a:t>
            </a:r>
          </a:p>
          <a:p>
            <a:r>
              <a:rPr lang="en-US" dirty="0">
                <a:latin typeface="Times New Roman" panose="02020603050405020304" pitchFamily="18" charset="0"/>
                <a:cs typeface="Times New Roman" panose="02020603050405020304" pitchFamily="18" charset="0"/>
              </a:rPr>
              <a:t>Start of the Bitcoin Network</a:t>
            </a:r>
          </a:p>
        </p:txBody>
      </p:sp>
      <p:sp>
        <p:nvSpPr>
          <p:cNvPr id="11" name="TextBox 10">
            <a:extLst>
              <a:ext uri="{FF2B5EF4-FFF2-40B4-BE49-F238E27FC236}">
                <a16:creationId xmlns:a16="http://schemas.microsoft.com/office/drawing/2014/main" id="{EC3A2ACC-65EA-43F8-AECE-DBF5F96A01A1}"/>
              </a:ext>
            </a:extLst>
          </p:cNvPr>
          <p:cNvSpPr txBox="1"/>
          <p:nvPr/>
        </p:nvSpPr>
        <p:spPr>
          <a:xfrm>
            <a:off x="4256318" y="2744238"/>
            <a:ext cx="212459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2010</a:t>
            </a:r>
          </a:p>
          <a:p>
            <a:r>
              <a:rPr lang="en-US" dirty="0">
                <a:latin typeface="Times New Roman" panose="02020603050405020304" pitchFamily="18" charset="0"/>
                <a:cs typeface="Times New Roman" panose="02020603050405020304" pitchFamily="18" charset="0"/>
              </a:rPr>
              <a:t>First cryptocurrency stock exchange is launched </a:t>
            </a:r>
          </a:p>
        </p:txBody>
      </p:sp>
      <p:sp>
        <p:nvSpPr>
          <p:cNvPr id="12" name="TextBox 11">
            <a:extLst>
              <a:ext uri="{FF2B5EF4-FFF2-40B4-BE49-F238E27FC236}">
                <a16:creationId xmlns:a16="http://schemas.microsoft.com/office/drawing/2014/main" id="{56BAD84D-AE4D-4FF5-BC28-DAAF94B8A83A}"/>
              </a:ext>
            </a:extLst>
          </p:cNvPr>
          <p:cNvSpPr txBox="1"/>
          <p:nvPr/>
        </p:nvSpPr>
        <p:spPr>
          <a:xfrm>
            <a:off x="6380912" y="2808977"/>
            <a:ext cx="172062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2011</a:t>
            </a:r>
          </a:p>
          <a:p>
            <a:r>
              <a:rPr lang="en-US" dirty="0">
                <a:latin typeface="Times New Roman" panose="02020603050405020304" pitchFamily="18" charset="0"/>
                <a:cs typeface="Times New Roman" panose="02020603050405020304" pitchFamily="18" charset="0"/>
              </a:rPr>
              <a:t>One Bitcoin equals one USD</a:t>
            </a:r>
          </a:p>
        </p:txBody>
      </p:sp>
      <p:sp>
        <p:nvSpPr>
          <p:cNvPr id="8" name="TextBox 7">
            <a:extLst>
              <a:ext uri="{FF2B5EF4-FFF2-40B4-BE49-F238E27FC236}">
                <a16:creationId xmlns:a16="http://schemas.microsoft.com/office/drawing/2014/main" id="{F82148AB-FF24-47A5-B290-43CEB7CF17A3}"/>
              </a:ext>
            </a:extLst>
          </p:cNvPr>
          <p:cNvSpPr txBox="1"/>
          <p:nvPr/>
        </p:nvSpPr>
        <p:spPr>
          <a:xfrm>
            <a:off x="8177153" y="2804604"/>
            <a:ext cx="172063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2013</a:t>
            </a:r>
          </a:p>
          <a:p>
            <a:r>
              <a:rPr lang="en-US" dirty="0">
                <a:latin typeface="Times New Roman" panose="02020603050405020304" pitchFamily="18" charset="0"/>
                <a:cs typeface="Times New Roman" panose="02020603050405020304" pitchFamily="18" charset="0"/>
              </a:rPr>
              <a:t>1 Bitcoin equals</a:t>
            </a:r>
          </a:p>
          <a:p>
            <a:r>
              <a:rPr lang="en-US" dirty="0">
                <a:latin typeface="Times New Roman" panose="02020603050405020304" pitchFamily="18" charset="0"/>
                <a:cs typeface="Times New Roman" panose="02020603050405020304" pitchFamily="18" charset="0"/>
              </a:rPr>
              <a:t>100 USD</a:t>
            </a:r>
          </a:p>
        </p:txBody>
      </p:sp>
      <p:sp>
        <p:nvSpPr>
          <p:cNvPr id="9" name="TextBox 8">
            <a:extLst>
              <a:ext uri="{FF2B5EF4-FFF2-40B4-BE49-F238E27FC236}">
                <a16:creationId xmlns:a16="http://schemas.microsoft.com/office/drawing/2014/main" id="{B51EAFD3-CA9F-486C-9AA0-33C0CB72377E}"/>
              </a:ext>
            </a:extLst>
          </p:cNvPr>
          <p:cNvSpPr txBox="1"/>
          <p:nvPr/>
        </p:nvSpPr>
        <p:spPr>
          <a:xfrm>
            <a:off x="9897782" y="2805200"/>
            <a:ext cx="160524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2014</a:t>
            </a:r>
          </a:p>
          <a:p>
            <a:r>
              <a:rPr lang="en-US" dirty="0">
                <a:latin typeface="Times New Roman" panose="02020603050405020304" pitchFamily="18" charset="0"/>
                <a:cs typeface="Times New Roman" panose="02020603050405020304" pitchFamily="18" charset="0"/>
              </a:rPr>
              <a:t>Microsoft accepts Bitcoin</a:t>
            </a:r>
          </a:p>
        </p:txBody>
      </p:sp>
      <p:sp>
        <p:nvSpPr>
          <p:cNvPr id="13" name="TextBox 12">
            <a:extLst>
              <a:ext uri="{FF2B5EF4-FFF2-40B4-BE49-F238E27FC236}">
                <a16:creationId xmlns:a16="http://schemas.microsoft.com/office/drawing/2014/main" id="{B4F4819E-8818-47CD-A4FA-5FCCB59B7E3E}"/>
              </a:ext>
            </a:extLst>
          </p:cNvPr>
          <p:cNvSpPr txBox="1"/>
          <p:nvPr/>
        </p:nvSpPr>
        <p:spPr>
          <a:xfrm>
            <a:off x="9897782" y="3944567"/>
            <a:ext cx="193372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2017</a:t>
            </a:r>
          </a:p>
          <a:p>
            <a:r>
              <a:rPr lang="en-US" dirty="0">
                <a:latin typeface="Times New Roman" panose="02020603050405020304" pitchFamily="18" charset="0"/>
                <a:cs typeface="Times New Roman" panose="02020603050405020304" pitchFamily="18" charset="0"/>
              </a:rPr>
              <a:t>1 Bitcoin equals</a:t>
            </a:r>
          </a:p>
          <a:p>
            <a:r>
              <a:rPr lang="en-US" dirty="0">
                <a:latin typeface="Times New Roman" panose="02020603050405020304" pitchFamily="18" charset="0"/>
                <a:cs typeface="Times New Roman" panose="02020603050405020304" pitchFamily="18" charset="0"/>
              </a:rPr>
              <a:t>10,000 USD</a:t>
            </a:r>
          </a:p>
        </p:txBody>
      </p:sp>
      <p:sp>
        <p:nvSpPr>
          <p:cNvPr id="3" name="TextBox 2">
            <a:extLst>
              <a:ext uri="{FF2B5EF4-FFF2-40B4-BE49-F238E27FC236}">
                <a16:creationId xmlns:a16="http://schemas.microsoft.com/office/drawing/2014/main" id="{89505CC4-F1D7-4C3F-824F-B634D24D5012}"/>
              </a:ext>
            </a:extLst>
          </p:cNvPr>
          <p:cNvSpPr txBox="1"/>
          <p:nvPr/>
        </p:nvSpPr>
        <p:spPr>
          <a:xfrm>
            <a:off x="111585" y="4169493"/>
            <a:ext cx="9467422" cy="2554545"/>
          </a:xfrm>
          <a:prstGeom prst="rect">
            <a:avLst/>
          </a:prstGeom>
          <a:noFill/>
        </p:spPr>
        <p:txBody>
          <a:bodyPr wrap="square" rtlCol="0">
            <a:spAutoFit/>
          </a:bodyPr>
          <a:lstStyle/>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2008: The first description of Bitcoin was published in 2008 by an individual or a group under the pseudonym “Satoshi Nakamoto” in a now very famous white paper.</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2009: The Bitcoin Network goes live and the first Bitcoins are mined.</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2010: The first cryptocurrency stock exchange for trading Bitcoin is launched.</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2011: One Bitcoin equals one USD.</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2013: One Bitcoin now equals 100 USD.</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2014: Microsoft starts accepting Bitcoin as payments.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2017: One Bitcoin equals 10'000 USD.</a:t>
            </a:r>
          </a:p>
        </p:txBody>
      </p:sp>
      <p:sp>
        <p:nvSpPr>
          <p:cNvPr id="5" name="Rectangle 4">
            <a:extLst>
              <a:ext uri="{FF2B5EF4-FFF2-40B4-BE49-F238E27FC236}">
                <a16:creationId xmlns:a16="http://schemas.microsoft.com/office/drawing/2014/main" id="{2DA562CA-E88B-4349-83CD-B7D8F652951B}"/>
              </a:ext>
            </a:extLst>
          </p:cNvPr>
          <p:cNvSpPr/>
          <p:nvPr/>
        </p:nvSpPr>
        <p:spPr>
          <a:xfrm>
            <a:off x="111585" y="4039340"/>
            <a:ext cx="9680485" cy="26846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42464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8"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2891161" y="902646"/>
            <a:ext cx="6409677" cy="706964"/>
          </a:xfrm>
        </p:spPr>
        <p:txBody>
          <a:bodyPr>
            <a:normAutofit/>
          </a:bodyPr>
          <a:lstStyle/>
          <a:p>
            <a:r>
              <a:rPr lang="en-US" sz="4000" b="1" u="sng" dirty="0">
                <a:solidFill>
                  <a:schemeClr val="bg1"/>
                </a:solidFill>
                <a:latin typeface="Times New Roman" panose="02020603050405020304" pitchFamily="18" charset="0"/>
                <a:cs typeface="Times New Roman" panose="02020603050405020304" pitchFamily="18" charset="0"/>
              </a:rPr>
              <a:t>BITCOIN ECOSYSTEM</a:t>
            </a:r>
          </a:p>
        </p:txBody>
      </p:sp>
      <p:sp>
        <p:nvSpPr>
          <p:cNvPr id="6" name="TextBox 5">
            <a:extLst>
              <a:ext uri="{FF2B5EF4-FFF2-40B4-BE49-F238E27FC236}">
                <a16:creationId xmlns:a16="http://schemas.microsoft.com/office/drawing/2014/main" id="{AC8EA66F-6113-4C0A-90C0-E2C29DFF50E7}"/>
              </a:ext>
            </a:extLst>
          </p:cNvPr>
          <p:cNvSpPr txBox="1"/>
          <p:nvPr/>
        </p:nvSpPr>
        <p:spPr>
          <a:xfrm>
            <a:off x="236739" y="3148367"/>
            <a:ext cx="5666911" cy="2806987"/>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Bitcoin ecosystem contains a public network in which anyone, including a malicious participant, can participate without restriction. </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Even though it is not organized by a central authority, it works!</a:t>
            </a:r>
          </a:p>
        </p:txBody>
      </p:sp>
      <p:pic>
        <p:nvPicPr>
          <p:cNvPr id="3" name="Picture 2">
            <a:extLst>
              <a:ext uri="{FF2B5EF4-FFF2-40B4-BE49-F238E27FC236}">
                <a16:creationId xmlns:a16="http://schemas.microsoft.com/office/drawing/2014/main" id="{A25331A9-894C-4363-8AB7-DF8402FAA40C}"/>
              </a:ext>
            </a:extLst>
          </p:cNvPr>
          <p:cNvPicPr>
            <a:picLocks noChangeAspect="1"/>
          </p:cNvPicPr>
          <p:nvPr/>
        </p:nvPicPr>
        <p:blipFill>
          <a:blip r:embed="rId2"/>
          <a:stretch>
            <a:fillRect/>
          </a:stretch>
        </p:blipFill>
        <p:spPr>
          <a:xfrm>
            <a:off x="6732234" y="2403583"/>
            <a:ext cx="5223027" cy="4181475"/>
          </a:xfrm>
          <a:prstGeom prst="rect">
            <a:avLst/>
          </a:prstGeom>
        </p:spPr>
      </p:pic>
    </p:spTree>
    <p:extLst>
      <p:ext uri="{BB962C8B-B14F-4D97-AF65-F5344CB8AC3E}">
        <p14:creationId xmlns:p14="http://schemas.microsoft.com/office/powerpoint/2010/main" val="28894910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5574-F49D-498F-B1C2-54E563C8AD1B}"/>
              </a:ext>
            </a:extLst>
          </p:cNvPr>
          <p:cNvSpPr>
            <a:spLocks noGrp="1"/>
          </p:cNvSpPr>
          <p:nvPr>
            <p:ph type="title"/>
          </p:nvPr>
        </p:nvSpPr>
        <p:spPr>
          <a:xfrm>
            <a:off x="2999514" y="962967"/>
            <a:ext cx="5680852" cy="706964"/>
          </a:xfrm>
        </p:spPr>
        <p:txBody>
          <a:bodyPr>
            <a:normAutofit fontScale="90000"/>
          </a:bodyPr>
          <a:lstStyle/>
          <a:p>
            <a:r>
              <a:rPr lang="en-US" sz="4000" b="1" u="sng" dirty="0">
                <a:solidFill>
                  <a:schemeClr val="bg1"/>
                </a:solidFill>
                <a:latin typeface="Times New Roman" panose="02020603050405020304" pitchFamily="18" charset="0"/>
                <a:cs typeface="Times New Roman" panose="02020603050405020304" pitchFamily="18" charset="0"/>
              </a:rPr>
              <a:t>BITCOIN ECOSYSTEM</a:t>
            </a:r>
          </a:p>
        </p:txBody>
      </p:sp>
      <p:sp>
        <p:nvSpPr>
          <p:cNvPr id="4" name="TextBox 3">
            <a:extLst>
              <a:ext uri="{FF2B5EF4-FFF2-40B4-BE49-F238E27FC236}">
                <a16:creationId xmlns:a16="http://schemas.microsoft.com/office/drawing/2014/main" id="{12E7B4C1-0325-4664-A22A-9A5C9E79153B}"/>
              </a:ext>
            </a:extLst>
          </p:cNvPr>
          <p:cNvSpPr txBox="1"/>
          <p:nvPr/>
        </p:nvSpPr>
        <p:spPr>
          <a:xfrm>
            <a:off x="2150085" y="5406159"/>
            <a:ext cx="1528019" cy="646331"/>
          </a:xfrm>
          <a:prstGeom prst="rect">
            <a:avLst/>
          </a:prstGeom>
          <a:noFill/>
        </p:spPr>
        <p:txBody>
          <a:bodyPr wrap="square" rtlCol="0">
            <a:spAutoFit/>
          </a:bodyPr>
          <a:lstStyle/>
          <a:p>
            <a:r>
              <a:rPr lang="en-US" dirty="0"/>
              <a:t>Increased Bitcoin Value</a:t>
            </a:r>
          </a:p>
        </p:txBody>
      </p:sp>
      <p:sp>
        <p:nvSpPr>
          <p:cNvPr id="10" name="TextBox 9">
            <a:extLst>
              <a:ext uri="{FF2B5EF4-FFF2-40B4-BE49-F238E27FC236}">
                <a16:creationId xmlns:a16="http://schemas.microsoft.com/office/drawing/2014/main" id="{BFD10E9F-B39C-48AA-BC02-7D684A48B14C}"/>
              </a:ext>
            </a:extLst>
          </p:cNvPr>
          <p:cNvSpPr txBox="1"/>
          <p:nvPr/>
        </p:nvSpPr>
        <p:spPr>
          <a:xfrm>
            <a:off x="3298565" y="3148252"/>
            <a:ext cx="1688952" cy="369332"/>
          </a:xfrm>
          <a:prstGeom prst="rect">
            <a:avLst/>
          </a:prstGeom>
          <a:noFill/>
        </p:spPr>
        <p:txBody>
          <a:bodyPr wrap="square" rtlCol="0">
            <a:spAutoFit/>
          </a:bodyPr>
          <a:lstStyle/>
          <a:p>
            <a:r>
              <a:rPr lang="en-US" dirty="0"/>
              <a:t>More Security</a:t>
            </a:r>
          </a:p>
        </p:txBody>
      </p:sp>
      <p:sp>
        <p:nvSpPr>
          <p:cNvPr id="11" name="TextBox 10">
            <a:extLst>
              <a:ext uri="{FF2B5EF4-FFF2-40B4-BE49-F238E27FC236}">
                <a16:creationId xmlns:a16="http://schemas.microsoft.com/office/drawing/2014/main" id="{EC3A2ACC-65EA-43F8-AECE-DBF5F96A01A1}"/>
              </a:ext>
            </a:extLst>
          </p:cNvPr>
          <p:cNvSpPr txBox="1"/>
          <p:nvPr/>
        </p:nvSpPr>
        <p:spPr>
          <a:xfrm>
            <a:off x="5986298" y="3140500"/>
            <a:ext cx="2464714"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41123E5-E085-4C26-807B-E042E2ADF02F}"/>
              </a:ext>
            </a:extLst>
          </p:cNvPr>
          <p:cNvSpPr txBox="1"/>
          <p:nvPr/>
        </p:nvSpPr>
        <p:spPr>
          <a:xfrm>
            <a:off x="520310" y="3810094"/>
            <a:ext cx="1688952" cy="646331"/>
          </a:xfrm>
          <a:prstGeom prst="rect">
            <a:avLst/>
          </a:prstGeom>
          <a:noFill/>
        </p:spPr>
        <p:txBody>
          <a:bodyPr wrap="square" rtlCol="0">
            <a:spAutoFit/>
          </a:bodyPr>
          <a:lstStyle/>
          <a:p>
            <a:r>
              <a:rPr lang="en-US" dirty="0"/>
              <a:t>More Participants</a:t>
            </a:r>
          </a:p>
        </p:txBody>
      </p:sp>
      <p:cxnSp>
        <p:nvCxnSpPr>
          <p:cNvPr id="12" name="Connector: Elbow 11">
            <a:extLst>
              <a:ext uri="{FF2B5EF4-FFF2-40B4-BE49-F238E27FC236}">
                <a16:creationId xmlns:a16="http://schemas.microsoft.com/office/drawing/2014/main" id="{B81BE457-A4B8-4B94-9164-B3DB79B5CD7D}"/>
              </a:ext>
            </a:extLst>
          </p:cNvPr>
          <p:cNvCxnSpPr>
            <a:cxnSpLocks/>
          </p:cNvCxnSpPr>
          <p:nvPr/>
        </p:nvCxnSpPr>
        <p:spPr>
          <a:xfrm flipV="1">
            <a:off x="1112585" y="3329375"/>
            <a:ext cx="1986684" cy="480338"/>
          </a:xfrm>
          <a:prstGeom prst="bentConnector3">
            <a:avLst>
              <a:gd name="adj1" fmla="val 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462F0DE-694E-4BFC-81D3-8088B8F3B7B0}"/>
              </a:ext>
            </a:extLst>
          </p:cNvPr>
          <p:cNvCxnSpPr>
            <a:cxnSpLocks/>
            <a:endCxn id="4" idx="3"/>
          </p:cNvCxnSpPr>
          <p:nvPr/>
        </p:nvCxnSpPr>
        <p:spPr>
          <a:xfrm rot="5400000">
            <a:off x="2816947" y="4479980"/>
            <a:ext cx="2110502" cy="388188"/>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30A3890-5D06-43A2-9D80-D7ED6C79B4B9}"/>
              </a:ext>
            </a:extLst>
          </p:cNvPr>
          <p:cNvCxnSpPr>
            <a:cxnSpLocks/>
          </p:cNvCxnSpPr>
          <p:nvPr/>
        </p:nvCxnSpPr>
        <p:spPr>
          <a:xfrm rot="16200000" flipV="1">
            <a:off x="978311" y="4654339"/>
            <a:ext cx="1209260" cy="940712"/>
          </a:xfrm>
          <a:prstGeom prst="bentConnector3">
            <a:avLst>
              <a:gd name="adj1" fmla="val -48"/>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46D7F7-CF0E-4AF0-942A-1FBB96B42F66}"/>
              </a:ext>
            </a:extLst>
          </p:cNvPr>
          <p:cNvSpPr txBox="1"/>
          <p:nvPr/>
        </p:nvSpPr>
        <p:spPr>
          <a:xfrm>
            <a:off x="5839940" y="2563599"/>
            <a:ext cx="6094520" cy="3785652"/>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Bitcoin ecosystem is self-stabilizing.</a:t>
            </a:r>
          </a:p>
          <a:p>
            <a:endParaRPr lang="en-US" sz="24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more participants the system has, the more difficult manipulations become. And the more difficult manipulations become and the more participants there are, the greater the demand for Bitcoins.</a:t>
            </a:r>
          </a:p>
          <a:p>
            <a:endParaRPr lang="en-US" sz="24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This results in a price increase, which in turn attracts new participants.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739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p:nvPr/>
        </p:nvSpPr>
        <p:spPr>
          <a:xfrm>
            <a:off x="9699360" y="6399764"/>
            <a:ext cx="0" cy="127864"/>
          </a:xfrm>
          <a:custGeom>
            <a:avLst/>
            <a:gdLst/>
            <a:ahLst/>
            <a:cxnLst/>
            <a:rect l="l" t="t" r="r" b="b"/>
            <a:pathLst>
              <a:path w="120000" h="140970" extrusionOk="0">
                <a:moveTo>
                  <a:pt x="0" y="0"/>
                </a:moveTo>
                <a:lnTo>
                  <a:pt x="0" y="140919"/>
                </a:lnTo>
              </a:path>
            </a:pathLst>
          </a:custGeom>
          <a:noFill/>
          <a:ln w="22175" cap="flat" cmpd="sng">
            <a:solidFill>
              <a:srgbClr val="000000"/>
            </a:solidFill>
            <a:prstDash val="solid"/>
            <a:round/>
            <a:headEnd type="none" w="sm" len="sm"/>
            <a:tailEnd type="none" w="sm" len="sm"/>
          </a:ln>
        </p:spPr>
        <p:txBody>
          <a:bodyPr spcFirstLastPara="1" wrap="square" lIns="0" tIns="0" rIns="0" bIns="0" anchor="t" anchorCtr="0">
            <a:noAutofit/>
          </a:bodyPr>
          <a:lstStyle/>
          <a:p>
            <a:endParaRPr sz="1547"/>
          </a:p>
        </p:txBody>
      </p:sp>
      <p:sp>
        <p:nvSpPr>
          <p:cNvPr id="144" name="Google Shape;144;p19"/>
          <p:cNvSpPr txBox="1"/>
          <p:nvPr/>
        </p:nvSpPr>
        <p:spPr>
          <a:xfrm>
            <a:off x="1775702" y="834287"/>
            <a:ext cx="8640596" cy="976758"/>
          </a:xfrm>
          <a:prstGeom prst="rect">
            <a:avLst/>
          </a:prstGeom>
          <a:noFill/>
          <a:ln>
            <a:noFill/>
          </a:ln>
        </p:spPr>
        <p:txBody>
          <a:bodyPr spcFirstLastPara="1" wrap="square" lIns="35719" tIns="35719" rIns="35719" bIns="35719" anchor="t" anchorCtr="0">
            <a:noAutofit/>
          </a:bodyPr>
          <a:lstStyle/>
          <a:p>
            <a:r>
              <a:rPr lang="en-IN" sz="4000" b="1" i="0" u="sng" dirty="0">
                <a:solidFill>
                  <a:schemeClr val="bg1"/>
                </a:solidFill>
                <a:effectLst/>
                <a:latin typeface="Times New Roman" panose="02020603050405020304" pitchFamily="18" charset="0"/>
                <a:cs typeface="Times New Roman" panose="02020603050405020304" pitchFamily="18" charset="0"/>
              </a:rPr>
              <a:t>BASIC COMPONENTS OF BITCOIN</a:t>
            </a:r>
          </a:p>
        </p:txBody>
      </p:sp>
      <p:pic>
        <p:nvPicPr>
          <p:cNvPr id="1028" name="Picture 4" descr="Components of Bitcoin">
            <a:extLst>
              <a:ext uri="{FF2B5EF4-FFF2-40B4-BE49-F238E27FC236}">
                <a16:creationId xmlns:a16="http://schemas.microsoft.com/office/drawing/2014/main" id="{39C14B72-4FC5-4628-9FA5-6465A6566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233" y="2585188"/>
            <a:ext cx="3810000" cy="3438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482F85-00D7-4851-993C-3947F311D62C}"/>
              </a:ext>
            </a:extLst>
          </p:cNvPr>
          <p:cNvSpPr txBox="1"/>
          <p:nvPr/>
        </p:nvSpPr>
        <p:spPr>
          <a:xfrm>
            <a:off x="595544" y="3334954"/>
            <a:ext cx="6094520" cy="193899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basic components of bitcoin </a:t>
            </a:r>
            <a:r>
              <a:rPr lang="en-US" sz="2400" dirty="0">
                <a:latin typeface="Times New Roman" panose="02020603050405020304" pitchFamily="18" charset="0"/>
                <a:cs typeface="Times New Roman" panose="02020603050405020304" pitchFamily="18" charset="0"/>
              </a:rPr>
              <a:t>are</a:t>
            </a:r>
            <a:r>
              <a:rPr lang="en-US" sz="2400" b="0" i="0" dirty="0">
                <a:effectLst/>
                <a:latin typeface="Times New Roman" panose="02020603050405020304" pitchFamily="18" charset="0"/>
                <a:cs typeface="Times New Roman" panose="02020603050405020304" pitchFamily="18" charset="0"/>
              </a:rPr>
              <a:t>:</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Software</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Cryptography</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Hardware</a:t>
            </a:r>
          </a:p>
          <a:p>
            <a:pPr algn="just">
              <a:buFont typeface="+mj-lt"/>
              <a:buAutoNum type="arabicPeriod"/>
            </a:pPr>
            <a:r>
              <a:rPr lang="en-US" sz="2400" b="0" i="0" dirty="0">
                <a:effectLst/>
                <a:latin typeface="Times New Roman" panose="02020603050405020304" pitchFamily="18" charset="0"/>
                <a:cs typeface="Times New Roman" panose="02020603050405020304" pitchFamily="18" charset="0"/>
              </a:rPr>
              <a:t>Miners(Gaming Theory)</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Rectangle 5">
            <a:extLst>
              <a:ext uri="{FF2B5EF4-FFF2-40B4-BE49-F238E27FC236}">
                <a16:creationId xmlns:a16="http://schemas.microsoft.com/office/drawing/2014/main" id="{2A9E4863-5002-45C0-B020-2EA8C5E3D5F9}"/>
              </a:ext>
            </a:extLst>
          </p:cNvPr>
          <p:cNvSpPr>
            <a:spLocks noChangeArrowheads="1"/>
          </p:cNvSpPr>
          <p:nvPr/>
        </p:nvSpPr>
        <p:spPr bwMode="auto">
          <a:xfrm>
            <a:off x="399495" y="2169119"/>
            <a:ext cx="11416684"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effectLst/>
                <a:latin typeface="Times New Roman" panose="02020603050405020304" pitchFamily="18" charset="0"/>
                <a:cs typeface="Times New Roman" panose="02020603050405020304" pitchFamily="18" charset="0"/>
              </a:rPr>
              <a:t>First Component: Software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Bitcoin </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is basically a software at the core that defines what a bitcoin is, as well as how a bitcoin gets transferred. It identifies what the rules of a valid bitcoin, who can be inside bitcoin, who cannot be inside bitcoin, what is valid, what is not, etc. Everything is based on software, which is the bitcoin software. The bitcoin software is always operated in 24*7.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effectLst/>
                <a:latin typeface="Times New Roman" panose="02020603050405020304" pitchFamily="18" charset="0"/>
                <a:cs typeface="Times New Roman" panose="02020603050405020304" pitchFamily="18" charset="0"/>
              </a:rPr>
              <a:t>Second component: Cryptography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The software, at its core, uses cryptography and bitcoin as a cryptocurrency. Bitcoin uses cryptography to regulate the transfer of bitcoin between parties, as well as the creation of new units of bitcoin. Without cryptography, Bitcoin would simply not be possible. So, we've got that this software uses cryptography to control the transfer of bitcoin over the internet.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Cryptography is a mathematical approach which is solvable by computers and not by humans. So all the stuff that protects your data is served by the cryptography.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effectLst/>
                <a:latin typeface="Times New Roman" panose="02020603050405020304" pitchFamily="18" charset="0"/>
                <a:cs typeface="Times New Roman" panose="02020603050405020304" pitchFamily="18" charset="0"/>
              </a:rPr>
              <a:t>Third Component: Hardware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To run and solve cryptography, it needs HARDWARE. This hardware is composed of those thousands of miners around the world running their computers. So there are thousands of computers around the world that are basically running the Bitcoin software or the Bitcoin client. This hardware is specially designed for finding Nonce to validate block and hash. It requires a lot of CPU power to complete a simple task on the bitcoin blockchain.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If you try to mine bitcoin right now with your smartphone or home computer, then you will End up losing your computer along with a hefty electric bill.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effectLst/>
                <a:latin typeface="Times New Roman" panose="02020603050405020304" pitchFamily="18" charset="0"/>
                <a:cs typeface="Times New Roman" panose="02020603050405020304" pitchFamily="18" charset="0"/>
              </a:rPr>
              <a:t>Fourth Component: Mining(Gaming Theory)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Miners are users who involved in a gaming theory because bitcoin is truly a game which is run by these miners around the world. In the above, we have seen that the first component is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software for bitcoin</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that issues a cryptography challenge in every 10 minutes. The cryptography challenge involves in trying to find a Nonce which will make the hash for a specific block valid. All the hashes and validations are done by these miners. After successful creation of the block, the new block is added to the blockchain.</a:t>
            </a:r>
          </a:p>
        </p:txBody>
      </p:sp>
      <p:sp>
        <p:nvSpPr>
          <p:cNvPr id="5" name="Google Shape;144;p19">
            <a:extLst>
              <a:ext uri="{FF2B5EF4-FFF2-40B4-BE49-F238E27FC236}">
                <a16:creationId xmlns:a16="http://schemas.microsoft.com/office/drawing/2014/main" id="{B8E0F132-F061-4993-B351-643A69AB698A}"/>
              </a:ext>
            </a:extLst>
          </p:cNvPr>
          <p:cNvSpPr txBox="1"/>
          <p:nvPr/>
        </p:nvSpPr>
        <p:spPr>
          <a:xfrm>
            <a:off x="1775702" y="834287"/>
            <a:ext cx="8640596" cy="976758"/>
          </a:xfrm>
          <a:prstGeom prst="rect">
            <a:avLst/>
          </a:prstGeom>
          <a:noFill/>
          <a:ln>
            <a:noFill/>
          </a:ln>
        </p:spPr>
        <p:txBody>
          <a:bodyPr spcFirstLastPara="1" wrap="square" lIns="35719" tIns="35719" rIns="35719" bIns="35719" anchor="t" anchorCtr="0">
            <a:noAutofit/>
          </a:bodyPr>
          <a:lstStyle/>
          <a:p>
            <a:r>
              <a:rPr lang="en-IN" sz="4000" b="1" i="0" u="sng" dirty="0">
                <a:solidFill>
                  <a:schemeClr val="bg1"/>
                </a:solidFill>
                <a:effectLst/>
                <a:latin typeface="Times New Roman" panose="02020603050405020304" pitchFamily="18" charset="0"/>
                <a:cs typeface="Times New Roman" panose="02020603050405020304" pitchFamily="18" charset="0"/>
              </a:rPr>
              <a:t>BASIC COMPONENTS OF BITCOIN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0</TotalTime>
  <Words>1459</Words>
  <Application>Microsoft Office PowerPoint</Application>
  <PresentationFormat>Widescreen</PresentationFormat>
  <Paragraphs>143</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 3</vt:lpstr>
      <vt:lpstr>Ion Boardroom</vt:lpstr>
      <vt:lpstr>PowerPoint Presentation</vt:lpstr>
      <vt:lpstr>WHAT IS A BLOCKCHAIN?</vt:lpstr>
      <vt:lpstr>PowerPoint Presentation</vt:lpstr>
      <vt:lpstr>BITCOIN       ≠        BLOCKCHAIN</vt:lpstr>
      <vt:lpstr>THE HISTORY OF BITCOIN</vt:lpstr>
      <vt:lpstr>BITCOIN ECOSYSTEM</vt:lpstr>
      <vt:lpstr>BITCOIN ECOSYSTEM</vt:lpstr>
      <vt:lpstr>PowerPoint Presentation</vt:lpstr>
      <vt:lpstr>PowerPoint Presentation</vt:lpstr>
      <vt:lpstr>CUTTING THE MIDDLEMAN</vt:lpstr>
      <vt:lpstr>BUILDING CONSENSUS</vt:lpstr>
      <vt:lpstr>CREATING WITNESSES</vt:lpstr>
      <vt:lpstr>DISTRIBUTED LEDGER</vt:lpstr>
      <vt:lpstr>DISTRIBUTED LEDGER</vt:lpstr>
      <vt:lpstr>PowerPoint Presentation</vt:lpstr>
      <vt:lpstr>SMART CONTRACT</vt:lpstr>
      <vt:lpstr>PRIVACY</vt:lpstr>
      <vt:lpstr>KEY FEATURES</vt:lpstr>
      <vt:lpstr>INDUSTRIAL BLOCKCHAIN BENEFITS</vt:lpstr>
      <vt:lpstr>BLOCKCHAIN LIMITATIONS</vt:lpstr>
      <vt:lpstr>CHALLENGES</vt:lpstr>
      <vt:lpstr>TIC TAC TOE GAME USING BLOCKCHAIN</vt:lpstr>
      <vt:lpstr>TIC TAC TOE GAME USING BLOCKCHAIN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srivastava</dc:creator>
  <cp:lastModifiedBy>apoorva srivastava</cp:lastModifiedBy>
  <cp:revision>18</cp:revision>
  <dcterms:created xsi:type="dcterms:W3CDTF">2022-03-11T07:04:23Z</dcterms:created>
  <dcterms:modified xsi:type="dcterms:W3CDTF">2022-03-28T15:46:42Z</dcterms:modified>
</cp:coreProperties>
</file>