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Nuni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d49716bf_4_1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d49716bf_4_1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d49716bf_4_2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d49716bf_4_2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6d49716bf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6d49716bf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6d49716b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6d49716b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6d49716bf_4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6d49716bf_4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6d49716bf_4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6d49716bf_4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6d49716bf_4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6d49716bf_4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6d49716bf_4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6d49716bf_4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6d49716bf_4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6d49716bf_4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d49716bf_4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d49716bf_4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311700" y="1928825"/>
            <a:ext cx="8520600" cy="2752500"/>
          </a:xfrm>
          <a:prstGeom prst="rect">
            <a:avLst/>
          </a:prstGeom>
        </p:spPr>
        <p:txBody>
          <a:bodyPr anchorCtr="0" anchor="t" bIns="91425" lIns="91425" spcFirstLastPara="1" rIns="91425" wrap="square" tIns="91425">
            <a:normAutofit fontScale="77500" lnSpcReduction="20000"/>
          </a:bodyPr>
          <a:lstStyle/>
          <a:p>
            <a:pPr indent="0" lvl="0" marL="0" rtl="0" algn="ctr">
              <a:lnSpc>
                <a:spcPct val="115000"/>
              </a:lnSpc>
              <a:spcBef>
                <a:spcPts val="0"/>
              </a:spcBef>
              <a:spcAft>
                <a:spcPts val="0"/>
              </a:spcAft>
              <a:buClr>
                <a:srgbClr val="1A9988"/>
              </a:buClr>
              <a:buSzPct val="52380"/>
              <a:buFont typeface="Arial"/>
              <a:buNone/>
            </a:pPr>
            <a:r>
              <a:rPr lang="en" sz="2100" u="sng">
                <a:solidFill>
                  <a:srgbClr val="1A9988"/>
                </a:solidFill>
                <a:latin typeface="Lato"/>
                <a:ea typeface="Lato"/>
                <a:cs typeface="Lato"/>
                <a:sym typeface="Lato"/>
              </a:rPr>
              <a:t>Presentation On</a:t>
            </a:r>
            <a:endParaRPr sz="2100" u="sng">
              <a:solidFill>
                <a:srgbClr val="1A9988"/>
              </a:solidFill>
            </a:endParaRPr>
          </a:p>
          <a:p>
            <a:pPr indent="0" lvl="0" marL="0" rtl="0" algn="ctr">
              <a:spcBef>
                <a:spcPts val="1200"/>
              </a:spcBef>
              <a:spcAft>
                <a:spcPts val="0"/>
              </a:spcAft>
              <a:buClr>
                <a:srgbClr val="1A9988"/>
              </a:buClr>
              <a:buSzPct val="55000"/>
              <a:buFont typeface="Arial"/>
              <a:buNone/>
            </a:pPr>
            <a:r>
              <a:rPr b="1" lang="en" sz="2000">
                <a:solidFill>
                  <a:schemeClr val="dk2"/>
                </a:solidFill>
                <a:highlight>
                  <a:srgbClr val="FFFF00"/>
                </a:highlight>
                <a:latin typeface="Nunito"/>
                <a:ea typeface="Nunito"/>
                <a:cs typeface="Nunito"/>
                <a:sym typeface="Nunito"/>
              </a:rPr>
              <a:t>E-Commerce Cosmetic</a:t>
            </a:r>
            <a:endParaRPr sz="2700">
              <a:solidFill>
                <a:schemeClr val="dk2"/>
              </a:solidFill>
              <a:highlight>
                <a:srgbClr val="FFFF00"/>
              </a:highlight>
            </a:endParaRPr>
          </a:p>
          <a:p>
            <a:pPr indent="0" lvl="0" marL="0" rtl="0" algn="l">
              <a:lnSpc>
                <a:spcPct val="115000"/>
              </a:lnSpc>
              <a:spcBef>
                <a:spcPts val="0"/>
              </a:spcBef>
              <a:spcAft>
                <a:spcPts val="0"/>
              </a:spcAft>
              <a:buClr>
                <a:srgbClr val="1A9988"/>
              </a:buClr>
              <a:buSzPct val="61111"/>
              <a:buFont typeface="Arial"/>
              <a:buNone/>
            </a:pPr>
            <a:r>
              <a:rPr lang="en" sz="1800">
                <a:latin typeface="Lato"/>
                <a:ea typeface="Lato"/>
                <a:cs typeface="Lato"/>
                <a:sym typeface="Lato"/>
              </a:rPr>
              <a:t>Submitted by: Neelam ma’am</a:t>
            </a:r>
            <a:endParaRPr sz="1800">
              <a:latin typeface="Lato"/>
              <a:ea typeface="Lato"/>
              <a:cs typeface="Lato"/>
              <a:sym typeface="Lato"/>
            </a:endParaRPr>
          </a:p>
          <a:p>
            <a:pPr indent="0" lvl="0" marL="0" rtl="0" algn="l">
              <a:lnSpc>
                <a:spcPct val="115000"/>
              </a:lnSpc>
              <a:spcBef>
                <a:spcPts val="1200"/>
              </a:spcBef>
              <a:spcAft>
                <a:spcPts val="0"/>
              </a:spcAft>
              <a:buClr>
                <a:srgbClr val="1A9988"/>
              </a:buClr>
              <a:buSzPct val="61111"/>
              <a:buFont typeface="Arial"/>
              <a:buNone/>
            </a:pPr>
            <a:r>
              <a:rPr lang="en" sz="1800">
                <a:latin typeface="Lato"/>
                <a:ea typeface="Lato"/>
                <a:cs typeface="Lato"/>
                <a:sym typeface="Lato"/>
              </a:rPr>
              <a:t>University Roll No.: 1900290140009</a:t>
            </a:r>
            <a:endParaRPr sz="1800">
              <a:latin typeface="Lato"/>
              <a:ea typeface="Lato"/>
              <a:cs typeface="Lato"/>
              <a:sym typeface="Lato"/>
            </a:endParaRPr>
          </a:p>
          <a:p>
            <a:pPr indent="0" lvl="0" marL="0" rtl="0" algn="l">
              <a:lnSpc>
                <a:spcPct val="115000"/>
              </a:lnSpc>
              <a:spcBef>
                <a:spcPts val="1200"/>
              </a:spcBef>
              <a:spcAft>
                <a:spcPts val="0"/>
              </a:spcAft>
              <a:buClr>
                <a:srgbClr val="1A9988"/>
              </a:buClr>
              <a:buSzPct val="61111"/>
              <a:buFont typeface="Arial"/>
              <a:buNone/>
            </a:pPr>
            <a:r>
              <a:rPr lang="en" sz="1800">
                <a:latin typeface="Lato"/>
                <a:ea typeface="Lato"/>
                <a:cs typeface="Lato"/>
                <a:sym typeface="Lato"/>
              </a:rPr>
              <a:t>Name:Archana varshney</a:t>
            </a:r>
            <a:endParaRPr sz="1800">
              <a:latin typeface="Lato"/>
              <a:ea typeface="Lato"/>
              <a:cs typeface="Lato"/>
              <a:sym typeface="Lato"/>
            </a:endParaRPr>
          </a:p>
          <a:p>
            <a:pPr indent="0" lvl="0" marL="0" rtl="0" algn="l">
              <a:lnSpc>
                <a:spcPct val="115000"/>
              </a:lnSpc>
              <a:spcBef>
                <a:spcPts val="1200"/>
              </a:spcBef>
              <a:spcAft>
                <a:spcPts val="0"/>
              </a:spcAft>
              <a:buClr>
                <a:srgbClr val="1A9988"/>
              </a:buClr>
              <a:buSzPct val="61111"/>
              <a:buFont typeface="Arial"/>
              <a:buNone/>
            </a:pPr>
            <a:r>
              <a:rPr lang="en" sz="1800">
                <a:latin typeface="Lato"/>
                <a:ea typeface="Lato"/>
                <a:cs typeface="Lato"/>
                <a:sym typeface="Lato"/>
              </a:rPr>
              <a:t>Semester:6th</a:t>
            </a:r>
            <a:endParaRPr sz="1800">
              <a:latin typeface="Lato"/>
              <a:ea typeface="Lato"/>
              <a:cs typeface="Lato"/>
              <a:sym typeface="Lato"/>
            </a:endParaRPr>
          </a:p>
          <a:p>
            <a:pPr indent="0" lvl="0" marL="0" rtl="0" algn="l">
              <a:lnSpc>
                <a:spcPct val="115000"/>
              </a:lnSpc>
              <a:spcBef>
                <a:spcPts val="1200"/>
              </a:spcBef>
              <a:spcAft>
                <a:spcPts val="0"/>
              </a:spcAft>
              <a:buClr>
                <a:srgbClr val="1A9988"/>
              </a:buClr>
              <a:buSzPct val="61111"/>
              <a:buFont typeface="Arial"/>
              <a:buNone/>
            </a:pPr>
            <a:r>
              <a:rPr lang="en" sz="1800">
                <a:latin typeface="Lato"/>
                <a:ea typeface="Lato"/>
                <a:cs typeface="Lato"/>
                <a:sym typeface="Lato"/>
              </a:rPr>
              <a:t>Date:-30/4/2022</a:t>
            </a:r>
            <a:endParaRPr sz="1800">
              <a:latin typeface="Lato"/>
              <a:ea typeface="Lato"/>
              <a:cs typeface="Lato"/>
              <a:sym typeface="Lato"/>
            </a:endParaRPr>
          </a:p>
          <a:p>
            <a:pPr indent="0" lvl="0" marL="0" rtl="0" algn="l">
              <a:spcBef>
                <a:spcPts val="1200"/>
              </a:spcBef>
              <a:spcAft>
                <a:spcPts val="0"/>
              </a:spcAft>
              <a:buNone/>
            </a:pPr>
            <a:r>
              <a:t/>
            </a:r>
            <a:endParaRPr/>
          </a:p>
        </p:txBody>
      </p:sp>
      <p:pic>
        <p:nvPicPr>
          <p:cNvPr id="87" name="Google Shape;87;p13"/>
          <p:cNvPicPr preferRelativeResize="0"/>
          <p:nvPr/>
        </p:nvPicPr>
        <p:blipFill>
          <a:blip r:embed="rId3">
            <a:alphaModFix/>
          </a:blip>
          <a:stretch>
            <a:fillRect/>
          </a:stretch>
        </p:blipFill>
        <p:spPr>
          <a:xfrm>
            <a:off x="538163" y="111900"/>
            <a:ext cx="8067675" cy="1533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59125" y="68577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188">
                <a:solidFill>
                  <a:schemeClr val="accent1"/>
                </a:solidFill>
                <a:latin typeface="Lato"/>
                <a:ea typeface="Lato"/>
                <a:cs typeface="Lato"/>
                <a:sym typeface="Lato"/>
              </a:rPr>
              <a:t>The types of testing performed</a:t>
            </a:r>
            <a:endParaRPr sz="3488"/>
          </a:p>
        </p:txBody>
      </p:sp>
      <p:sp>
        <p:nvSpPr>
          <p:cNvPr id="141" name="Google Shape;141;p22"/>
          <p:cNvSpPr txBox="1"/>
          <p:nvPr>
            <p:ph idx="1" type="body"/>
          </p:nvPr>
        </p:nvSpPr>
        <p:spPr>
          <a:xfrm>
            <a:off x="281275" y="1064875"/>
            <a:ext cx="8579100" cy="38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282"/>
          </a:p>
          <a:p>
            <a:pPr indent="0" lvl="0" marL="0" rtl="0" algn="l">
              <a:spcBef>
                <a:spcPts val="1200"/>
              </a:spcBef>
              <a:spcAft>
                <a:spcPts val="0"/>
              </a:spcAft>
              <a:buNone/>
            </a:pPr>
            <a:r>
              <a:rPr lang="en" sz="2282"/>
              <a:t>⦁	</a:t>
            </a:r>
            <a:r>
              <a:rPr lang="en" sz="1982"/>
              <a:t>Smoke Testing</a:t>
            </a:r>
            <a:endParaRPr sz="1982"/>
          </a:p>
          <a:p>
            <a:pPr indent="0" lvl="0" marL="0" rtl="0" algn="l">
              <a:spcBef>
                <a:spcPts val="1200"/>
              </a:spcBef>
              <a:spcAft>
                <a:spcPts val="0"/>
              </a:spcAft>
              <a:buNone/>
            </a:pPr>
            <a:r>
              <a:rPr lang="en" sz="1982"/>
              <a:t>⦁	Sanity Testing</a:t>
            </a:r>
            <a:endParaRPr sz="1982"/>
          </a:p>
          <a:p>
            <a:pPr indent="0" lvl="0" marL="0" rtl="0" algn="l">
              <a:spcBef>
                <a:spcPts val="1200"/>
              </a:spcBef>
              <a:spcAft>
                <a:spcPts val="0"/>
              </a:spcAft>
              <a:buNone/>
            </a:pPr>
            <a:r>
              <a:rPr lang="en" sz="1982"/>
              <a:t>⦁	Functional testing </a:t>
            </a:r>
            <a:endParaRPr sz="1982"/>
          </a:p>
          <a:p>
            <a:pPr indent="0" lvl="0" marL="0" rtl="0" algn="l">
              <a:spcBef>
                <a:spcPts val="1200"/>
              </a:spcBef>
              <a:spcAft>
                <a:spcPts val="0"/>
              </a:spcAft>
              <a:buNone/>
            </a:pPr>
            <a:r>
              <a:rPr lang="en" sz="1982"/>
              <a:t>⦁	Regression Testing</a:t>
            </a:r>
            <a:endParaRPr sz="1982"/>
          </a:p>
          <a:p>
            <a:pPr indent="0" lvl="0" marL="0" rtl="0" algn="l">
              <a:spcBef>
                <a:spcPts val="1200"/>
              </a:spcBef>
              <a:spcAft>
                <a:spcPts val="0"/>
              </a:spcAft>
              <a:buNone/>
            </a:pPr>
            <a:r>
              <a:rPr lang="en" sz="1982"/>
              <a:t>⦁	End-to-end testing</a:t>
            </a:r>
            <a:endParaRPr sz="1000"/>
          </a:p>
          <a:p>
            <a:pPr indent="0" lvl="0" marL="0" rtl="0" algn="l">
              <a:spcBef>
                <a:spcPts val="1200"/>
              </a:spcBef>
              <a:spcAft>
                <a:spcPts val="1200"/>
              </a:spcAft>
              <a:buNone/>
            </a:pPr>
            <a:r>
              <a:t/>
            </a:r>
            <a:endParaRPr/>
          </a:p>
        </p:txBody>
      </p:sp>
      <p:pic>
        <p:nvPicPr>
          <p:cNvPr id="142" name="Google Shape;142;p22"/>
          <p:cNvPicPr preferRelativeResize="0"/>
          <p:nvPr/>
        </p:nvPicPr>
        <p:blipFill rotWithShape="1">
          <a:blip r:embed="rId3">
            <a:alphaModFix/>
          </a:blip>
          <a:srcRect b="0" l="0" r="0" t="0"/>
          <a:stretch/>
        </p:blipFill>
        <p:spPr>
          <a:xfrm rot="-668263">
            <a:off x="4790775" y="3210050"/>
            <a:ext cx="4031826" cy="146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652800" y="1800850"/>
            <a:ext cx="2013000" cy="108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Thank You </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52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Mary Kay</a:t>
            </a:r>
            <a:endParaRPr b="1" i="1"/>
          </a:p>
        </p:txBody>
      </p:sp>
      <p:sp>
        <p:nvSpPr>
          <p:cNvPr id="93" name="Google Shape;93;p14"/>
          <p:cNvSpPr txBox="1"/>
          <p:nvPr>
            <p:ph idx="1" type="body"/>
          </p:nvPr>
        </p:nvSpPr>
        <p:spPr>
          <a:xfrm>
            <a:off x="311700" y="1825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Mary Kay page(sells beauty product(U.S Based company)</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promote women )</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1963 is an American Privately owned MLM (multi level marketing company) which sells cosmetics products.</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Company founded by Mary Kay Ash.</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project name is project one and the motive of this project is women's empowerment.</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Project using almost all the clouds of salesforce like service cloud. Community cloud, commerce cloud, analytics cloud</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2832950" y="3425650"/>
            <a:ext cx="2913326" cy="1326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60125" y="25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E-commerce Cosmetics</a:t>
            </a:r>
            <a:endParaRPr/>
          </a:p>
        </p:txBody>
      </p:sp>
      <p:sp>
        <p:nvSpPr>
          <p:cNvPr id="100" name="Google Shape;100;p15"/>
          <p:cNvSpPr txBox="1"/>
          <p:nvPr>
            <p:ph idx="1" type="body"/>
          </p:nvPr>
        </p:nvSpPr>
        <p:spPr>
          <a:xfrm>
            <a:off x="268875" y="791450"/>
            <a:ext cx="8157000" cy="3400200"/>
          </a:xfrm>
          <a:prstGeom prst="rect">
            <a:avLst/>
          </a:prstGeom>
        </p:spPr>
        <p:txBody>
          <a:bodyPr anchorCtr="0" anchor="t" bIns="91425" lIns="91425" spcFirstLastPara="1" rIns="91425" wrap="square" tIns="91425">
            <a:normAutofit/>
          </a:bodyPr>
          <a:lstStyle/>
          <a:p>
            <a:pPr indent="0" lvl="0" marL="0" rtl="0" algn="l">
              <a:lnSpc>
                <a:spcPct val="105000"/>
              </a:lnSpc>
              <a:spcBef>
                <a:spcPts val="1200"/>
              </a:spcBef>
              <a:spcAft>
                <a:spcPts val="0"/>
              </a:spcAft>
              <a:buSzPts val="935"/>
              <a:buNone/>
            </a:pPr>
            <a:r>
              <a:rPr lang="en" sz="1323">
                <a:solidFill>
                  <a:srgbClr val="000000"/>
                </a:solidFill>
                <a:latin typeface="Times New Roman"/>
                <a:ea typeface="Times New Roman"/>
                <a:cs typeface="Times New Roman"/>
                <a:sym typeface="Times New Roman"/>
              </a:rPr>
              <a:t>It was Starting in 1963 is an American Privately owned MLM (multi level marketing company) which sells cosmetics products.Company founded by Mary Kay Ash.The project name is project one and the motive of this project is women's empowerment.Project using almost all the clouds of salesforce like service cloud. Community cloud, commerce cloud, analytics cloud</a:t>
            </a:r>
            <a:endParaRPr sz="1323">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935"/>
              <a:buNone/>
            </a:pPr>
            <a:r>
              <a:rPr lang="en" sz="1323">
                <a:solidFill>
                  <a:srgbClr val="000000"/>
                </a:solidFill>
                <a:latin typeface="Times New Roman"/>
                <a:ea typeface="Times New Roman"/>
                <a:cs typeface="Times New Roman"/>
                <a:sym typeface="Times New Roman"/>
              </a:rPr>
              <a:t>Project is live in 30 markets of  4 regions</a:t>
            </a:r>
            <a:endParaRPr sz="1323">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935"/>
              <a:buNone/>
            </a:pPr>
            <a:r>
              <a:rPr lang="en" sz="1323">
                <a:solidFill>
                  <a:srgbClr val="000000"/>
                </a:solidFill>
                <a:highlight>
                  <a:srgbClr val="FFFFFF"/>
                </a:highlight>
                <a:latin typeface="Times New Roman"/>
                <a:ea typeface="Times New Roman"/>
                <a:cs typeface="Times New Roman"/>
                <a:sym typeface="Times New Roman"/>
              </a:rPr>
              <a:t>1-EUR(European Region)</a:t>
            </a:r>
            <a:endParaRPr sz="1323">
              <a:solidFill>
                <a:srgbClr val="000000"/>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0"/>
              </a:spcAft>
              <a:buSzPts val="935"/>
              <a:buNone/>
            </a:pPr>
            <a:r>
              <a:rPr lang="en" sz="1323">
                <a:solidFill>
                  <a:srgbClr val="000000"/>
                </a:solidFill>
                <a:highlight>
                  <a:srgbClr val="FFFFFF"/>
                </a:highlight>
                <a:latin typeface="Times New Roman"/>
                <a:ea typeface="Times New Roman"/>
                <a:cs typeface="Times New Roman"/>
                <a:sym typeface="Times New Roman"/>
              </a:rPr>
              <a:t>2-APR(Asia Pacific Region)</a:t>
            </a:r>
            <a:endParaRPr sz="1323">
              <a:solidFill>
                <a:srgbClr val="000000"/>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0"/>
              </a:spcAft>
              <a:buSzPts val="935"/>
              <a:buNone/>
            </a:pPr>
            <a:r>
              <a:rPr lang="en" sz="1323">
                <a:solidFill>
                  <a:srgbClr val="000000"/>
                </a:solidFill>
                <a:highlight>
                  <a:srgbClr val="FFFFFF"/>
                </a:highlight>
                <a:latin typeface="Times New Roman"/>
                <a:ea typeface="Times New Roman"/>
                <a:cs typeface="Times New Roman"/>
                <a:sym typeface="Times New Roman"/>
              </a:rPr>
              <a:t>3-LAR(Latin America Region)</a:t>
            </a:r>
            <a:endParaRPr sz="1323">
              <a:solidFill>
                <a:srgbClr val="000000"/>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0"/>
              </a:spcAft>
              <a:buSzPts val="935"/>
              <a:buNone/>
            </a:pPr>
            <a:r>
              <a:rPr lang="en" sz="1323">
                <a:solidFill>
                  <a:srgbClr val="000000"/>
                </a:solidFill>
                <a:highlight>
                  <a:srgbClr val="FFFFFF"/>
                </a:highlight>
                <a:latin typeface="Times New Roman"/>
                <a:ea typeface="Times New Roman"/>
                <a:cs typeface="Times New Roman"/>
                <a:sym typeface="Times New Roman"/>
              </a:rPr>
              <a:t>4-NAR(North America Region)</a:t>
            </a:r>
            <a:endParaRPr sz="1323">
              <a:solidFill>
                <a:srgbClr val="000000"/>
              </a:solidFill>
              <a:highlight>
                <a:srgbClr val="FFFFFF"/>
              </a:highlight>
              <a:latin typeface="Times New Roman"/>
              <a:ea typeface="Times New Roman"/>
              <a:cs typeface="Times New Roman"/>
              <a:sym typeface="Times New Roman"/>
            </a:endParaRPr>
          </a:p>
          <a:p>
            <a:pPr indent="0" lvl="0" marL="0" rtl="0" algn="l">
              <a:lnSpc>
                <a:spcPct val="105000"/>
              </a:lnSpc>
              <a:spcBef>
                <a:spcPts val="1200"/>
              </a:spcBef>
              <a:spcAft>
                <a:spcPts val="0"/>
              </a:spcAft>
              <a:buSzPts val="935"/>
              <a:buNone/>
            </a:pPr>
            <a:r>
              <a:t/>
            </a:r>
            <a:endParaRPr sz="735">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935"/>
              <a:buNone/>
            </a:pPr>
            <a:r>
              <a:t/>
            </a:r>
            <a:endParaRPr sz="1105"/>
          </a:p>
        </p:txBody>
      </p:sp>
      <p:pic>
        <p:nvPicPr>
          <p:cNvPr id="101" name="Google Shape;101;p15"/>
          <p:cNvPicPr preferRelativeResize="0"/>
          <p:nvPr/>
        </p:nvPicPr>
        <p:blipFill rotWithShape="1">
          <a:blip r:embed="rId3">
            <a:alphaModFix/>
          </a:blip>
          <a:srcRect b="27971" l="5161" r="14812" t="24594"/>
          <a:stretch/>
        </p:blipFill>
        <p:spPr>
          <a:xfrm>
            <a:off x="3265575" y="1591150"/>
            <a:ext cx="5878426" cy="3229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58675" y="5451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188">
                <a:solidFill>
                  <a:schemeClr val="accent1"/>
                </a:solidFill>
                <a:latin typeface="Lato"/>
                <a:ea typeface="Lato"/>
                <a:cs typeface="Lato"/>
                <a:sym typeface="Lato"/>
              </a:rPr>
              <a:t>	</a:t>
            </a:r>
            <a:r>
              <a:rPr lang="en" sz="2411">
                <a:solidFill>
                  <a:schemeClr val="accent1"/>
                </a:solidFill>
                <a:latin typeface="Lato"/>
                <a:ea typeface="Lato"/>
                <a:cs typeface="Lato"/>
                <a:sym typeface="Lato"/>
              </a:rPr>
              <a:t>Introduction</a:t>
            </a:r>
            <a:endParaRPr sz="2411">
              <a:solidFill>
                <a:schemeClr val="accent1"/>
              </a:solidFill>
              <a:latin typeface="Lato"/>
              <a:ea typeface="Lato"/>
              <a:cs typeface="Lato"/>
              <a:sym typeface="Lato"/>
            </a:endParaRPr>
          </a:p>
          <a:p>
            <a:pPr indent="0" lvl="0" marL="0" rtl="0" algn="l">
              <a:spcBef>
                <a:spcPts val="1200"/>
              </a:spcBef>
              <a:spcAft>
                <a:spcPts val="0"/>
              </a:spcAft>
              <a:buNone/>
            </a:pPr>
            <a:r>
              <a:t/>
            </a:r>
            <a:endParaRPr/>
          </a:p>
        </p:txBody>
      </p:sp>
      <p:sp>
        <p:nvSpPr>
          <p:cNvPr id="107" name="Google Shape;107;p16"/>
          <p:cNvSpPr txBox="1"/>
          <p:nvPr>
            <p:ph idx="1" type="body"/>
          </p:nvPr>
        </p:nvSpPr>
        <p:spPr>
          <a:xfrm>
            <a:off x="365875" y="1175375"/>
            <a:ext cx="8665500" cy="37671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3256"/>
              <a:t>Technologies used : </a:t>
            </a:r>
            <a:endParaRPr sz="3256"/>
          </a:p>
          <a:p>
            <a:pPr indent="-326827" lvl="0" marL="457200" rtl="0" algn="l">
              <a:spcBef>
                <a:spcPts val="1200"/>
              </a:spcBef>
              <a:spcAft>
                <a:spcPts val="0"/>
              </a:spcAft>
              <a:buSzPct val="100000"/>
              <a:buAutoNum type="arabicPeriod"/>
            </a:pPr>
            <a:r>
              <a:rPr lang="en" sz="3256"/>
              <a:t>Agile Methodology </a:t>
            </a:r>
            <a:endParaRPr sz="3256"/>
          </a:p>
          <a:p>
            <a:pPr indent="-326827" lvl="0" marL="457200" rtl="0" algn="l">
              <a:spcBef>
                <a:spcPts val="0"/>
              </a:spcBef>
              <a:spcAft>
                <a:spcPts val="0"/>
              </a:spcAft>
              <a:buSzPct val="100000"/>
              <a:buAutoNum type="arabicPeriod"/>
            </a:pPr>
            <a:r>
              <a:rPr lang="en" sz="3256"/>
              <a:t>Salesforce Builder </a:t>
            </a:r>
            <a:endParaRPr sz="3256"/>
          </a:p>
          <a:p>
            <a:pPr indent="-326827" lvl="0" marL="457200" rtl="0" algn="l">
              <a:spcBef>
                <a:spcPts val="0"/>
              </a:spcBef>
              <a:spcAft>
                <a:spcPts val="0"/>
              </a:spcAft>
              <a:buSzPct val="100000"/>
              <a:buAutoNum type="arabicPeriod"/>
            </a:pPr>
            <a:r>
              <a:rPr lang="en" sz="3256"/>
              <a:t>Salesforce Community Cloud</a:t>
            </a:r>
            <a:endParaRPr sz="3256"/>
          </a:p>
          <a:p>
            <a:pPr indent="0" lvl="0" marL="0" rtl="0" algn="l">
              <a:spcBef>
                <a:spcPts val="1200"/>
              </a:spcBef>
              <a:spcAft>
                <a:spcPts val="0"/>
              </a:spcAft>
              <a:buNone/>
            </a:pPr>
            <a:r>
              <a:rPr lang="en" sz="3256"/>
              <a:t>Functionality:</a:t>
            </a:r>
            <a:endParaRPr sz="3256"/>
          </a:p>
          <a:p>
            <a:pPr indent="0" lvl="0" marL="0" rtl="0" algn="l">
              <a:spcBef>
                <a:spcPts val="1200"/>
              </a:spcBef>
              <a:spcAft>
                <a:spcPts val="0"/>
              </a:spcAft>
              <a:buNone/>
            </a:pPr>
            <a:r>
              <a:rPr lang="en" sz="3256"/>
              <a:t>Whenever anyone wants to join MK , then he should have a valid Recruiter number with him , with the help of that recruiter number new recruit will signup on agreement form and then he has to complete that form which consists of multiple sections with multiple fields.</a:t>
            </a:r>
            <a:endParaRPr sz="3256"/>
          </a:p>
          <a:p>
            <a:pPr indent="0" lvl="0" marL="0" rtl="0" algn="l">
              <a:spcBef>
                <a:spcPts val="1200"/>
              </a:spcBef>
              <a:spcAft>
                <a:spcPts val="0"/>
              </a:spcAft>
              <a:buNone/>
            </a:pPr>
            <a:r>
              <a:rPr lang="en" sz="3256"/>
              <a:t>If any recruit complete its purchasing from commerce  then  can see his details and have some permission sets. </a:t>
            </a:r>
            <a:endParaRPr sz="3256"/>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	Project Roles and Responsibilities</a:t>
            </a:r>
            <a:endParaRPr/>
          </a:p>
        </p:txBody>
      </p:sp>
      <p:sp>
        <p:nvSpPr>
          <p:cNvPr id="113" name="Google Shape;113;p17"/>
          <p:cNvSpPr txBox="1"/>
          <p:nvPr>
            <p:ph idx="1" type="body"/>
          </p:nvPr>
        </p:nvSpPr>
        <p:spPr>
          <a:xfrm>
            <a:off x="749325" y="1597875"/>
            <a:ext cx="75849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major tasks assigned to me during my internship at Cloud Analogy was:</a:t>
            </a:r>
            <a:endParaRPr/>
          </a:p>
          <a:p>
            <a:pPr indent="0" lvl="0" marL="0" rtl="0" algn="l">
              <a:spcBef>
                <a:spcPts val="1200"/>
              </a:spcBef>
              <a:spcAft>
                <a:spcPts val="0"/>
              </a:spcAft>
              <a:buClr>
                <a:schemeClr val="dk1"/>
              </a:buClr>
              <a:buSzPts val="1100"/>
              <a:buFont typeface="Arial"/>
              <a:buNone/>
            </a:pPr>
            <a:r>
              <a:rPr lang="en"/>
              <a:t>• To perform Manual Testing for various Salesforce UI</a:t>
            </a:r>
            <a:endParaRPr/>
          </a:p>
          <a:p>
            <a:pPr indent="0" lvl="0" marL="0" rtl="0" algn="l">
              <a:spcBef>
                <a:spcPts val="1200"/>
              </a:spcBef>
              <a:spcAft>
                <a:spcPts val="0"/>
              </a:spcAft>
              <a:buClr>
                <a:schemeClr val="dk1"/>
              </a:buClr>
              <a:buSzPts val="1100"/>
              <a:buFont typeface="Arial"/>
              <a:buNone/>
            </a:pPr>
            <a:r>
              <a:rPr lang="en"/>
              <a:t>• To perform Automation Testing we need to use a tool Name Tricentis Tosca.</a:t>
            </a:r>
            <a:endParaRPr/>
          </a:p>
          <a:p>
            <a:pPr indent="0" lvl="0" marL="0" rtl="0" algn="l">
              <a:spcBef>
                <a:spcPts val="1200"/>
              </a:spcBef>
              <a:spcAft>
                <a:spcPts val="0"/>
              </a:spcAft>
              <a:buClr>
                <a:schemeClr val="dk1"/>
              </a:buClr>
              <a:buSzPts val="1100"/>
              <a:buFont typeface="Arial"/>
              <a:buNone/>
            </a:pPr>
            <a:r>
              <a:rPr lang="en"/>
              <a:t>• To perform Manual and Automation Testing for Leads Connection CRM</a:t>
            </a:r>
            <a:endParaRPr/>
          </a:p>
          <a:p>
            <a:pPr indent="0" lvl="0" marL="0" rtl="0" algn="l">
              <a:spcBef>
                <a:spcPts val="1200"/>
              </a:spcBef>
              <a:spcAft>
                <a:spcPts val="0"/>
              </a:spcAft>
              <a:buClr>
                <a:schemeClr val="dk1"/>
              </a:buClr>
              <a:buSzPts val="1100"/>
              <a:buFont typeface="Arial"/>
              <a:buNone/>
            </a:pPr>
            <a:r>
              <a:rPr lang="en"/>
              <a:t>Sprint tickets and file bugs corresponding to them in JIRA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97475" y="492250"/>
            <a:ext cx="7688700" cy="20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Methodology &amp; Modules</a:t>
            </a:r>
            <a:endParaRPr b="1" i="1"/>
          </a:p>
        </p:txBody>
      </p:sp>
      <p:sp>
        <p:nvSpPr>
          <p:cNvPr id="119" name="Google Shape;119;p18"/>
          <p:cNvSpPr txBox="1"/>
          <p:nvPr>
            <p:ph idx="1" type="body"/>
          </p:nvPr>
        </p:nvSpPr>
        <p:spPr>
          <a:xfrm>
            <a:off x="143550" y="1255725"/>
            <a:ext cx="8856900" cy="3591300"/>
          </a:xfrm>
          <a:prstGeom prst="rect">
            <a:avLst/>
          </a:prstGeom>
        </p:spPr>
        <p:txBody>
          <a:bodyPr anchorCtr="0" anchor="t" bIns="91425" lIns="91425" spcFirstLastPara="1" rIns="91425" wrap="square" tIns="91425">
            <a:normAutofit fontScale="25000" lnSpcReduction="20000"/>
          </a:bodyPr>
          <a:lstStyle/>
          <a:p>
            <a:pPr indent="-304800" lvl="0" marL="457200" rtl="0" algn="l">
              <a:spcBef>
                <a:spcPts val="0"/>
              </a:spcBef>
              <a:spcAft>
                <a:spcPts val="0"/>
              </a:spcAft>
              <a:buSzPct val="100000"/>
              <a:buAutoNum type="arabicPeriod"/>
            </a:pPr>
            <a:r>
              <a:rPr b="1" lang="en" sz="4800"/>
              <a:t>Atlassian JIRA:</a:t>
            </a:r>
            <a:endParaRPr b="1" sz="4800"/>
          </a:p>
          <a:p>
            <a:pPr indent="0" lvl="0" marL="0" rtl="0" algn="l">
              <a:spcBef>
                <a:spcPts val="1200"/>
              </a:spcBef>
              <a:spcAft>
                <a:spcPts val="0"/>
              </a:spcAft>
              <a:buClr>
                <a:schemeClr val="dk1"/>
              </a:buClr>
              <a:buSzPts val="275"/>
              <a:buFont typeface="Arial"/>
              <a:buNone/>
            </a:pPr>
            <a:r>
              <a:rPr lang="en" sz="4800"/>
              <a:t>Jira was designed as a bug and issue tracker.Jira has evolved for all kinds of use cases,</a:t>
            </a:r>
            <a:endParaRPr sz="4800"/>
          </a:p>
          <a:p>
            <a:pPr indent="0" lvl="0" marL="0" rtl="0" algn="l">
              <a:spcBef>
                <a:spcPts val="1200"/>
              </a:spcBef>
              <a:spcAft>
                <a:spcPts val="0"/>
              </a:spcAft>
              <a:buClr>
                <a:schemeClr val="dk1"/>
              </a:buClr>
              <a:buSzPts val="275"/>
              <a:buFont typeface="Arial"/>
              <a:buNone/>
            </a:pPr>
            <a:r>
              <a:rPr lang="en" sz="4800"/>
              <a:t>from requirements and test case management to agile software development.Jira has</a:t>
            </a:r>
            <a:endParaRPr sz="4800"/>
          </a:p>
          <a:p>
            <a:pPr indent="0" lvl="0" marL="0" rtl="0" algn="l">
              <a:spcBef>
                <a:spcPts val="1200"/>
              </a:spcBef>
              <a:spcAft>
                <a:spcPts val="0"/>
              </a:spcAft>
              <a:buClr>
                <a:schemeClr val="dk1"/>
              </a:buClr>
              <a:buSzPts val="275"/>
              <a:buFont typeface="Arial"/>
              <a:buNone/>
            </a:pPr>
            <a:r>
              <a:rPr lang="en" sz="4800"/>
              <a:t>evolved for all kinds of use cases, from requirements and test case management to agile</a:t>
            </a:r>
            <a:endParaRPr sz="4800"/>
          </a:p>
          <a:p>
            <a:pPr indent="0" lvl="0" marL="0" rtl="0" algn="l">
              <a:spcBef>
                <a:spcPts val="1200"/>
              </a:spcBef>
              <a:spcAft>
                <a:spcPts val="0"/>
              </a:spcAft>
              <a:buClr>
                <a:schemeClr val="dk1"/>
              </a:buClr>
              <a:buSzPts val="275"/>
              <a:buFont typeface="Arial"/>
              <a:buNone/>
            </a:pPr>
            <a:r>
              <a:rPr lang="en" sz="4800"/>
              <a:t>software development</a:t>
            </a:r>
            <a:endParaRPr sz="4800"/>
          </a:p>
          <a:p>
            <a:pPr indent="-304800" lvl="0" marL="457200" rtl="0" algn="l">
              <a:spcBef>
                <a:spcPts val="1200"/>
              </a:spcBef>
              <a:spcAft>
                <a:spcPts val="0"/>
              </a:spcAft>
              <a:buSzPct val="100000"/>
              <a:buAutoNum type="arabicPeriod"/>
            </a:pPr>
            <a:r>
              <a:rPr b="1" lang="en" sz="4800"/>
              <a:t>Workspace and Builder Experience:</a:t>
            </a:r>
            <a:endParaRPr b="1" sz="4800"/>
          </a:p>
          <a:p>
            <a:pPr indent="0" lvl="0" marL="457200" rtl="0" algn="l">
              <a:spcBef>
                <a:spcPts val="1200"/>
              </a:spcBef>
              <a:spcAft>
                <a:spcPts val="0"/>
              </a:spcAft>
              <a:buNone/>
            </a:pPr>
            <a:r>
              <a:rPr lang="en" sz="4800"/>
              <a:t>Create Workspace and  manage dashboard , administration , Builder  , CMS  and  set the layout of site and other functionality . Salesforce  Builder can be used to customize the Community based on our business needs, without doing any custom development, we can customize the Community branding very easily and quickly.</a:t>
            </a:r>
            <a:endParaRPr sz="4800"/>
          </a:p>
          <a:p>
            <a:pPr indent="0" lvl="0" marL="0" rtl="0" algn="l">
              <a:lnSpc>
                <a:spcPct val="100000"/>
              </a:lnSpc>
              <a:spcBef>
                <a:spcPts val="1200"/>
              </a:spcBef>
              <a:spcAft>
                <a:spcPts val="0"/>
              </a:spcAft>
              <a:buNone/>
            </a:pPr>
            <a:r>
              <a:rPr b="1" lang="en" sz="4800"/>
              <a:t>3.  Community Cloud:</a:t>
            </a:r>
            <a:endParaRPr b="1" sz="4800"/>
          </a:p>
          <a:p>
            <a:pPr indent="0" lvl="0" marL="0" rtl="0" algn="l">
              <a:lnSpc>
                <a:spcPct val="100000"/>
              </a:lnSpc>
              <a:spcBef>
                <a:spcPts val="0"/>
              </a:spcBef>
              <a:spcAft>
                <a:spcPts val="0"/>
              </a:spcAft>
              <a:buNone/>
            </a:pPr>
            <a:r>
              <a:rPr lang="en" sz="4800"/>
              <a:t>Community Cloud provides Salesforce customers the ability to create online web properties for external collaboration, customer service, channel sales, and other custom portals in their instance of Salesforce. Tightly integrated to Sales Cloud, Service Cloud, and App Cloud, Community Cloud can be quickly customized to provide a wide variety of web properties.</a:t>
            </a:r>
            <a:endParaRPr sz="4800"/>
          </a:p>
          <a:p>
            <a:pPr indent="0" lvl="0" marL="0" rtl="0" algn="l">
              <a:lnSpc>
                <a:spcPct val="100000"/>
              </a:lnSpc>
              <a:spcBef>
                <a:spcPts val="0"/>
              </a:spcBef>
              <a:spcAft>
                <a:spcPts val="0"/>
              </a:spcAft>
              <a:buNone/>
            </a:pPr>
            <a:r>
              <a:t/>
            </a:r>
            <a:endParaRPr sz="4800"/>
          </a:p>
          <a:p>
            <a:pPr indent="0" lvl="0" marL="457200" rtl="0" algn="l">
              <a:spcBef>
                <a:spcPts val="0"/>
              </a:spcBef>
              <a:spcAft>
                <a:spcPts val="0"/>
              </a:spcAft>
              <a:buNone/>
            </a:pPr>
            <a:r>
              <a:t/>
            </a:r>
            <a:endParaRPr sz="48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603725" y="252025"/>
            <a:ext cx="7635150" cy="4639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799775" y="572625"/>
            <a:ext cx="7688998" cy="428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Smartsheet</a:t>
            </a:r>
            <a:endParaRPr b="1" i="1"/>
          </a:p>
        </p:txBody>
      </p:sp>
      <p:pic>
        <p:nvPicPr>
          <p:cNvPr id="135" name="Google Shape;135;p21"/>
          <p:cNvPicPr preferRelativeResize="0"/>
          <p:nvPr/>
        </p:nvPicPr>
        <p:blipFill>
          <a:blip r:embed="rId3">
            <a:alphaModFix/>
          </a:blip>
          <a:stretch>
            <a:fillRect/>
          </a:stretch>
        </p:blipFill>
        <p:spPr>
          <a:xfrm>
            <a:off x="532425" y="1017725"/>
            <a:ext cx="8147227" cy="3613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