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C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C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C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3999" y="5145023"/>
                </a:moveTo>
                <a:lnTo>
                  <a:pt x="0" y="5145023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5023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2516" y="1482546"/>
            <a:ext cx="44589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C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975" y="998168"/>
            <a:ext cx="8532049" cy="286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PRESENTATION</a:t>
            </a:r>
            <a:r>
              <a:rPr spc="-100" dirty="0"/>
              <a:t> 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562" y="2175713"/>
            <a:ext cx="5313680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401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0C131"/>
                </a:solidFill>
                <a:latin typeface="Arial"/>
                <a:cs typeface="Arial"/>
              </a:rPr>
              <a:t>SALESFORCE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B7B7B7"/>
                </a:solidFill>
                <a:latin typeface="Arial"/>
                <a:cs typeface="Arial"/>
              </a:rPr>
              <a:t>SUBMITTED</a:t>
            </a:r>
            <a:r>
              <a:rPr sz="1900" b="1" spc="-5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B7B7B7"/>
                </a:solidFill>
                <a:latin typeface="Arial"/>
                <a:cs typeface="Arial"/>
              </a:rPr>
              <a:t>BY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sz="15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ROLL 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1900290140004</a:t>
            </a:r>
            <a:endParaRPr sz="1500" dirty="0">
              <a:latin typeface="Calibri"/>
              <a:cs typeface="Calibri"/>
            </a:endParaRPr>
          </a:p>
          <a:p>
            <a:pPr marL="12700" marR="363855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5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r>
              <a:rPr sz="15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Akhil</a:t>
            </a:r>
            <a:r>
              <a:rPr sz="15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Verma </a:t>
            </a:r>
            <a:r>
              <a:rPr sz="1500" b="1" spc="-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SEMESTER 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:- 6th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SECTION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5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5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1500" b="1" spc="-5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500" b="1" spc="-5" smtClean="0">
                <a:solidFill>
                  <a:srgbClr val="FFFFFF"/>
                </a:solidFill>
                <a:latin typeface="Calibri"/>
                <a:cs typeface="Calibri"/>
              </a:rPr>
              <a:t>/0</a:t>
            </a:r>
            <a:r>
              <a:rPr lang="en-US" sz="1500" b="1" spc="-5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500" b="1" spc="-5" dirty="0" smtClean="0">
                <a:solidFill>
                  <a:srgbClr val="FFFFFF"/>
                </a:solidFill>
                <a:latin typeface="Calibri"/>
                <a:cs typeface="Calibri"/>
              </a:rPr>
              <a:t>/22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12" y="0"/>
            <a:ext cx="8113776" cy="13289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2" y="0"/>
            <a:ext cx="6428231" cy="48402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02535"/>
            <a:ext cx="3027045" cy="3141345"/>
            <a:chOff x="0" y="2002535"/>
            <a:chExt cx="3027045" cy="3141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2535"/>
              <a:ext cx="3026663" cy="31409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70175"/>
              <a:ext cx="1142999" cy="177393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5664" y="1258823"/>
            <a:ext cx="2115311" cy="2112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8464" y="0"/>
            <a:ext cx="1203960" cy="8564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5664" y="4571999"/>
            <a:ext cx="746760" cy="5715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784593" y="0"/>
            <a:ext cx="596265" cy="918844"/>
            <a:chOff x="7784593" y="0"/>
            <a:chExt cx="596265" cy="918844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4593" y="0"/>
              <a:ext cx="595692" cy="9188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27264" y="0"/>
              <a:ext cx="515620" cy="856615"/>
            </a:xfrm>
            <a:custGeom>
              <a:avLst/>
              <a:gdLst/>
              <a:ahLst/>
              <a:cxnLst/>
              <a:rect l="l" t="t" r="r" b="b"/>
              <a:pathLst>
                <a:path w="515620" h="856615">
                  <a:moveTo>
                    <a:pt x="515111" y="856487"/>
                  </a:moveTo>
                  <a:lnTo>
                    <a:pt x="0" y="856487"/>
                  </a:lnTo>
                  <a:lnTo>
                    <a:pt x="0" y="0"/>
                  </a:lnTo>
                  <a:lnTo>
                    <a:pt x="515111" y="0"/>
                  </a:lnTo>
                  <a:lnTo>
                    <a:pt x="515111" y="856487"/>
                  </a:lnTo>
                  <a:close/>
                </a:path>
              </a:pathLst>
            </a:custGeom>
            <a:solidFill>
              <a:srgbClr val="009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6375" y="327400"/>
            <a:ext cx="65163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solidFill>
                  <a:srgbClr val="FFFFFF"/>
                </a:solidFill>
                <a:latin typeface="Verdana"/>
                <a:cs typeface="Verdana"/>
              </a:rPr>
              <a:t>Benefits</a:t>
            </a:r>
            <a:r>
              <a:rPr sz="2500" b="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0" spc="-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500" b="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0" spc="-5" dirty="0">
                <a:solidFill>
                  <a:srgbClr val="FFFFFF"/>
                </a:solidFill>
                <a:latin typeface="Verdana"/>
                <a:cs typeface="Verdana"/>
              </a:rPr>
              <a:t>Salesforce</a:t>
            </a:r>
            <a:r>
              <a:rPr sz="2500" b="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0" spc="-5" dirty="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sz="2500" b="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0" spc="-5" dirty="0">
                <a:solidFill>
                  <a:srgbClr val="FFFFFF"/>
                </a:solidFill>
                <a:latin typeface="Verdana"/>
                <a:cs typeface="Verdana"/>
              </a:rPr>
              <a:t>Console: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6250" y="1103579"/>
            <a:ext cx="525526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7F7FA"/>
                </a:solidFill>
                <a:latin typeface="Tahoma"/>
                <a:cs typeface="Tahoma"/>
              </a:rPr>
              <a:t>Easily</a:t>
            </a:r>
            <a:r>
              <a:rPr sz="1400" spc="-20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7FA"/>
                </a:solidFill>
                <a:latin typeface="Tahoma"/>
                <a:cs typeface="Tahoma"/>
              </a:rPr>
              <a:t>spot</a:t>
            </a:r>
            <a:r>
              <a:rPr sz="1400" spc="-15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7FA"/>
                </a:solidFill>
                <a:latin typeface="Tahoma"/>
                <a:cs typeface="Tahoma"/>
              </a:rPr>
              <a:t>important</a:t>
            </a:r>
            <a:r>
              <a:rPr sz="1400" spc="-20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7FA"/>
                </a:solidFill>
                <a:latin typeface="Tahoma"/>
                <a:cs typeface="Tahoma"/>
              </a:rPr>
              <a:t>fields</a:t>
            </a:r>
            <a:r>
              <a:rPr sz="1400" spc="-15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7FA"/>
                </a:solidFill>
                <a:latin typeface="Tahoma"/>
                <a:cs typeface="Tahoma"/>
              </a:rPr>
              <a:t>on</a:t>
            </a:r>
            <a:r>
              <a:rPr sz="1400" spc="-20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7FA"/>
                </a:solidFill>
                <a:latin typeface="Tahoma"/>
                <a:cs typeface="Tahoma"/>
              </a:rPr>
              <a:t>records.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41605" marR="433070" indent="-129539">
              <a:lnSpc>
                <a:spcPct val="100000"/>
              </a:lnSpc>
              <a:buSzPct val="93750"/>
              <a:buChar char="•"/>
              <a:tabLst>
                <a:tab pos="142875" algn="l"/>
              </a:tabLst>
            </a:pP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See records and their related items as tabs on </a:t>
            </a:r>
            <a:r>
              <a:rPr sz="1600" b="1" spc="-455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one</a:t>
            </a:r>
            <a:r>
              <a:rPr sz="1600" b="1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screen.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7F7FA"/>
              </a:buClr>
              <a:buFont typeface="Tahoma"/>
              <a:buChar char="•"/>
            </a:pPr>
            <a:endParaRPr sz="1550">
              <a:latin typeface="Tahoma"/>
              <a:cs typeface="Tahoma"/>
            </a:endParaRPr>
          </a:p>
          <a:p>
            <a:pPr marL="711200" marR="593725" lvl="1" indent="-598170">
              <a:lnSpc>
                <a:spcPct val="100000"/>
              </a:lnSpc>
              <a:buChar char="•"/>
              <a:tabLst>
                <a:tab pos="711200" algn="l"/>
                <a:tab pos="711835" algn="l"/>
              </a:tabLst>
            </a:pP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Find helpful information through quick </a:t>
            </a:r>
            <a:r>
              <a:rPr sz="1600" b="1" spc="-455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access</a:t>
            </a:r>
            <a:r>
              <a:rPr sz="1600" b="1" spc="-10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sales</a:t>
            </a:r>
            <a:r>
              <a:rPr sz="1600" b="1" spc="-50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intelligence.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ahoma"/>
              <a:cs typeface="Tahoma"/>
            </a:endParaRPr>
          </a:p>
          <a:p>
            <a:pPr marL="141605" marR="5080" lvl="1" indent="-28575">
              <a:lnSpc>
                <a:spcPct val="100000"/>
              </a:lnSpc>
              <a:buChar char="•"/>
              <a:tabLst>
                <a:tab pos="711200" algn="l"/>
                <a:tab pos="711835" algn="l"/>
              </a:tabLst>
            </a:pP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Quickly jot notes or log interactions for each </a:t>
            </a:r>
            <a:r>
              <a:rPr sz="1600" b="1" spc="-455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record.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7F7FA"/>
              </a:buClr>
              <a:buFont typeface="Tahoma"/>
              <a:buChar char="•"/>
            </a:pPr>
            <a:endParaRPr sz="1550">
              <a:latin typeface="Tahoma"/>
              <a:cs typeface="Tahoma"/>
            </a:endParaRPr>
          </a:p>
          <a:p>
            <a:pPr marL="711200" marR="455930" lvl="1" indent="-598170">
              <a:lnSpc>
                <a:spcPct val="100000"/>
              </a:lnSpc>
              <a:spcBef>
                <a:spcPts val="5"/>
              </a:spcBef>
              <a:buChar char="•"/>
              <a:tabLst>
                <a:tab pos="711200" algn="l"/>
                <a:tab pos="711835" algn="l"/>
              </a:tabLst>
            </a:pP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Manage calls using </a:t>
            </a:r>
            <a:r>
              <a:rPr sz="1600" b="1" dirty="0">
                <a:solidFill>
                  <a:srgbClr val="F7F7FA"/>
                </a:solidFill>
                <a:latin typeface="Tahoma"/>
                <a:cs typeface="Tahoma"/>
              </a:rPr>
              <a:t>a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SoftPhone without </a:t>
            </a:r>
            <a:r>
              <a:rPr sz="1600" b="1" spc="-455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leaving</a:t>
            </a:r>
            <a:endParaRPr sz="160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critical</a:t>
            </a:r>
            <a:r>
              <a:rPr sz="1600" b="1" spc="-35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data</a:t>
            </a:r>
            <a:r>
              <a:rPr sz="1600" b="1" spc="-35" dirty="0">
                <a:solidFill>
                  <a:srgbClr val="F7F7FA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7F7FA"/>
                </a:solidFill>
                <a:latin typeface="Tahoma"/>
                <a:cs typeface="Tahoma"/>
              </a:rPr>
              <a:t>behind.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5823" y="960081"/>
            <a:ext cx="1062355" cy="666115"/>
            <a:chOff x="115823" y="960081"/>
            <a:chExt cx="1062355" cy="66611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23" y="960081"/>
              <a:ext cx="1062036" cy="6657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7638" y="990598"/>
              <a:ext cx="951230" cy="558165"/>
            </a:xfrm>
            <a:custGeom>
              <a:avLst/>
              <a:gdLst/>
              <a:ahLst/>
              <a:cxnLst/>
              <a:rect l="l" t="t" r="r" b="b"/>
              <a:pathLst>
                <a:path w="951230" h="558165">
                  <a:moveTo>
                    <a:pt x="340727" y="557783"/>
                  </a:moveTo>
                  <a:lnTo>
                    <a:pt x="340727" y="368172"/>
                  </a:lnTo>
                  <a:lnTo>
                    <a:pt x="0" y="368172"/>
                  </a:lnTo>
                  <a:lnTo>
                    <a:pt x="0" y="189610"/>
                  </a:lnTo>
                  <a:lnTo>
                    <a:pt x="340727" y="189610"/>
                  </a:lnTo>
                  <a:lnTo>
                    <a:pt x="340727" y="0"/>
                  </a:lnTo>
                  <a:lnTo>
                    <a:pt x="950975" y="278890"/>
                  </a:lnTo>
                  <a:lnTo>
                    <a:pt x="340727" y="5577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38" y="990598"/>
              <a:ext cx="951230" cy="558165"/>
            </a:xfrm>
            <a:custGeom>
              <a:avLst/>
              <a:gdLst/>
              <a:ahLst/>
              <a:cxnLst/>
              <a:rect l="l" t="t" r="r" b="b"/>
              <a:pathLst>
                <a:path w="951230" h="558165">
                  <a:moveTo>
                    <a:pt x="0" y="189610"/>
                  </a:moveTo>
                  <a:lnTo>
                    <a:pt x="340727" y="189610"/>
                  </a:lnTo>
                  <a:lnTo>
                    <a:pt x="340727" y="0"/>
                  </a:lnTo>
                  <a:lnTo>
                    <a:pt x="950975" y="278890"/>
                  </a:lnTo>
                  <a:lnTo>
                    <a:pt x="340727" y="557783"/>
                  </a:lnTo>
                  <a:lnTo>
                    <a:pt x="340727" y="368172"/>
                  </a:lnTo>
                  <a:lnTo>
                    <a:pt x="0" y="368172"/>
                  </a:lnTo>
                  <a:lnTo>
                    <a:pt x="0" y="189610"/>
                  </a:lnTo>
                  <a:close/>
                </a:path>
              </a:pathLst>
            </a:custGeom>
            <a:ln w="18274">
              <a:solidFill>
                <a:srgbClr val="0095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910" y="104823"/>
            <a:ext cx="714589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8110" indent="-376555">
              <a:lnSpc>
                <a:spcPct val="100000"/>
              </a:lnSpc>
              <a:spcBef>
                <a:spcPts val="100"/>
              </a:spcBef>
              <a:buClr>
                <a:srgbClr val="EBEBEB"/>
              </a:buClr>
              <a:buFont typeface="Microsoft Sans Serif"/>
              <a:buChar char="●"/>
              <a:tabLst>
                <a:tab pos="2658110" algn="l"/>
                <a:tab pos="2658745" algn="l"/>
              </a:tabLst>
            </a:pP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Cloud</a:t>
            </a:r>
            <a:endParaRPr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/>
              <a:cs typeface="Tahoma"/>
            </a:endParaRPr>
          </a:p>
          <a:p>
            <a:pPr marL="340360" marR="5080" indent="-328295">
              <a:lnSpc>
                <a:spcPct val="100000"/>
              </a:lnSpc>
              <a:buClr>
                <a:srgbClr val="ABABAB"/>
              </a:buClr>
              <a:buSzPct val="80000"/>
              <a:buFont typeface="Times New Roman"/>
              <a:buChar char="►"/>
              <a:tabLst>
                <a:tab pos="340360" algn="l"/>
                <a:tab pos="340995" algn="l"/>
                <a:tab pos="1029335" algn="l"/>
                <a:tab pos="1249045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Service cloud increase agent productivity, reduces service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costs,	and gain better visibility into Service Organization. It </a:t>
            </a:r>
            <a:r>
              <a:rPr sz="14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includes	Customer Portal, Live Agent, Contract and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entitlement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1798319"/>
            <a:ext cx="7613904" cy="31211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522" y="254394"/>
            <a:ext cx="524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Features</a:t>
            </a:r>
            <a:r>
              <a:rPr sz="3200" b="0" spc="-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of</a:t>
            </a:r>
            <a:r>
              <a:rPr sz="3200" b="0" spc="-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Service</a:t>
            </a:r>
            <a:r>
              <a:rPr sz="3200" b="0" spc="-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Cloud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043" y="1068900"/>
            <a:ext cx="2776220" cy="25539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28295" indent="-316230">
              <a:lnSpc>
                <a:spcPct val="100000"/>
              </a:lnSpc>
              <a:spcBef>
                <a:spcPts val="630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Lightning</a:t>
            </a:r>
            <a:r>
              <a:rPr sz="14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Console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28295" indent="-316230">
              <a:lnSpc>
                <a:spcPct val="100000"/>
              </a:lnSpc>
              <a:spcBef>
                <a:spcPts val="530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Liv</a:t>
            </a:r>
            <a:r>
              <a:rPr sz="14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</a:t>
            </a:r>
            <a:r>
              <a:rPr sz="1400" b="1" spc="-6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Agent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28295" indent="-316230">
              <a:lnSpc>
                <a:spcPct val="100000"/>
              </a:lnSpc>
              <a:spcBef>
                <a:spcPts val="530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Communities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28295" indent="-316230">
              <a:lnSpc>
                <a:spcPct val="100000"/>
              </a:lnSpc>
              <a:spcBef>
                <a:spcPts val="530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Knowledge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28295" indent="-316230">
              <a:lnSpc>
                <a:spcPct val="100000"/>
              </a:lnSpc>
              <a:spcBef>
                <a:spcPts val="525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Snap-ins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28295" indent="-316230">
              <a:lnSpc>
                <a:spcPct val="100000"/>
              </a:lnSpc>
              <a:spcBef>
                <a:spcPts val="555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Servic</a:t>
            </a:r>
            <a:r>
              <a:rPr sz="14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W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av</a:t>
            </a:r>
            <a:r>
              <a:rPr sz="14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</a:t>
            </a:r>
            <a:r>
              <a:rPr sz="1400" b="1" spc="-5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Analytics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28295" indent="-316230">
              <a:lnSpc>
                <a:spcPct val="100000"/>
              </a:lnSpc>
              <a:spcBef>
                <a:spcPts val="530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Field</a:t>
            </a:r>
            <a:r>
              <a:rPr sz="14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Service</a:t>
            </a:r>
            <a:r>
              <a:rPr sz="14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Lightning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28295" indent="-316230">
              <a:lnSpc>
                <a:spcPct val="100000"/>
              </a:lnSpc>
              <a:spcBef>
                <a:spcPts val="530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Omni</a:t>
            </a:r>
            <a:r>
              <a:rPr sz="14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Routing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28295" indent="-316230">
              <a:lnSpc>
                <a:spcPct val="100000"/>
              </a:lnSpc>
              <a:spcBef>
                <a:spcPts val="530"/>
              </a:spcBef>
              <a:buSzPct val="85714"/>
              <a:buFont typeface="Times New Roman"/>
              <a:buChar char="►"/>
              <a:tabLst>
                <a:tab pos="328295" algn="l"/>
                <a:tab pos="328930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Social</a:t>
            </a:r>
            <a:r>
              <a:rPr sz="1400" b="1" spc="-3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Customer</a:t>
            </a:r>
            <a:r>
              <a:rPr sz="1400" b="1" spc="-3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Service.</a:t>
            </a:r>
            <a:r>
              <a:rPr sz="1400" b="1" spc="-3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etc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6784" y="950975"/>
            <a:ext cx="4919470" cy="30601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12" y="438225"/>
            <a:ext cx="6369050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5260" indent="-60134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2715260" algn="l"/>
                <a:tab pos="2715895" algn="l"/>
              </a:tabLst>
            </a:pPr>
            <a:r>
              <a:rPr sz="3200" spc="-5" dirty="0">
                <a:solidFill>
                  <a:srgbClr val="EBEBEB"/>
                </a:solidFill>
                <a:latin typeface="Verdana"/>
                <a:cs typeface="Verdana"/>
              </a:rPr>
              <a:t>SalesforceIQ</a:t>
            </a:r>
            <a:r>
              <a:rPr sz="3200" spc="-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EBEBEB"/>
                </a:solidFill>
                <a:latin typeface="Verdana"/>
                <a:cs typeface="Verdana"/>
              </a:rPr>
              <a:t>CRM</a:t>
            </a:r>
            <a:endParaRPr sz="3200">
              <a:latin typeface="Verdana"/>
              <a:cs typeface="Verdana"/>
            </a:endParaRPr>
          </a:p>
          <a:p>
            <a:pPr marL="340360" marR="38735" indent="-328295">
              <a:lnSpc>
                <a:spcPct val="100000"/>
              </a:lnSpc>
              <a:spcBef>
                <a:spcPts val="3240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40360" algn="l"/>
                <a:tab pos="340995" algn="l"/>
                <a:tab pos="1639570" algn="l"/>
                <a:tab pos="1874520" algn="l"/>
              </a:tabLst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SalesforceIQ can be set up in minutes, so you can put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Relationship	Intelligence technology to work for you and start </a:t>
            </a:r>
            <a:r>
              <a:rPr sz="15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choosing more	deals.</a:t>
            </a:r>
            <a:endParaRPr sz="1500">
              <a:latin typeface="Verdana"/>
              <a:cs typeface="Verdana"/>
            </a:endParaRPr>
          </a:p>
          <a:p>
            <a:pPr marL="340360" marR="227329" indent="-328295">
              <a:lnSpc>
                <a:spcPct val="100000"/>
              </a:lnSpc>
              <a:spcBef>
                <a:spcPts val="795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The definition of CRM is customer relationship management. </a:t>
            </a:r>
            <a:r>
              <a:rPr sz="15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CRM</a:t>
            </a:r>
            <a:endParaRPr sz="1500">
              <a:latin typeface="Verdana"/>
              <a:cs typeface="Verdana"/>
            </a:endParaRPr>
          </a:p>
          <a:p>
            <a:pPr marL="34036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you: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</a:pPr>
            <a:r>
              <a:rPr sz="1800" dirty="0">
                <a:solidFill>
                  <a:srgbClr val="FAFAFA"/>
                </a:solidFill>
                <a:latin typeface="Times New Roman"/>
                <a:cs typeface="Times New Roman"/>
              </a:rPr>
              <a:t>Increase</a:t>
            </a:r>
            <a:r>
              <a:rPr sz="1800" spc="-45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AFAFA"/>
                </a:solidFill>
                <a:latin typeface="Times New Roman"/>
                <a:cs typeface="Times New Roman"/>
              </a:rPr>
              <a:t>leads</a:t>
            </a:r>
            <a:endParaRPr sz="1800">
              <a:latin typeface="Times New Roman"/>
              <a:cs typeface="Times New Roman"/>
            </a:endParaRPr>
          </a:p>
          <a:p>
            <a:pPr marL="1002030">
              <a:lnSpc>
                <a:spcPct val="100000"/>
              </a:lnSpc>
            </a:pPr>
            <a:r>
              <a:rPr sz="1800" spc="-5" dirty="0">
                <a:solidFill>
                  <a:srgbClr val="FAFAFA"/>
                </a:solidFill>
                <a:latin typeface="Times New Roman"/>
                <a:cs typeface="Times New Roman"/>
              </a:rPr>
              <a:t>Close</a:t>
            </a:r>
            <a:r>
              <a:rPr sz="1800" spc="-30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AFAFA"/>
                </a:solidFill>
                <a:latin typeface="Times New Roman"/>
                <a:cs typeface="Times New Roman"/>
              </a:rPr>
              <a:t>more</a:t>
            </a:r>
            <a:r>
              <a:rPr sz="1800" spc="-25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AFAFA"/>
                </a:solidFill>
                <a:latin typeface="Times New Roman"/>
                <a:cs typeface="Times New Roman"/>
              </a:rPr>
              <a:t>deals,</a:t>
            </a:r>
            <a:r>
              <a:rPr sz="1800" spc="-20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AFAFA"/>
                </a:solidFill>
                <a:latin typeface="Times New Roman"/>
                <a:cs typeface="Times New Roman"/>
              </a:rPr>
              <a:t>faster</a:t>
            </a:r>
            <a:endParaRPr sz="1800">
              <a:latin typeface="Times New Roman"/>
              <a:cs typeface="Times New Roman"/>
            </a:endParaRPr>
          </a:p>
          <a:p>
            <a:pPr marL="1002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AFAFA"/>
                </a:solidFill>
                <a:latin typeface="Times New Roman"/>
                <a:cs typeface="Times New Roman"/>
              </a:rPr>
              <a:t>Drive</a:t>
            </a:r>
            <a:r>
              <a:rPr sz="1800" spc="-20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AFAFA"/>
                </a:solidFill>
                <a:latin typeface="Times New Roman"/>
                <a:cs typeface="Times New Roman"/>
              </a:rPr>
              <a:t>customer</a:t>
            </a:r>
            <a:r>
              <a:rPr sz="1800" spc="-20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AFAFA"/>
                </a:solidFill>
                <a:latin typeface="Times New Roman"/>
                <a:cs typeface="Times New Roman"/>
              </a:rPr>
              <a:t>loyalty</a:t>
            </a:r>
            <a:r>
              <a:rPr sz="1800" spc="-20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AFAFA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AFAFA"/>
                </a:solidFill>
                <a:latin typeface="Times New Roman"/>
                <a:cs typeface="Times New Roman"/>
              </a:rPr>
              <a:t>satisfaction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248" y="2859292"/>
            <a:ext cx="852169" cy="476884"/>
            <a:chOff x="724248" y="2859292"/>
            <a:chExt cx="852169" cy="4768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248" y="2859292"/>
              <a:ext cx="851724" cy="4768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6064" y="2889745"/>
              <a:ext cx="731520" cy="372110"/>
            </a:xfrm>
            <a:custGeom>
              <a:avLst/>
              <a:gdLst/>
              <a:ahLst/>
              <a:cxnLst/>
              <a:rect l="l" t="t" r="r" b="b"/>
              <a:pathLst>
                <a:path w="731519" h="372110">
                  <a:moveTo>
                    <a:pt x="124675" y="371855"/>
                  </a:moveTo>
                  <a:lnTo>
                    <a:pt x="124675" y="245362"/>
                  </a:lnTo>
                  <a:lnTo>
                    <a:pt x="0" y="245362"/>
                  </a:lnTo>
                  <a:lnTo>
                    <a:pt x="0" y="126490"/>
                  </a:lnTo>
                  <a:lnTo>
                    <a:pt x="124675" y="126490"/>
                  </a:lnTo>
                  <a:lnTo>
                    <a:pt x="124675" y="0"/>
                  </a:lnTo>
                  <a:lnTo>
                    <a:pt x="731519" y="185926"/>
                  </a:lnTo>
                  <a:lnTo>
                    <a:pt x="124675" y="371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6064" y="2889745"/>
              <a:ext cx="731520" cy="372110"/>
            </a:xfrm>
            <a:custGeom>
              <a:avLst/>
              <a:gdLst/>
              <a:ahLst/>
              <a:cxnLst/>
              <a:rect l="l" t="t" r="r" b="b"/>
              <a:pathLst>
                <a:path w="731519" h="372110">
                  <a:moveTo>
                    <a:pt x="0" y="126490"/>
                  </a:moveTo>
                  <a:lnTo>
                    <a:pt x="124675" y="126490"/>
                  </a:lnTo>
                  <a:lnTo>
                    <a:pt x="124675" y="0"/>
                  </a:lnTo>
                  <a:lnTo>
                    <a:pt x="731519" y="185926"/>
                  </a:lnTo>
                  <a:lnTo>
                    <a:pt x="124675" y="371855"/>
                  </a:lnTo>
                  <a:lnTo>
                    <a:pt x="124675" y="245362"/>
                  </a:lnTo>
                  <a:lnTo>
                    <a:pt x="0" y="245362"/>
                  </a:lnTo>
                  <a:lnTo>
                    <a:pt x="0" y="126490"/>
                  </a:lnTo>
                  <a:close/>
                </a:path>
              </a:pathLst>
            </a:custGeom>
            <a:ln w="18274">
              <a:solidFill>
                <a:srgbClr val="0095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662" y="353771"/>
            <a:ext cx="6822440" cy="113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0090" indent="-47561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720090" algn="l"/>
                <a:tab pos="720725" algn="l"/>
              </a:tabLst>
            </a:pPr>
            <a:r>
              <a:rPr sz="3200" spc="-5" dirty="0">
                <a:solidFill>
                  <a:srgbClr val="EBEBEB"/>
                </a:solidFill>
                <a:latin typeface="Verdana"/>
                <a:cs typeface="Verdana"/>
              </a:rPr>
              <a:t>Marketing</a:t>
            </a:r>
            <a:r>
              <a:rPr sz="3200" spc="-6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EBEBEB"/>
                </a:solidFill>
                <a:latin typeface="Verdana"/>
                <a:cs typeface="Verdana"/>
              </a:rPr>
              <a:t>Cloud</a:t>
            </a:r>
            <a:endParaRPr sz="3200">
              <a:latin typeface="Verdana"/>
              <a:cs typeface="Verdana"/>
            </a:endParaRPr>
          </a:p>
          <a:p>
            <a:pPr marL="340360" indent="-328295">
              <a:lnSpc>
                <a:spcPct val="100000"/>
              </a:lnSpc>
              <a:spcBef>
                <a:spcPts val="1290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Marketing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personalized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journeys</a:t>
            </a:r>
            <a:endParaRPr sz="1500">
              <a:latin typeface="Verdana"/>
              <a:cs typeface="Verdana"/>
            </a:endParaRPr>
          </a:p>
          <a:p>
            <a:pPr marL="340360">
              <a:lnSpc>
                <a:spcPct val="100000"/>
              </a:lnSpc>
              <a:tabLst>
                <a:tab pos="96710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on	every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channel.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1594103"/>
            <a:ext cx="4422647" cy="33284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099" y="233669"/>
            <a:ext cx="7451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Different</a:t>
            </a:r>
            <a:r>
              <a:rPr sz="3200" b="0" spc="-3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Studios</a:t>
            </a:r>
            <a:r>
              <a:rPr sz="3200" b="0" spc="-3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of</a:t>
            </a:r>
            <a:r>
              <a:rPr sz="3200" b="0" spc="-3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Marketing</a:t>
            </a:r>
            <a:r>
              <a:rPr sz="3200" b="0" spc="-3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Cloud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87" y="773505"/>
            <a:ext cx="1925955" cy="4049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0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endParaRPr lang="en-US" sz="1400" b="1" spc="-5" dirty="0" smtClean="0">
              <a:solidFill>
                <a:schemeClr val="bg1"/>
              </a:solidFill>
              <a:uFill>
                <a:solidFill>
                  <a:srgbClr val="ABABAB"/>
                </a:solidFill>
              </a:u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0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endParaRPr lang="en-US" sz="1400" b="1" spc="-5" dirty="0">
              <a:solidFill>
                <a:schemeClr val="bg1"/>
              </a:solidFill>
              <a:uFill>
                <a:solidFill>
                  <a:srgbClr val="ABABAB"/>
                </a:solidFill>
              </a:u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0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endParaRPr lang="en-US" sz="1400" b="1" spc="-5" dirty="0" smtClean="0">
              <a:solidFill>
                <a:schemeClr val="bg1"/>
              </a:solidFill>
              <a:uFill>
                <a:solidFill>
                  <a:srgbClr val="ABABAB"/>
                </a:solidFill>
              </a:u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0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endParaRPr lang="en-US" sz="1400" b="1" spc="-5" dirty="0">
              <a:solidFill>
                <a:schemeClr val="bg1"/>
              </a:solidFill>
              <a:uFill>
                <a:solidFill>
                  <a:srgbClr val="ABABAB"/>
                </a:solidFill>
              </a:u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0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endParaRPr lang="en-US" sz="1400" b="1" spc="-5" dirty="0" smtClean="0">
              <a:solidFill>
                <a:schemeClr val="bg1"/>
              </a:solidFill>
              <a:uFill>
                <a:solidFill>
                  <a:srgbClr val="ABABAB"/>
                </a:solidFill>
              </a:u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0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endParaRPr lang="en-US" sz="1400" b="1" spc="-5" dirty="0">
              <a:solidFill>
                <a:schemeClr val="bg1"/>
              </a:solidFill>
              <a:uFill>
                <a:solidFill>
                  <a:srgbClr val="ABABAB"/>
                </a:solidFill>
              </a:u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0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r>
              <a:rPr sz="1400" b="1" spc="-5" dirty="0" smtClean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Email</a:t>
            </a:r>
            <a:r>
              <a:rPr sz="1400" b="1" spc="-50" dirty="0" smtClean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Studio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BABAB"/>
              </a:buClr>
              <a:buFont typeface="Times New Roman"/>
              <a:buChar char="►"/>
            </a:pP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28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r>
              <a:rPr sz="14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Mobile</a:t>
            </a:r>
            <a:r>
              <a:rPr sz="1400" b="1" spc="-5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Studio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BABAB"/>
              </a:buClr>
              <a:buFont typeface="Times New Roman"/>
              <a:buChar char="►"/>
            </a:pP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305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Social</a:t>
            </a:r>
            <a:r>
              <a:rPr sz="14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Studio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BABAB"/>
              </a:buClr>
              <a:buFont typeface="Times New Roman"/>
              <a:buChar char="►"/>
            </a:pP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305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r>
              <a:rPr sz="1400" b="1" spc="-1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Web</a:t>
            </a:r>
            <a:r>
              <a:rPr sz="14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Studio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BABAB"/>
              </a:buClr>
              <a:buFont typeface="Times New Roman"/>
              <a:buChar char="►"/>
            </a:pP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280"/>
              </a:spcBef>
              <a:buSzPct val="78571"/>
              <a:buFont typeface="Times New Roman"/>
              <a:buChar char="►"/>
              <a:tabLst>
                <a:tab pos="334010" algn="l"/>
                <a:tab pos="334645" algn="l"/>
              </a:tabLst>
            </a:pP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Advertising</a:t>
            </a:r>
            <a:r>
              <a:rPr sz="1400" b="1" spc="-7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Studio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047750"/>
            <a:ext cx="5684520" cy="14081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127" y="438225"/>
            <a:ext cx="4769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87680" algn="l"/>
                <a:tab pos="488315" algn="l"/>
              </a:tabLst>
            </a:pPr>
            <a:r>
              <a:rPr sz="3200" spc="-5" dirty="0">
                <a:solidFill>
                  <a:srgbClr val="EBEBEB"/>
                </a:solidFill>
                <a:latin typeface="Verdana"/>
                <a:cs typeface="Verdana"/>
              </a:rPr>
              <a:t>App</a:t>
            </a:r>
            <a:r>
              <a:rPr sz="3200" spc="-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EBEBEB"/>
                </a:solidFill>
                <a:latin typeface="Verdana"/>
                <a:cs typeface="Verdana"/>
              </a:rPr>
              <a:t>Cloud</a:t>
            </a:r>
            <a:endParaRPr sz="32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1255774"/>
            <a:ext cx="6729982" cy="36179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48" y="438218"/>
            <a:ext cx="3525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EBEBEB"/>
                </a:solidFill>
                <a:latin typeface="Verdana"/>
                <a:cs typeface="Verdana"/>
              </a:rPr>
              <a:t>Use</a:t>
            </a:r>
            <a:r>
              <a:rPr sz="3200" b="0" spc="-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of</a:t>
            </a:r>
            <a:r>
              <a:rPr sz="3200" b="0" spc="-3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App</a:t>
            </a:r>
            <a:r>
              <a:rPr sz="3200" b="0" spc="-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Cloud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975" y="998168"/>
            <a:ext cx="5164455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100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endParaRPr lang="en-US" sz="1800" b="1" spc="-5" dirty="0" smtClean="0">
              <a:solidFill>
                <a:schemeClr val="bg1"/>
              </a:solidFill>
              <a:uFill>
                <a:solidFill>
                  <a:srgbClr val="ABABAB"/>
                </a:solidFill>
              </a:u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 smtClean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Create</a:t>
            </a:r>
            <a:r>
              <a:rPr sz="1800" b="1" spc="-25" dirty="0" smtClean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richer,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deeper</a:t>
            </a:r>
            <a:r>
              <a:rPr sz="1800" b="1" spc="-2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customer</a:t>
            </a:r>
            <a:r>
              <a:rPr sz="1800" b="1" spc="-2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experiences.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BABAB"/>
              </a:buClr>
              <a:buFont typeface="Times New Roman"/>
              <a:buChar char="►"/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57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Mobile</a:t>
            </a:r>
            <a:r>
              <a:rPr sz="1800" b="1" spc="-3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apps</a:t>
            </a:r>
            <a:r>
              <a:rPr sz="1800" b="1" spc="-3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to</a:t>
            </a:r>
            <a:r>
              <a:rPr sz="1800" b="1" spc="-2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go.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BABAB"/>
              </a:buClr>
              <a:buFont typeface="Times New Roman"/>
              <a:buChar char="►"/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54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There's</a:t>
            </a:r>
            <a:r>
              <a:rPr sz="1800" b="1" spc="-2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an</a:t>
            </a:r>
            <a:r>
              <a:rPr sz="1800" b="1" spc="-2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app</a:t>
            </a:r>
            <a:r>
              <a:rPr sz="1800" b="1" spc="-1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for</a:t>
            </a:r>
            <a:r>
              <a:rPr sz="1800" b="1" spc="-2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every</a:t>
            </a:r>
            <a:r>
              <a:rPr sz="1800" b="1" spc="-1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department.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BABAB"/>
              </a:buClr>
              <a:buFont typeface="Times New Roman"/>
              <a:buChar char="►"/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marR="2571115" indent="-328295">
              <a:lnSpc>
                <a:spcPct val="100000"/>
              </a:lnSpc>
              <a:spcBef>
                <a:spcPts val="157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Connect anything. </a:t>
            </a: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Integrate</a:t>
            </a:r>
            <a:r>
              <a:rPr sz="1800" b="1" spc="-9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everything.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02535"/>
            <a:ext cx="3027045" cy="3141345"/>
            <a:chOff x="0" y="2002535"/>
            <a:chExt cx="3027045" cy="3141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2535"/>
              <a:ext cx="3026663" cy="31409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70175"/>
              <a:ext cx="1142999" cy="177393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5664" y="1258823"/>
            <a:ext cx="2115311" cy="2112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8464" y="0"/>
            <a:ext cx="1203960" cy="8564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5664" y="4571999"/>
            <a:ext cx="746760" cy="5715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784593" y="0"/>
            <a:ext cx="596265" cy="918844"/>
            <a:chOff x="7784593" y="0"/>
            <a:chExt cx="596265" cy="918844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4593" y="0"/>
              <a:ext cx="595692" cy="9188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27264" y="0"/>
              <a:ext cx="515620" cy="856615"/>
            </a:xfrm>
            <a:custGeom>
              <a:avLst/>
              <a:gdLst/>
              <a:ahLst/>
              <a:cxnLst/>
              <a:rect l="l" t="t" r="r" b="b"/>
              <a:pathLst>
                <a:path w="515620" h="856615">
                  <a:moveTo>
                    <a:pt x="515111" y="856487"/>
                  </a:moveTo>
                  <a:lnTo>
                    <a:pt x="0" y="856487"/>
                  </a:lnTo>
                  <a:lnTo>
                    <a:pt x="0" y="0"/>
                  </a:lnTo>
                  <a:lnTo>
                    <a:pt x="515111" y="0"/>
                  </a:lnTo>
                  <a:lnTo>
                    <a:pt x="515111" y="856487"/>
                  </a:lnTo>
                  <a:close/>
                </a:path>
              </a:pathLst>
            </a:custGeom>
            <a:solidFill>
              <a:srgbClr val="009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848864" y="2352166"/>
            <a:ext cx="418465" cy="528320"/>
          </a:xfrm>
          <a:custGeom>
            <a:avLst/>
            <a:gdLst/>
            <a:ahLst/>
            <a:cxnLst/>
            <a:rect l="l" t="t" r="r" b="b"/>
            <a:pathLst>
              <a:path w="418464" h="528319">
                <a:moveTo>
                  <a:pt x="418452" y="0"/>
                </a:moveTo>
                <a:lnTo>
                  <a:pt x="0" y="0"/>
                </a:lnTo>
                <a:lnTo>
                  <a:pt x="0" y="62357"/>
                </a:lnTo>
                <a:lnTo>
                  <a:pt x="173850" y="62357"/>
                </a:lnTo>
                <a:lnTo>
                  <a:pt x="173850" y="528066"/>
                </a:lnTo>
                <a:lnTo>
                  <a:pt x="243840" y="528066"/>
                </a:lnTo>
                <a:lnTo>
                  <a:pt x="243840" y="62357"/>
                </a:lnTo>
                <a:lnTo>
                  <a:pt x="418452" y="62357"/>
                </a:lnTo>
                <a:lnTo>
                  <a:pt x="418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1210" y="2352166"/>
            <a:ext cx="311785" cy="528320"/>
          </a:xfrm>
          <a:custGeom>
            <a:avLst/>
            <a:gdLst/>
            <a:ahLst/>
            <a:cxnLst/>
            <a:rect l="l" t="t" r="r" b="b"/>
            <a:pathLst>
              <a:path w="311785" h="528319">
                <a:moveTo>
                  <a:pt x="311518" y="285623"/>
                </a:moveTo>
                <a:lnTo>
                  <a:pt x="308165" y="236067"/>
                </a:lnTo>
                <a:lnTo>
                  <a:pt x="293979" y="192659"/>
                </a:lnTo>
                <a:lnTo>
                  <a:pt x="292201" y="189484"/>
                </a:lnTo>
                <a:lnTo>
                  <a:pt x="253238" y="153670"/>
                </a:lnTo>
                <a:lnTo>
                  <a:pt x="199986" y="137960"/>
                </a:lnTo>
                <a:lnTo>
                  <a:pt x="179451" y="136906"/>
                </a:lnTo>
                <a:lnTo>
                  <a:pt x="146342" y="140195"/>
                </a:lnTo>
                <a:lnTo>
                  <a:pt x="116217" y="150050"/>
                </a:lnTo>
                <a:lnTo>
                  <a:pt x="89052" y="166484"/>
                </a:lnTo>
                <a:lnTo>
                  <a:pt x="64897" y="189484"/>
                </a:lnTo>
                <a:lnTo>
                  <a:pt x="64897" y="0"/>
                </a:lnTo>
                <a:lnTo>
                  <a:pt x="0" y="0"/>
                </a:lnTo>
                <a:lnTo>
                  <a:pt x="0" y="528066"/>
                </a:lnTo>
                <a:lnTo>
                  <a:pt x="64897" y="528066"/>
                </a:lnTo>
                <a:lnTo>
                  <a:pt x="64897" y="318770"/>
                </a:lnTo>
                <a:lnTo>
                  <a:pt x="65557" y="297484"/>
                </a:lnTo>
                <a:lnTo>
                  <a:pt x="75692" y="248158"/>
                </a:lnTo>
                <a:lnTo>
                  <a:pt x="100114" y="215823"/>
                </a:lnTo>
                <a:lnTo>
                  <a:pt x="138137" y="196443"/>
                </a:lnTo>
                <a:lnTo>
                  <a:pt x="166116" y="192659"/>
                </a:lnTo>
                <a:lnTo>
                  <a:pt x="184251" y="194068"/>
                </a:lnTo>
                <a:lnTo>
                  <a:pt x="200228" y="198247"/>
                </a:lnTo>
                <a:lnTo>
                  <a:pt x="234911" y="227596"/>
                </a:lnTo>
                <a:lnTo>
                  <a:pt x="246761" y="285623"/>
                </a:lnTo>
                <a:lnTo>
                  <a:pt x="246761" y="528066"/>
                </a:lnTo>
                <a:lnTo>
                  <a:pt x="311518" y="528066"/>
                </a:lnTo>
                <a:lnTo>
                  <a:pt x="311518" y="2856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720719" y="2489071"/>
            <a:ext cx="352425" cy="400050"/>
            <a:chOff x="3720719" y="2489071"/>
            <a:chExt cx="352425" cy="400050"/>
          </a:xfrm>
        </p:grpSpPr>
        <p:sp>
          <p:nvSpPr>
            <p:cNvPr id="14" name="object 14"/>
            <p:cNvSpPr/>
            <p:nvPr/>
          </p:nvSpPr>
          <p:spPr>
            <a:xfrm>
              <a:off x="3720719" y="2542665"/>
              <a:ext cx="332105" cy="346710"/>
            </a:xfrm>
            <a:custGeom>
              <a:avLst/>
              <a:gdLst/>
              <a:ahLst/>
              <a:cxnLst/>
              <a:rect l="l" t="t" r="r" b="b"/>
              <a:pathLst>
                <a:path w="332104" h="346710">
                  <a:moveTo>
                    <a:pt x="130808" y="346200"/>
                  </a:moveTo>
                  <a:lnTo>
                    <a:pt x="52674" y="328841"/>
                  </a:lnTo>
                  <a:lnTo>
                    <a:pt x="19072" y="298913"/>
                  </a:lnTo>
                  <a:lnTo>
                    <a:pt x="2124" y="259602"/>
                  </a:lnTo>
                  <a:lnTo>
                    <a:pt x="0" y="236726"/>
                  </a:lnTo>
                  <a:lnTo>
                    <a:pt x="7232" y="197275"/>
                  </a:lnTo>
                  <a:lnTo>
                    <a:pt x="27589" y="164463"/>
                  </a:lnTo>
                  <a:lnTo>
                    <a:pt x="68372" y="135714"/>
                  </a:lnTo>
                  <a:lnTo>
                    <a:pt x="116934" y="121887"/>
                  </a:lnTo>
                  <a:lnTo>
                    <a:pt x="218740" y="106821"/>
                  </a:lnTo>
                  <a:lnTo>
                    <a:pt x="266445" y="85850"/>
                  </a:lnTo>
                  <a:lnTo>
                    <a:pt x="256231" y="31540"/>
                  </a:lnTo>
                  <a:lnTo>
                    <a:pt x="217311" y="5507"/>
                  </a:lnTo>
                  <a:lnTo>
                    <a:pt x="174370" y="0"/>
                  </a:lnTo>
                  <a:lnTo>
                    <a:pt x="317066" y="0"/>
                  </a:lnTo>
                  <a:lnTo>
                    <a:pt x="320642" y="6666"/>
                  </a:lnTo>
                  <a:lnTo>
                    <a:pt x="328547" y="30986"/>
                  </a:lnTo>
                  <a:lnTo>
                    <a:pt x="331598" y="77849"/>
                  </a:lnTo>
                  <a:lnTo>
                    <a:pt x="331722" y="145541"/>
                  </a:lnTo>
                  <a:lnTo>
                    <a:pt x="266191" y="145541"/>
                  </a:lnTo>
                  <a:lnTo>
                    <a:pt x="246355" y="152496"/>
                  </a:lnTo>
                  <a:lnTo>
                    <a:pt x="222090" y="158891"/>
                  </a:lnTo>
                  <a:lnTo>
                    <a:pt x="193396" y="164739"/>
                  </a:lnTo>
                  <a:lnTo>
                    <a:pt x="126205" y="176148"/>
                  </a:lnTo>
                  <a:lnTo>
                    <a:pt x="89089" y="191880"/>
                  </a:lnTo>
                  <a:lnTo>
                    <a:pt x="69783" y="226608"/>
                  </a:lnTo>
                  <a:lnTo>
                    <a:pt x="69214" y="234822"/>
                  </a:lnTo>
                  <a:lnTo>
                    <a:pt x="88771" y="278129"/>
                  </a:lnTo>
                  <a:lnTo>
                    <a:pt x="128491" y="294327"/>
                  </a:lnTo>
                  <a:lnTo>
                    <a:pt x="146303" y="295400"/>
                  </a:lnTo>
                  <a:lnTo>
                    <a:pt x="265268" y="295400"/>
                  </a:lnTo>
                  <a:lnTo>
                    <a:pt x="253816" y="304515"/>
                  </a:lnTo>
                  <a:lnTo>
                    <a:pt x="202309" y="333500"/>
                  </a:lnTo>
                  <a:lnTo>
                    <a:pt x="149571" y="345413"/>
                  </a:lnTo>
                  <a:lnTo>
                    <a:pt x="130808" y="34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7023" y="2688207"/>
              <a:ext cx="205992" cy="19202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31895" y="2489071"/>
              <a:ext cx="306070" cy="126364"/>
            </a:xfrm>
            <a:custGeom>
              <a:avLst/>
              <a:gdLst/>
              <a:ahLst/>
              <a:cxnLst/>
              <a:rect l="l" t="t" r="r" b="b"/>
              <a:pathLst>
                <a:path w="306070" h="126364">
                  <a:moveTo>
                    <a:pt x="63372" y="126363"/>
                  </a:moveTo>
                  <a:lnTo>
                    <a:pt x="0" y="117727"/>
                  </a:lnTo>
                  <a:lnTo>
                    <a:pt x="11460" y="80993"/>
                  </a:lnTo>
                  <a:lnTo>
                    <a:pt x="39468" y="40232"/>
                  </a:lnTo>
                  <a:lnTo>
                    <a:pt x="85724" y="13461"/>
                  </a:lnTo>
                  <a:lnTo>
                    <a:pt x="126206" y="3348"/>
                  </a:lnTo>
                  <a:lnTo>
                    <a:pt x="172592" y="0"/>
                  </a:lnTo>
                  <a:lnTo>
                    <a:pt x="195926" y="715"/>
                  </a:lnTo>
                  <a:lnTo>
                    <a:pt x="216962" y="2872"/>
                  </a:lnTo>
                  <a:lnTo>
                    <a:pt x="266407" y="17651"/>
                  </a:lnTo>
                  <a:lnTo>
                    <a:pt x="303870" y="49826"/>
                  </a:lnTo>
                  <a:lnTo>
                    <a:pt x="305890" y="53593"/>
                  </a:lnTo>
                  <a:lnTo>
                    <a:pt x="163194" y="53593"/>
                  </a:lnTo>
                  <a:lnTo>
                    <a:pt x="108062" y="62647"/>
                  </a:lnTo>
                  <a:lnTo>
                    <a:pt x="76691" y="91899"/>
                  </a:lnTo>
                  <a:lnTo>
                    <a:pt x="69324" y="107601"/>
                  </a:lnTo>
                  <a:lnTo>
                    <a:pt x="63372" y="126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4170" y="2489072"/>
            <a:ext cx="311150" cy="391160"/>
          </a:xfrm>
          <a:custGeom>
            <a:avLst/>
            <a:gdLst/>
            <a:ahLst/>
            <a:cxnLst/>
            <a:rect l="l" t="t" r="r" b="b"/>
            <a:pathLst>
              <a:path w="311150" h="391160">
                <a:moveTo>
                  <a:pt x="310896" y="391160"/>
                </a:moveTo>
                <a:lnTo>
                  <a:pt x="310807" y="148437"/>
                </a:lnTo>
                <a:lnTo>
                  <a:pt x="308800" y="103619"/>
                </a:lnTo>
                <a:lnTo>
                  <a:pt x="299313" y="67056"/>
                </a:lnTo>
                <a:lnTo>
                  <a:pt x="294043" y="56134"/>
                </a:lnTo>
                <a:lnTo>
                  <a:pt x="293763" y="55537"/>
                </a:lnTo>
                <a:lnTo>
                  <a:pt x="257276" y="19126"/>
                </a:lnTo>
                <a:lnTo>
                  <a:pt x="213321" y="3086"/>
                </a:lnTo>
                <a:lnTo>
                  <a:pt x="197053" y="774"/>
                </a:lnTo>
                <a:lnTo>
                  <a:pt x="180073" y="0"/>
                </a:lnTo>
                <a:lnTo>
                  <a:pt x="142671" y="3937"/>
                </a:lnTo>
                <a:lnTo>
                  <a:pt x="109905" y="15735"/>
                </a:lnTo>
                <a:lnTo>
                  <a:pt x="81813" y="35420"/>
                </a:lnTo>
                <a:lnTo>
                  <a:pt x="58420" y="62992"/>
                </a:lnTo>
                <a:lnTo>
                  <a:pt x="58420" y="8636"/>
                </a:lnTo>
                <a:lnTo>
                  <a:pt x="0" y="8636"/>
                </a:lnTo>
                <a:lnTo>
                  <a:pt x="0" y="391160"/>
                </a:lnTo>
                <a:lnTo>
                  <a:pt x="64884" y="391160"/>
                </a:lnTo>
                <a:lnTo>
                  <a:pt x="64884" y="182245"/>
                </a:lnTo>
                <a:lnTo>
                  <a:pt x="66776" y="148437"/>
                </a:lnTo>
                <a:lnTo>
                  <a:pt x="81826" y="98526"/>
                </a:lnTo>
                <a:lnTo>
                  <a:pt x="110731" y="70929"/>
                </a:lnTo>
                <a:lnTo>
                  <a:pt x="166484" y="56134"/>
                </a:lnTo>
                <a:lnTo>
                  <a:pt x="179019" y="56870"/>
                </a:lnTo>
                <a:lnTo>
                  <a:pt x="190703" y="59080"/>
                </a:lnTo>
                <a:lnTo>
                  <a:pt x="227990" y="81559"/>
                </a:lnTo>
                <a:lnTo>
                  <a:pt x="244106" y="123850"/>
                </a:lnTo>
                <a:lnTo>
                  <a:pt x="245999" y="391160"/>
                </a:lnTo>
                <a:lnTo>
                  <a:pt x="310896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6018" y="2352166"/>
            <a:ext cx="317500" cy="528320"/>
          </a:xfrm>
          <a:custGeom>
            <a:avLst/>
            <a:gdLst/>
            <a:ahLst/>
            <a:cxnLst/>
            <a:rect l="l" t="t" r="r" b="b"/>
            <a:pathLst>
              <a:path w="317500" h="528319">
                <a:moveTo>
                  <a:pt x="317004" y="528066"/>
                </a:moveTo>
                <a:lnTo>
                  <a:pt x="186131" y="332486"/>
                </a:lnTo>
                <a:lnTo>
                  <a:pt x="165138" y="301117"/>
                </a:lnTo>
                <a:lnTo>
                  <a:pt x="155968" y="287401"/>
                </a:lnTo>
                <a:lnTo>
                  <a:pt x="302272" y="145542"/>
                </a:lnTo>
                <a:lnTo>
                  <a:pt x="218325" y="145542"/>
                </a:lnTo>
                <a:lnTo>
                  <a:pt x="64909" y="301117"/>
                </a:lnTo>
                <a:lnTo>
                  <a:pt x="64909" y="0"/>
                </a:lnTo>
                <a:lnTo>
                  <a:pt x="0" y="0"/>
                </a:lnTo>
                <a:lnTo>
                  <a:pt x="0" y="528066"/>
                </a:lnTo>
                <a:lnTo>
                  <a:pt x="64909" y="528066"/>
                </a:lnTo>
                <a:lnTo>
                  <a:pt x="64909" y="376428"/>
                </a:lnTo>
                <a:lnTo>
                  <a:pt x="110629" y="332486"/>
                </a:lnTo>
                <a:lnTo>
                  <a:pt x="236994" y="528066"/>
                </a:lnTo>
                <a:lnTo>
                  <a:pt x="317004" y="5280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086222" y="2352165"/>
            <a:ext cx="871855" cy="537210"/>
            <a:chOff x="5086222" y="2352165"/>
            <a:chExt cx="871855" cy="537210"/>
          </a:xfrm>
        </p:grpSpPr>
        <p:sp>
          <p:nvSpPr>
            <p:cNvPr id="20" name="object 20"/>
            <p:cNvSpPr/>
            <p:nvPr/>
          </p:nvSpPr>
          <p:spPr>
            <a:xfrm>
              <a:off x="5086222" y="2352165"/>
              <a:ext cx="312420" cy="528320"/>
            </a:xfrm>
            <a:custGeom>
              <a:avLst/>
              <a:gdLst/>
              <a:ahLst/>
              <a:cxnLst/>
              <a:rect l="l" t="t" r="r" b="b"/>
              <a:pathLst>
                <a:path w="312420" h="528319">
                  <a:moveTo>
                    <a:pt x="273303" y="528064"/>
                  </a:moveTo>
                  <a:lnTo>
                    <a:pt x="203453" y="528064"/>
                  </a:lnTo>
                  <a:lnTo>
                    <a:pt x="203453" y="304418"/>
                  </a:lnTo>
                  <a:lnTo>
                    <a:pt x="0" y="0"/>
                  </a:lnTo>
                  <a:lnTo>
                    <a:pt x="84962" y="0"/>
                  </a:lnTo>
                  <a:lnTo>
                    <a:pt x="188975" y="159256"/>
                  </a:lnTo>
                  <a:lnTo>
                    <a:pt x="203191" y="181565"/>
                  </a:lnTo>
                  <a:lnTo>
                    <a:pt x="216883" y="203897"/>
                  </a:lnTo>
                  <a:lnTo>
                    <a:pt x="230051" y="226229"/>
                  </a:lnTo>
                  <a:lnTo>
                    <a:pt x="242696" y="248537"/>
                  </a:lnTo>
                  <a:lnTo>
                    <a:pt x="311978" y="248537"/>
                  </a:lnTo>
                  <a:lnTo>
                    <a:pt x="273303" y="304418"/>
                  </a:lnTo>
                  <a:lnTo>
                    <a:pt x="273303" y="528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8919" y="2352165"/>
              <a:ext cx="241299" cy="24853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599176" y="2489072"/>
              <a:ext cx="358775" cy="400050"/>
            </a:xfrm>
            <a:custGeom>
              <a:avLst/>
              <a:gdLst/>
              <a:ahLst/>
              <a:cxnLst/>
              <a:rect l="l" t="t" r="r" b="b"/>
              <a:pathLst>
                <a:path w="358775" h="400050">
                  <a:moveTo>
                    <a:pt x="358394" y="194437"/>
                  </a:moveTo>
                  <a:lnTo>
                    <a:pt x="355269" y="151371"/>
                  </a:lnTo>
                  <a:lnTo>
                    <a:pt x="345897" y="113207"/>
                  </a:lnTo>
                  <a:lnTo>
                    <a:pt x="330263" y="79984"/>
                  </a:lnTo>
                  <a:lnTo>
                    <a:pt x="309829" y="53594"/>
                  </a:lnTo>
                  <a:lnTo>
                    <a:pt x="308356" y="51689"/>
                  </a:lnTo>
                  <a:lnTo>
                    <a:pt x="291592" y="37592"/>
                  </a:lnTo>
                  <a:lnTo>
                    <a:pt x="291592" y="199898"/>
                  </a:lnTo>
                  <a:lnTo>
                    <a:pt x="289712" y="232956"/>
                  </a:lnTo>
                  <a:lnTo>
                    <a:pt x="273710" y="288963"/>
                  </a:lnTo>
                  <a:lnTo>
                    <a:pt x="242684" y="325831"/>
                  </a:lnTo>
                  <a:lnTo>
                    <a:pt x="202526" y="344170"/>
                  </a:lnTo>
                  <a:lnTo>
                    <a:pt x="179451" y="346456"/>
                  </a:lnTo>
                  <a:lnTo>
                    <a:pt x="156121" y="344170"/>
                  </a:lnTo>
                  <a:lnTo>
                    <a:pt x="115773" y="325882"/>
                  </a:lnTo>
                  <a:lnTo>
                    <a:pt x="84670" y="289293"/>
                  </a:lnTo>
                  <a:lnTo>
                    <a:pt x="68668" y="234289"/>
                  </a:lnTo>
                  <a:lnTo>
                    <a:pt x="66675" y="199898"/>
                  </a:lnTo>
                  <a:lnTo>
                    <a:pt x="68668" y="165468"/>
                  </a:lnTo>
                  <a:lnTo>
                    <a:pt x="84670" y="110553"/>
                  </a:lnTo>
                  <a:lnTo>
                    <a:pt x="115773" y="74117"/>
                  </a:lnTo>
                  <a:lnTo>
                    <a:pt x="156121" y="55880"/>
                  </a:lnTo>
                  <a:lnTo>
                    <a:pt x="179451" y="53594"/>
                  </a:lnTo>
                  <a:lnTo>
                    <a:pt x="202374" y="55880"/>
                  </a:lnTo>
                  <a:lnTo>
                    <a:pt x="259588" y="90170"/>
                  </a:lnTo>
                  <a:lnTo>
                    <a:pt x="283692" y="135343"/>
                  </a:lnTo>
                  <a:lnTo>
                    <a:pt x="291515" y="194437"/>
                  </a:lnTo>
                  <a:lnTo>
                    <a:pt x="291592" y="199898"/>
                  </a:lnTo>
                  <a:lnTo>
                    <a:pt x="291592" y="37592"/>
                  </a:lnTo>
                  <a:lnTo>
                    <a:pt x="281508" y="29095"/>
                  </a:lnTo>
                  <a:lnTo>
                    <a:pt x="251091" y="12941"/>
                  </a:lnTo>
                  <a:lnTo>
                    <a:pt x="217068" y="3238"/>
                  </a:lnTo>
                  <a:lnTo>
                    <a:pt x="179451" y="0"/>
                  </a:lnTo>
                  <a:lnTo>
                    <a:pt x="113817" y="10591"/>
                  </a:lnTo>
                  <a:lnTo>
                    <a:pt x="59042" y="42418"/>
                  </a:lnTo>
                  <a:lnTo>
                    <a:pt x="33210" y="71475"/>
                  </a:lnTo>
                  <a:lnTo>
                    <a:pt x="14757" y="107403"/>
                  </a:lnTo>
                  <a:lnTo>
                    <a:pt x="3683" y="150202"/>
                  </a:lnTo>
                  <a:lnTo>
                    <a:pt x="0" y="199898"/>
                  </a:lnTo>
                  <a:lnTo>
                    <a:pt x="3086" y="245478"/>
                  </a:lnTo>
                  <a:lnTo>
                    <a:pt x="12369" y="285407"/>
                  </a:lnTo>
                  <a:lnTo>
                    <a:pt x="49517" y="348234"/>
                  </a:lnTo>
                  <a:lnTo>
                    <a:pt x="106768" y="386930"/>
                  </a:lnTo>
                  <a:lnTo>
                    <a:pt x="179451" y="399796"/>
                  </a:lnTo>
                  <a:lnTo>
                    <a:pt x="203949" y="398322"/>
                  </a:lnTo>
                  <a:lnTo>
                    <a:pt x="250126" y="386562"/>
                  </a:lnTo>
                  <a:lnTo>
                    <a:pt x="291655" y="363474"/>
                  </a:lnTo>
                  <a:lnTo>
                    <a:pt x="336296" y="310642"/>
                  </a:lnTo>
                  <a:lnTo>
                    <a:pt x="352856" y="260451"/>
                  </a:lnTo>
                  <a:lnTo>
                    <a:pt x="358394" y="194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033389" y="2497708"/>
            <a:ext cx="310515" cy="391160"/>
          </a:xfrm>
          <a:custGeom>
            <a:avLst/>
            <a:gdLst/>
            <a:ahLst/>
            <a:cxnLst/>
            <a:rect l="l" t="t" r="r" b="b"/>
            <a:pathLst>
              <a:path w="310514" h="391160">
                <a:moveTo>
                  <a:pt x="310134" y="0"/>
                </a:moveTo>
                <a:lnTo>
                  <a:pt x="245237" y="0"/>
                </a:lnTo>
                <a:lnTo>
                  <a:pt x="245237" y="204978"/>
                </a:lnTo>
                <a:lnTo>
                  <a:pt x="244563" y="228003"/>
                </a:lnTo>
                <a:lnTo>
                  <a:pt x="234696" y="279654"/>
                </a:lnTo>
                <a:lnTo>
                  <a:pt x="210324" y="312178"/>
                </a:lnTo>
                <a:lnTo>
                  <a:pt x="171983" y="331558"/>
                </a:lnTo>
                <a:lnTo>
                  <a:pt x="143764" y="335280"/>
                </a:lnTo>
                <a:lnTo>
                  <a:pt x="129705" y="334378"/>
                </a:lnTo>
                <a:lnTo>
                  <a:pt x="85686" y="312724"/>
                </a:lnTo>
                <a:lnTo>
                  <a:pt x="67081" y="269633"/>
                </a:lnTo>
                <a:lnTo>
                  <a:pt x="64897" y="212090"/>
                </a:lnTo>
                <a:lnTo>
                  <a:pt x="64897" y="0"/>
                </a:lnTo>
                <a:lnTo>
                  <a:pt x="0" y="0"/>
                </a:lnTo>
                <a:lnTo>
                  <a:pt x="0" y="236982"/>
                </a:lnTo>
                <a:lnTo>
                  <a:pt x="2184" y="286512"/>
                </a:lnTo>
                <a:lnTo>
                  <a:pt x="11823" y="323748"/>
                </a:lnTo>
                <a:lnTo>
                  <a:pt x="41960" y="363562"/>
                </a:lnTo>
                <a:lnTo>
                  <a:pt x="82511" y="383882"/>
                </a:lnTo>
                <a:lnTo>
                  <a:pt x="130683" y="391160"/>
                </a:lnTo>
                <a:lnTo>
                  <a:pt x="167055" y="387108"/>
                </a:lnTo>
                <a:lnTo>
                  <a:pt x="199428" y="374954"/>
                </a:lnTo>
                <a:lnTo>
                  <a:pt x="227774" y="354672"/>
                </a:lnTo>
                <a:lnTo>
                  <a:pt x="244373" y="335280"/>
                </a:lnTo>
                <a:lnTo>
                  <a:pt x="252095" y="326263"/>
                </a:lnTo>
                <a:lnTo>
                  <a:pt x="252095" y="382524"/>
                </a:lnTo>
                <a:lnTo>
                  <a:pt x="310134" y="382524"/>
                </a:lnTo>
                <a:lnTo>
                  <a:pt x="310134" y="326263"/>
                </a:lnTo>
                <a:lnTo>
                  <a:pt x="310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33350"/>
            <a:ext cx="5867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What </a:t>
            </a:r>
            <a:r>
              <a:rPr sz="3200" b="0" spc="-10" dirty="0">
                <a:solidFill>
                  <a:srgbClr val="EBEBEB"/>
                </a:solidFill>
                <a:latin typeface="Verdana"/>
                <a:cs typeface="Verdana"/>
              </a:rPr>
              <a:t>Is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 Salesforc</a:t>
            </a:r>
            <a:r>
              <a:rPr sz="3200" b="0" spc="10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r>
              <a:rPr sz="3200" b="0" dirty="0">
                <a:solidFill>
                  <a:srgbClr val="EBEBEB"/>
                </a:solidFill>
                <a:latin typeface="Tahoma"/>
                <a:cs typeface="Tahoma"/>
              </a:rPr>
              <a:t>?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93" y="2822396"/>
            <a:ext cx="8465185" cy="172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00330" indent="-328295">
              <a:lnSpc>
                <a:spcPct val="100000"/>
              </a:lnSpc>
              <a:spcBef>
                <a:spcPts val="100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Salesforce CRM provides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complete solution for that includes feature-rich solutions </a:t>
            </a:r>
            <a:r>
              <a:rPr sz="14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1400" dirty="0">
              <a:latin typeface="Verdana"/>
              <a:cs typeface="Verdana"/>
            </a:endParaRPr>
          </a:p>
          <a:p>
            <a:pPr marL="34036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marketing,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sales,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services,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partner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community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management.</a:t>
            </a:r>
            <a:endParaRPr sz="1400" dirty="0">
              <a:latin typeface="Verdana"/>
              <a:cs typeface="Verdana"/>
            </a:endParaRPr>
          </a:p>
          <a:p>
            <a:pPr marL="340360" marR="339725" indent="-328295">
              <a:lnSpc>
                <a:spcPct val="100000"/>
              </a:lnSpc>
              <a:spcBef>
                <a:spcPts val="795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CRM is originally software for managing customer interaction, such as scheduling </a:t>
            </a:r>
            <a:r>
              <a:rPr sz="14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tasks,</a:t>
            </a:r>
            <a:endParaRPr sz="1400" dirty="0">
              <a:latin typeface="Verdana"/>
              <a:cs typeface="Verdana"/>
            </a:endParaRPr>
          </a:p>
          <a:p>
            <a:pPr marL="34036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emailing,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texting,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more.</a:t>
            </a:r>
            <a:endParaRPr sz="1400" dirty="0">
              <a:latin typeface="Verdana"/>
              <a:cs typeface="Verdana"/>
            </a:endParaRPr>
          </a:p>
          <a:p>
            <a:pPr marL="340360" marR="5080" indent="-328295">
              <a:lnSpc>
                <a:spcPct val="100000"/>
              </a:lnSpc>
              <a:spcBef>
                <a:spcPts val="815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Salesforce grew into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cloud software solution and acquired several other companies </a:t>
            </a:r>
            <a:r>
              <a:rPr sz="14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1400" dirty="0">
              <a:latin typeface="Verdana"/>
              <a:cs typeface="Verdana"/>
            </a:endParaRPr>
          </a:p>
          <a:p>
            <a:pPr marL="34036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Paas(Platform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Service)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Saas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(Software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Service).</a:t>
            </a:r>
            <a:endParaRPr sz="15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694942"/>
            <a:ext cx="4837175" cy="1724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949" y="349794"/>
            <a:ext cx="3714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History</a:t>
            </a:r>
            <a:r>
              <a:rPr sz="3200" b="0" spc="-5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EBEBEB"/>
                </a:solidFill>
                <a:latin typeface="Verdana"/>
                <a:cs typeface="Verdana"/>
              </a:rPr>
              <a:t>&amp;</a:t>
            </a:r>
            <a:r>
              <a:rPr sz="3200" b="0" spc="-5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Founder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338" y="1001024"/>
            <a:ext cx="7643495" cy="28930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4965" indent="-328295">
              <a:lnSpc>
                <a:spcPct val="100000"/>
              </a:lnSpc>
              <a:spcBef>
                <a:spcPts val="1080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Salesforce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world’s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popular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ABABAB"/>
                </a:solidFill>
                <a:latin typeface="Arial"/>
                <a:cs typeface="Arial"/>
              </a:rPr>
              <a:t>CRM</a:t>
            </a:r>
            <a:r>
              <a:rPr sz="1800" b="1" spc="-10" dirty="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BABAB"/>
                </a:solidFill>
                <a:latin typeface="Arial"/>
                <a:cs typeface="Arial"/>
              </a:rPr>
              <a:t>system</a:t>
            </a:r>
            <a:r>
              <a:rPr sz="1800" b="1" spc="-10" dirty="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BABAB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4965" indent="-328295">
              <a:lnSpc>
                <a:spcPct val="100000"/>
              </a:lnSpc>
              <a:spcBef>
                <a:spcPts val="815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headquarter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Salesforce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situated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San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Francisco.</a:t>
            </a:r>
            <a:endParaRPr sz="1500">
              <a:latin typeface="Verdana"/>
              <a:cs typeface="Verdana"/>
            </a:endParaRPr>
          </a:p>
          <a:p>
            <a:pPr marL="407034" marR="495934" indent="-380365">
              <a:lnSpc>
                <a:spcPct val="100000"/>
              </a:lnSpc>
              <a:spcBef>
                <a:spcPts val="819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407034" algn="l"/>
                <a:tab pos="407670" algn="l"/>
              </a:tabLst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More than 82,000 companies and many customers used this dynamic, </a:t>
            </a:r>
            <a:r>
              <a:rPr sz="15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web-based,</a:t>
            </a:r>
            <a:endParaRPr sz="15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low-cost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CRM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platform.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 marL="354965" indent="-328295">
              <a:lnSpc>
                <a:spcPct val="100000"/>
              </a:lnSpc>
              <a:spcBef>
                <a:spcPts val="1150"/>
              </a:spcBef>
              <a:buClr>
                <a:srgbClr val="ABABAB"/>
              </a:buClr>
              <a:buSzPct val="80000"/>
              <a:buFont typeface="Times New Roman"/>
              <a:buChar char="►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founded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March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1999 by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former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Oracle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executive</a:t>
            </a:r>
            <a:r>
              <a:rPr sz="1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BABAB"/>
                </a:solidFill>
                <a:latin typeface="Arial"/>
                <a:cs typeface="Arial"/>
              </a:rPr>
              <a:t>Marc</a:t>
            </a:r>
            <a:r>
              <a:rPr sz="1800" b="1" spc="-10" dirty="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BABAB"/>
                </a:solidFill>
                <a:latin typeface="Arial"/>
                <a:cs typeface="Arial"/>
              </a:rPr>
              <a:t>Benioff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08800"/>
              </a:lnSpc>
              <a:spcBef>
                <a:spcPts val="1185"/>
              </a:spcBef>
              <a:buClr>
                <a:srgbClr val="ABABAB"/>
              </a:buClr>
              <a:buSzPct val="93333"/>
              <a:buFont typeface="Times New Roman"/>
              <a:buChar char="►"/>
              <a:tabLst>
                <a:tab pos="546735" algn="l"/>
                <a:tab pos="547370" algn="l"/>
                <a:tab pos="1341755" algn="l"/>
              </a:tabLst>
            </a:pPr>
            <a:r>
              <a:rPr dirty="0"/>
              <a:t>	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Salesforce.com has its services translated into 16 different languages and </a:t>
            </a:r>
            <a:r>
              <a:rPr sz="15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currently	has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82,400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2,100,000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subscribers.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02535"/>
            <a:ext cx="3027045" cy="3141345"/>
            <a:chOff x="0" y="2002535"/>
            <a:chExt cx="3027045" cy="3141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2535"/>
              <a:ext cx="3026663" cy="31409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70175"/>
              <a:ext cx="1142999" cy="177393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5664" y="1258823"/>
            <a:ext cx="2115311" cy="2112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8464" y="0"/>
            <a:ext cx="1203960" cy="8564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5664" y="4571999"/>
            <a:ext cx="746760" cy="5715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784593" y="0"/>
            <a:ext cx="596265" cy="918844"/>
            <a:chOff x="7784593" y="0"/>
            <a:chExt cx="596265" cy="918844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4593" y="0"/>
              <a:ext cx="595692" cy="9188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27264" y="0"/>
              <a:ext cx="515620" cy="856615"/>
            </a:xfrm>
            <a:custGeom>
              <a:avLst/>
              <a:gdLst/>
              <a:ahLst/>
              <a:cxnLst/>
              <a:rect l="l" t="t" r="r" b="b"/>
              <a:pathLst>
                <a:path w="515620" h="856615">
                  <a:moveTo>
                    <a:pt x="515111" y="856487"/>
                  </a:moveTo>
                  <a:lnTo>
                    <a:pt x="0" y="856487"/>
                  </a:lnTo>
                  <a:lnTo>
                    <a:pt x="0" y="0"/>
                  </a:lnTo>
                  <a:lnTo>
                    <a:pt x="515111" y="0"/>
                  </a:lnTo>
                  <a:lnTo>
                    <a:pt x="515111" y="856487"/>
                  </a:lnTo>
                  <a:close/>
                </a:path>
              </a:pathLst>
            </a:custGeom>
            <a:solidFill>
              <a:srgbClr val="009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69750" y="332444"/>
            <a:ext cx="5110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Founder</a:t>
            </a:r>
            <a:r>
              <a:rPr sz="3200" b="0" spc="-2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</a:rPr>
              <a:t>Marc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Benioff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(1964)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0327" y="1018030"/>
            <a:ext cx="4861559" cy="282854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48780" y="4143328"/>
            <a:ext cx="276225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Net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worth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:4.2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Billion </a:t>
            </a:r>
            <a:r>
              <a:rPr sz="2000" spc="-6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(2015)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8" y="438218"/>
            <a:ext cx="4264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Points</a:t>
            </a:r>
            <a:r>
              <a:rPr sz="3200" b="0" spc="-5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To</a:t>
            </a:r>
            <a:r>
              <a:rPr sz="3200" b="0" spc="-4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Remember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1109471"/>
            <a:ext cx="8061959" cy="3651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02535"/>
            <a:ext cx="3027045" cy="3141345"/>
            <a:chOff x="0" y="2002535"/>
            <a:chExt cx="3027045" cy="3141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2535"/>
              <a:ext cx="3026663" cy="31409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70175"/>
              <a:ext cx="1142999" cy="177393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5664" y="1258823"/>
            <a:ext cx="2115311" cy="2112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8464" y="0"/>
            <a:ext cx="1203960" cy="8564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5664" y="4571999"/>
            <a:ext cx="746760" cy="5715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79704" y="0"/>
            <a:ext cx="7700645" cy="5047615"/>
            <a:chOff x="679704" y="0"/>
            <a:chExt cx="7700645" cy="504761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4592" y="0"/>
              <a:ext cx="595692" cy="9188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27263" y="0"/>
              <a:ext cx="515620" cy="856615"/>
            </a:xfrm>
            <a:custGeom>
              <a:avLst/>
              <a:gdLst/>
              <a:ahLst/>
              <a:cxnLst/>
              <a:rect l="l" t="t" r="r" b="b"/>
              <a:pathLst>
                <a:path w="515620" h="856615">
                  <a:moveTo>
                    <a:pt x="515111" y="856487"/>
                  </a:moveTo>
                  <a:lnTo>
                    <a:pt x="0" y="856487"/>
                  </a:lnTo>
                  <a:lnTo>
                    <a:pt x="0" y="0"/>
                  </a:lnTo>
                  <a:lnTo>
                    <a:pt x="515111" y="0"/>
                  </a:lnTo>
                  <a:lnTo>
                    <a:pt x="515111" y="856487"/>
                  </a:lnTo>
                  <a:close/>
                </a:path>
              </a:pathLst>
            </a:custGeom>
            <a:solidFill>
              <a:srgbClr val="009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704" y="667509"/>
              <a:ext cx="7470647" cy="437997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17600" y="109358"/>
            <a:ext cx="327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CFCFC"/>
                </a:solidFill>
                <a:latin typeface="Verdana"/>
                <a:cs typeface="Verdana"/>
              </a:rPr>
              <a:t>Clouds</a:t>
            </a:r>
            <a:r>
              <a:rPr sz="2400" b="0" spc="-50" dirty="0">
                <a:solidFill>
                  <a:srgbClr val="FCFCFC"/>
                </a:solidFill>
                <a:latin typeface="Verdana"/>
                <a:cs typeface="Verdana"/>
              </a:rPr>
              <a:t> </a:t>
            </a:r>
            <a:r>
              <a:rPr sz="2400" b="0" spc="-5" dirty="0">
                <a:solidFill>
                  <a:srgbClr val="FCFCFC"/>
                </a:solidFill>
                <a:latin typeface="Verdana"/>
                <a:cs typeface="Verdana"/>
              </a:rPr>
              <a:t>and</a:t>
            </a:r>
            <a:r>
              <a:rPr sz="2400" b="0" spc="-45" dirty="0">
                <a:solidFill>
                  <a:srgbClr val="FCFCFC"/>
                </a:solidFill>
                <a:latin typeface="Verdana"/>
                <a:cs typeface="Verdana"/>
              </a:rPr>
              <a:t> </a:t>
            </a:r>
            <a:r>
              <a:rPr sz="2400" b="0" spc="-5" dirty="0">
                <a:solidFill>
                  <a:srgbClr val="FCFCFC"/>
                </a:solidFill>
                <a:latin typeface="Verdana"/>
                <a:cs typeface="Verdana"/>
              </a:rPr>
              <a:t>Platforms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224" y="332694"/>
            <a:ext cx="75634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Different</a:t>
            </a:r>
            <a:r>
              <a:rPr sz="3200" b="0" spc="-2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10" dirty="0">
                <a:solidFill>
                  <a:srgbClr val="EBEBEB"/>
                </a:solidFill>
                <a:latin typeface="Verdana"/>
                <a:cs typeface="Verdana"/>
              </a:rPr>
              <a:t>sets</a:t>
            </a:r>
            <a:r>
              <a:rPr sz="3200" b="0" spc="-2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of</a:t>
            </a:r>
            <a:r>
              <a:rPr sz="3200" b="0" spc="-2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Clouds</a:t>
            </a:r>
            <a:r>
              <a:rPr sz="3200" b="0" spc="-2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in</a:t>
            </a:r>
            <a:r>
              <a:rPr sz="3200" b="0" spc="-2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Salesforce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951" y="1267786"/>
            <a:ext cx="6232525" cy="288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  <a:buSzPct val="77777"/>
              <a:buFont typeface="Times New Roman"/>
              <a:buChar char="►"/>
              <a:tabLst>
                <a:tab pos="352425" algn="l"/>
                <a:tab pos="353060" algn="l"/>
              </a:tabLst>
            </a:pPr>
            <a:r>
              <a:rPr sz="1800" spc="-5" dirty="0">
                <a:solidFill>
                  <a:schemeClr val="bg1"/>
                </a:solidFill>
                <a:latin typeface="Tahoma"/>
                <a:cs typeface="Tahoma"/>
              </a:rPr>
              <a:t>Salesforce is divided into different sets of tools referred as </a:t>
            </a:r>
            <a:r>
              <a:rPr sz="1800" spc="-55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Tahoma"/>
                <a:cs typeface="Tahoma"/>
              </a:rPr>
              <a:t>“clouds”:</a:t>
            </a:r>
            <a:endParaRPr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52425" indent="-269240">
              <a:lnSpc>
                <a:spcPct val="100000"/>
              </a:lnSpc>
              <a:spcBef>
                <a:spcPts val="815"/>
              </a:spcBef>
              <a:buClr>
                <a:srgbClr val="ABABAB"/>
              </a:buClr>
              <a:buSzPct val="80000"/>
              <a:buFont typeface="Microsoft Sans Serif"/>
              <a:buChar char="●"/>
              <a:tabLst>
                <a:tab pos="352425" algn="l"/>
                <a:tab pos="353060" algn="l"/>
              </a:tabLst>
            </a:pP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Sales</a:t>
            </a:r>
            <a:r>
              <a:rPr sz="1500" spc="-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Cloud</a:t>
            </a:r>
            <a:endParaRPr sz="15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52425" indent="-269240">
              <a:lnSpc>
                <a:spcPct val="100000"/>
              </a:lnSpc>
              <a:spcBef>
                <a:spcPts val="819"/>
              </a:spcBef>
              <a:buClr>
                <a:srgbClr val="ABABAB"/>
              </a:buClr>
              <a:buSzPct val="80000"/>
              <a:buFont typeface="Microsoft Sans Serif"/>
              <a:buChar char="●"/>
              <a:tabLst>
                <a:tab pos="352425" algn="l"/>
                <a:tab pos="353060" algn="l"/>
              </a:tabLst>
            </a:pP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Service</a:t>
            </a:r>
            <a:r>
              <a:rPr sz="1500" spc="-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Cloud</a:t>
            </a:r>
            <a:endParaRPr sz="15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52425" indent="-269240">
              <a:lnSpc>
                <a:spcPct val="100000"/>
              </a:lnSpc>
              <a:spcBef>
                <a:spcPts val="790"/>
              </a:spcBef>
              <a:buClr>
                <a:srgbClr val="ABABAB"/>
              </a:buClr>
              <a:buSzPct val="80000"/>
              <a:buFont typeface="Microsoft Sans Serif"/>
              <a:buChar char="●"/>
              <a:tabLst>
                <a:tab pos="352425" algn="l"/>
                <a:tab pos="353060" algn="l"/>
              </a:tabLst>
            </a:pP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Marketing</a:t>
            </a:r>
            <a:r>
              <a:rPr sz="1500" spc="-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Cloud</a:t>
            </a:r>
            <a:endParaRPr sz="15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52425" indent="-269240">
              <a:lnSpc>
                <a:spcPct val="100000"/>
              </a:lnSpc>
              <a:spcBef>
                <a:spcPts val="795"/>
              </a:spcBef>
              <a:buClr>
                <a:srgbClr val="ABABAB"/>
              </a:buClr>
              <a:buSzPct val="80000"/>
              <a:buFont typeface="Microsoft Sans Serif"/>
              <a:buChar char="●"/>
              <a:tabLst>
                <a:tab pos="352425" algn="l"/>
                <a:tab pos="353060" algn="l"/>
              </a:tabLst>
            </a:pP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Community</a:t>
            </a:r>
            <a:r>
              <a:rPr sz="1500" spc="-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Cloud</a:t>
            </a:r>
            <a:endParaRPr sz="15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52425" indent="-269240">
              <a:lnSpc>
                <a:spcPct val="100000"/>
              </a:lnSpc>
              <a:spcBef>
                <a:spcPts val="819"/>
              </a:spcBef>
              <a:buClr>
                <a:srgbClr val="ABABAB"/>
              </a:buClr>
              <a:buSzPct val="80000"/>
              <a:buFont typeface="Microsoft Sans Serif"/>
              <a:buChar char="●"/>
              <a:tabLst>
                <a:tab pos="352425" algn="l"/>
                <a:tab pos="353060" algn="l"/>
              </a:tabLst>
            </a:pP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Wave</a:t>
            </a:r>
            <a:r>
              <a:rPr sz="1500" spc="-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Analytics</a:t>
            </a:r>
            <a:endParaRPr sz="15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52425" indent="-269240">
              <a:lnSpc>
                <a:spcPct val="100000"/>
              </a:lnSpc>
              <a:spcBef>
                <a:spcPts val="790"/>
              </a:spcBef>
              <a:buClr>
                <a:srgbClr val="ABABAB"/>
              </a:buClr>
              <a:buSzPct val="80000"/>
              <a:buFont typeface="Microsoft Sans Serif"/>
              <a:buChar char="●"/>
              <a:tabLst>
                <a:tab pos="352425" algn="l"/>
                <a:tab pos="353060" algn="l"/>
              </a:tabLst>
            </a:pP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Apps</a:t>
            </a:r>
            <a:r>
              <a:rPr sz="1500" spc="-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sz="1500" spc="-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bg1"/>
                </a:solidFill>
                <a:latin typeface="Verdana"/>
                <a:cs typeface="Verdana"/>
              </a:rPr>
              <a:t>Programs</a:t>
            </a:r>
          </a:p>
          <a:p>
            <a:pPr marL="352425" indent="-269240">
              <a:lnSpc>
                <a:spcPct val="100000"/>
              </a:lnSpc>
              <a:spcBef>
                <a:spcPts val="795"/>
              </a:spcBef>
              <a:buClr>
                <a:srgbClr val="ABABAB"/>
              </a:buClr>
              <a:buSzPct val="80000"/>
              <a:buFont typeface="Microsoft Sans Serif"/>
              <a:buChar char="●"/>
              <a:tabLst>
                <a:tab pos="352425" algn="l"/>
                <a:tab pos="353060" algn="l"/>
              </a:tabLst>
            </a:pP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IOT</a:t>
            </a:r>
            <a:r>
              <a:rPr sz="1500" spc="-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chemeClr val="bg1"/>
                </a:solidFill>
                <a:latin typeface="Verdana"/>
                <a:cs typeface="Verdana"/>
              </a:rPr>
              <a:t>Cloud</a:t>
            </a:r>
            <a:endParaRPr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27" y="318768"/>
            <a:ext cx="7620000" cy="197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9319" indent="-60071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909319" algn="l"/>
                <a:tab pos="909955" algn="l"/>
              </a:tabLst>
            </a:pPr>
            <a:r>
              <a:rPr sz="3200" spc="-5" dirty="0">
                <a:solidFill>
                  <a:schemeClr val="bg1"/>
                </a:solidFill>
                <a:latin typeface="Verdana"/>
                <a:cs typeface="Verdana"/>
              </a:rPr>
              <a:t>Sales</a:t>
            </a:r>
            <a:r>
              <a:rPr sz="3200" spc="-6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Verdana"/>
                <a:cs typeface="Verdana"/>
              </a:rPr>
              <a:t>Cloud</a:t>
            </a:r>
            <a:endParaRPr sz="32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27660" marR="5080" indent="-315595">
              <a:lnSpc>
                <a:spcPct val="100000"/>
              </a:lnSpc>
              <a:spcBef>
                <a:spcPts val="1250"/>
              </a:spcBef>
              <a:buClr>
                <a:srgbClr val="009587"/>
              </a:buClr>
              <a:buSzPct val="64705"/>
              <a:buFont typeface="Times New Roman"/>
              <a:buChar char="►"/>
              <a:tabLst>
                <a:tab pos="327660" algn="l"/>
                <a:tab pos="328295" algn="l"/>
              </a:tabLst>
            </a:pP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Sales Cloud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helps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sell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products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and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Services,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manage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connection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with </a:t>
            </a:r>
            <a:r>
              <a:rPr sz="1700" spc="-25" dirty="0">
                <a:solidFill>
                  <a:schemeClr val="bg1"/>
                </a:solidFill>
                <a:latin typeface="Calibri"/>
                <a:cs typeface="Calibri"/>
              </a:rPr>
              <a:t>customer, </a:t>
            </a:r>
            <a:r>
              <a:rPr sz="17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close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more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deals. Sales Cloud include </a:t>
            </a:r>
            <a:r>
              <a:rPr sz="1700" spc="-30" dirty="0">
                <a:solidFill>
                  <a:schemeClr val="bg1"/>
                </a:solidFill>
                <a:latin typeface="Calibri"/>
                <a:cs typeface="Calibri"/>
              </a:rPr>
              <a:t>Chatter,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Social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Contact,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bg1"/>
                </a:solidFill>
                <a:latin typeface="Calibri"/>
                <a:cs typeface="Calibri"/>
              </a:rPr>
              <a:t>Marketing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17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Leads,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 Data.com,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Opportunities 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quotes,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Approval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chemeClr val="bg1"/>
                </a:solidFill>
                <a:latin typeface="Calibri"/>
                <a:cs typeface="Calibri"/>
              </a:rPr>
              <a:t>Work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process,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Files 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17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Libraries, Analytics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and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Forecasting,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Partner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Management,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AppExchange,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Email </a:t>
            </a:r>
            <a:r>
              <a:rPr sz="1700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1700" spc="-3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bg1"/>
                </a:solidFill>
                <a:latin typeface="Calibri"/>
                <a:cs typeface="Calibri"/>
              </a:rPr>
              <a:t>calendaring</a:t>
            </a:r>
            <a:endParaRPr sz="17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20" y="2157983"/>
            <a:ext cx="3755134" cy="2791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2" y="175893"/>
            <a:ext cx="4838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Features</a:t>
            </a:r>
            <a:r>
              <a:rPr sz="3200" b="0" spc="-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of</a:t>
            </a:r>
            <a:r>
              <a:rPr sz="3200" b="0" spc="-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Sales</a:t>
            </a:r>
            <a:r>
              <a:rPr sz="3200" b="0" spc="-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EBEBEB"/>
                </a:solidFill>
                <a:latin typeface="Verdana"/>
                <a:cs typeface="Verdana"/>
              </a:rPr>
              <a:t>Cloud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130" y="818514"/>
            <a:ext cx="3117850" cy="390683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70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Contact</a:t>
            </a:r>
            <a:r>
              <a:rPr sz="18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Management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60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Opportunity</a:t>
            </a:r>
            <a:r>
              <a:rPr sz="1800" b="1" spc="-8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Management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57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SalesforceIQ</a:t>
            </a:r>
            <a:r>
              <a:rPr sz="1800" b="1" spc="-5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Inbox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580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Salesforce®Engage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600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Sales</a:t>
            </a:r>
            <a:r>
              <a:rPr sz="1800" b="1" spc="-10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Collaboration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580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Lead</a:t>
            </a:r>
            <a:r>
              <a:rPr sz="18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Management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57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Marketing</a:t>
            </a:r>
            <a:r>
              <a:rPr sz="1800" b="1" spc="-114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Automation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600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Sales</a:t>
            </a:r>
            <a:r>
              <a:rPr sz="1800" b="1" spc="-5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Data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580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Partner</a:t>
            </a:r>
            <a:r>
              <a:rPr sz="1800" b="1" spc="-5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Management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57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Lightning</a:t>
            </a:r>
            <a:r>
              <a:rPr sz="1800" b="1" spc="-4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Voice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605"/>
              </a:spcBef>
              <a:buSzPct val="66666"/>
              <a:buFont typeface="Times New Roman"/>
              <a:buChar char="►"/>
              <a:tabLst>
                <a:tab pos="340360" algn="l"/>
                <a:tab pos="340995" algn="l"/>
              </a:tabLst>
            </a:pP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Mobile</a:t>
            </a:r>
            <a:r>
              <a:rPr sz="1800" b="1" spc="-114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App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8705" y="855089"/>
            <a:ext cx="3068320" cy="284180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680"/>
              </a:spcBef>
              <a:buSzPct val="66666"/>
              <a:buFont typeface="Times New Roman"/>
              <a:buChar char="►"/>
              <a:tabLst>
                <a:tab pos="391795" algn="l"/>
                <a:tab pos="392430" algn="l"/>
              </a:tabLst>
            </a:pPr>
            <a:r>
              <a:rPr sz="1800" b="1" spc="-1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Workflow</a:t>
            </a:r>
            <a:r>
              <a:rPr sz="1800" b="1" spc="-4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and</a:t>
            </a:r>
            <a:r>
              <a:rPr sz="1800" b="1" spc="-10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Approvals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580"/>
              </a:spcBef>
              <a:buSzPct val="66666"/>
              <a:buFont typeface="Times New Roman"/>
              <a:buChar char="►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Inside</a:t>
            </a:r>
            <a:r>
              <a:rPr sz="1800" b="1" spc="-3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Sales</a:t>
            </a:r>
            <a:r>
              <a:rPr sz="1800" b="1" spc="-4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Console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buSzPct val="66666"/>
              <a:buFont typeface="Times New Roman"/>
              <a:buChar char="►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Email</a:t>
            </a:r>
            <a:r>
              <a:rPr sz="1800" b="1" spc="-5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Integration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580"/>
              </a:spcBef>
              <a:buSzPct val="66666"/>
              <a:buFont typeface="Times New Roman"/>
              <a:buChar char="►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Flies</a:t>
            </a:r>
            <a:r>
              <a:rPr sz="1800" b="1" spc="-3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Sync</a:t>
            </a:r>
            <a:r>
              <a:rPr sz="1800" b="1" spc="-3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Share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575"/>
              </a:spcBef>
              <a:buSzPct val="66666"/>
              <a:buFont typeface="Times New Roman"/>
              <a:buChar char="►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Reports</a:t>
            </a:r>
            <a:r>
              <a:rPr sz="1800" b="1" spc="-3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&amp;</a:t>
            </a:r>
            <a:r>
              <a:rPr sz="1800" b="1" spc="-3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Dashboards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buSzPct val="66666"/>
              <a:buFont typeface="Times New Roman"/>
              <a:buChar char="►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Sales</a:t>
            </a:r>
            <a:r>
              <a:rPr sz="1800" b="1" spc="-5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Forecasting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580"/>
              </a:spcBef>
              <a:buSzPct val="66666"/>
              <a:buFont typeface="Times New Roman"/>
              <a:buChar char="►"/>
              <a:tabLst>
                <a:tab pos="391795" algn="l"/>
                <a:tab pos="392430" algn="l"/>
              </a:tabLst>
            </a:pPr>
            <a:r>
              <a:rPr sz="1800" b="1" spc="-2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Territory</a:t>
            </a:r>
            <a:r>
              <a:rPr sz="1800" b="1" spc="-5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Management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580"/>
              </a:spcBef>
              <a:buSzPct val="66666"/>
              <a:buFont typeface="Times New Roman"/>
              <a:buChar char="►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Sales</a:t>
            </a:r>
            <a:r>
              <a:rPr sz="1800" b="1" spc="-4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Wave</a:t>
            </a:r>
            <a:r>
              <a:rPr sz="1800" b="1" spc="-9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bg1"/>
                </a:solidFill>
                <a:uFill>
                  <a:solidFill>
                    <a:srgbClr val="ABABAB"/>
                  </a:solidFill>
                </a:uFill>
                <a:latin typeface="Arial"/>
                <a:cs typeface="Arial"/>
              </a:rPr>
              <a:t>Analytics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570</Words>
  <Application>Microsoft Office PowerPoint</Application>
  <PresentationFormat>On-screen Show (16:9)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Microsoft Sans Serif</vt:lpstr>
      <vt:lpstr>Tahoma</vt:lpstr>
      <vt:lpstr>Times New Roman</vt:lpstr>
      <vt:lpstr>Verdana</vt:lpstr>
      <vt:lpstr>Office Theme</vt:lpstr>
      <vt:lpstr>PRESENTATION ON</vt:lpstr>
      <vt:lpstr>What Is  Salesforce?</vt:lpstr>
      <vt:lpstr>History &amp; Founder</vt:lpstr>
      <vt:lpstr>Founder Marc Benioff (1964)</vt:lpstr>
      <vt:lpstr>Points To Remember</vt:lpstr>
      <vt:lpstr>Clouds and Platforms</vt:lpstr>
      <vt:lpstr>Different sets of Clouds in Salesforce</vt:lpstr>
      <vt:lpstr>PowerPoint Presentation</vt:lpstr>
      <vt:lpstr>Features of Sales Cloud</vt:lpstr>
      <vt:lpstr>PowerPoint Presentation</vt:lpstr>
      <vt:lpstr>Benefits Using Salesforce Sales Console:</vt:lpstr>
      <vt:lpstr>PowerPoint Presentation</vt:lpstr>
      <vt:lpstr>Features of Service Cloud</vt:lpstr>
      <vt:lpstr>PowerPoint Presentation</vt:lpstr>
      <vt:lpstr>PowerPoint Presentation</vt:lpstr>
      <vt:lpstr>Different Studios of Marketing Cloud</vt:lpstr>
      <vt:lpstr>PowerPoint Presentation</vt:lpstr>
      <vt:lpstr>Use of App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Akhil Verma (1).pptx</dc:title>
  <dc:creator>CLOUD ANALOGY</dc:creator>
  <cp:lastModifiedBy>CLOUD ANALOGY</cp:lastModifiedBy>
  <cp:revision>2</cp:revision>
  <dcterms:created xsi:type="dcterms:W3CDTF">2022-05-26T14:56:43Z</dcterms:created>
  <dcterms:modified xsi:type="dcterms:W3CDTF">2022-05-26T15:05:55Z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