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7" r:id="rId3"/>
    <p:sldId id="259" r:id="rId4"/>
    <p:sldId id="258" r:id="rId5"/>
    <p:sldId id="260" r:id="rId6"/>
    <p:sldId id="261" r:id="rId7"/>
    <p:sldId id="262" r:id="rId8"/>
    <p:sldId id="263"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5DC9EE-910F-4AE5-B3D7-773835B9BA15}"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1E15A-1427-4941-AFAB-B288D49F07E4}" type="slidenum">
              <a:rPr lang="en-US" smtClean="0"/>
              <a:t>‹#›</a:t>
            </a:fld>
            <a:endParaRPr lang="en-US"/>
          </a:p>
        </p:txBody>
      </p:sp>
    </p:spTree>
    <p:extLst>
      <p:ext uri="{BB962C8B-B14F-4D97-AF65-F5344CB8AC3E}">
        <p14:creationId xmlns:p14="http://schemas.microsoft.com/office/powerpoint/2010/main" val="141928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5DC9EE-910F-4AE5-B3D7-773835B9BA15}"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1E15A-1427-4941-AFAB-B288D49F07E4}" type="slidenum">
              <a:rPr lang="en-US" smtClean="0"/>
              <a:t>‹#›</a:t>
            </a:fld>
            <a:endParaRPr lang="en-US"/>
          </a:p>
        </p:txBody>
      </p:sp>
    </p:spTree>
    <p:extLst>
      <p:ext uri="{BB962C8B-B14F-4D97-AF65-F5344CB8AC3E}">
        <p14:creationId xmlns:p14="http://schemas.microsoft.com/office/powerpoint/2010/main" val="419578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5DC9EE-910F-4AE5-B3D7-773835B9BA15}"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1E15A-1427-4941-AFAB-B288D49F07E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1645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5DC9EE-910F-4AE5-B3D7-773835B9BA15}"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1E15A-1427-4941-AFAB-B288D49F07E4}" type="slidenum">
              <a:rPr lang="en-US" smtClean="0"/>
              <a:t>‹#›</a:t>
            </a:fld>
            <a:endParaRPr lang="en-US"/>
          </a:p>
        </p:txBody>
      </p:sp>
    </p:spTree>
    <p:extLst>
      <p:ext uri="{BB962C8B-B14F-4D97-AF65-F5344CB8AC3E}">
        <p14:creationId xmlns:p14="http://schemas.microsoft.com/office/powerpoint/2010/main" val="1443267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5DC9EE-910F-4AE5-B3D7-773835B9BA15}"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1E15A-1427-4941-AFAB-B288D49F07E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579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5DC9EE-910F-4AE5-B3D7-773835B9BA15}"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1E15A-1427-4941-AFAB-B288D49F07E4}" type="slidenum">
              <a:rPr lang="en-US" smtClean="0"/>
              <a:t>‹#›</a:t>
            </a:fld>
            <a:endParaRPr lang="en-US"/>
          </a:p>
        </p:txBody>
      </p:sp>
    </p:spTree>
    <p:extLst>
      <p:ext uri="{BB962C8B-B14F-4D97-AF65-F5344CB8AC3E}">
        <p14:creationId xmlns:p14="http://schemas.microsoft.com/office/powerpoint/2010/main" val="1229932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5DC9EE-910F-4AE5-B3D7-773835B9BA15}"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1E15A-1427-4941-AFAB-B288D49F07E4}" type="slidenum">
              <a:rPr lang="en-US" smtClean="0"/>
              <a:t>‹#›</a:t>
            </a:fld>
            <a:endParaRPr lang="en-US"/>
          </a:p>
        </p:txBody>
      </p:sp>
    </p:spTree>
    <p:extLst>
      <p:ext uri="{BB962C8B-B14F-4D97-AF65-F5344CB8AC3E}">
        <p14:creationId xmlns:p14="http://schemas.microsoft.com/office/powerpoint/2010/main" val="1040827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5DC9EE-910F-4AE5-B3D7-773835B9BA15}"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1E15A-1427-4941-AFAB-B288D49F07E4}" type="slidenum">
              <a:rPr lang="en-US" smtClean="0"/>
              <a:t>‹#›</a:t>
            </a:fld>
            <a:endParaRPr lang="en-US"/>
          </a:p>
        </p:txBody>
      </p:sp>
    </p:spTree>
    <p:extLst>
      <p:ext uri="{BB962C8B-B14F-4D97-AF65-F5344CB8AC3E}">
        <p14:creationId xmlns:p14="http://schemas.microsoft.com/office/powerpoint/2010/main" val="3930523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5DC9EE-910F-4AE5-B3D7-773835B9BA15}"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1E15A-1427-4941-AFAB-B288D49F07E4}" type="slidenum">
              <a:rPr lang="en-US" smtClean="0"/>
              <a:t>‹#›</a:t>
            </a:fld>
            <a:endParaRPr lang="en-US"/>
          </a:p>
        </p:txBody>
      </p:sp>
    </p:spTree>
    <p:extLst>
      <p:ext uri="{BB962C8B-B14F-4D97-AF65-F5344CB8AC3E}">
        <p14:creationId xmlns:p14="http://schemas.microsoft.com/office/powerpoint/2010/main" val="387049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5DC9EE-910F-4AE5-B3D7-773835B9BA15}"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1E15A-1427-4941-AFAB-B288D49F07E4}" type="slidenum">
              <a:rPr lang="en-US" smtClean="0"/>
              <a:t>‹#›</a:t>
            </a:fld>
            <a:endParaRPr lang="en-US"/>
          </a:p>
        </p:txBody>
      </p:sp>
    </p:spTree>
    <p:extLst>
      <p:ext uri="{BB962C8B-B14F-4D97-AF65-F5344CB8AC3E}">
        <p14:creationId xmlns:p14="http://schemas.microsoft.com/office/powerpoint/2010/main" val="219567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5DC9EE-910F-4AE5-B3D7-773835B9BA15}"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1E15A-1427-4941-AFAB-B288D49F07E4}" type="slidenum">
              <a:rPr lang="en-US" smtClean="0"/>
              <a:t>‹#›</a:t>
            </a:fld>
            <a:endParaRPr lang="en-US"/>
          </a:p>
        </p:txBody>
      </p:sp>
    </p:spTree>
    <p:extLst>
      <p:ext uri="{BB962C8B-B14F-4D97-AF65-F5344CB8AC3E}">
        <p14:creationId xmlns:p14="http://schemas.microsoft.com/office/powerpoint/2010/main" val="390067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5DC9EE-910F-4AE5-B3D7-773835B9BA15}" type="datetimeFigureOut">
              <a:rPr lang="en-US" smtClean="0"/>
              <a:t>5/27/2022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91E15A-1427-4941-AFAB-B288D49F07E4}" type="slidenum">
              <a:rPr lang="en-US" smtClean="0"/>
              <a:t>‹#›</a:t>
            </a:fld>
            <a:endParaRPr lang="en-US"/>
          </a:p>
        </p:txBody>
      </p:sp>
    </p:spTree>
    <p:extLst>
      <p:ext uri="{BB962C8B-B14F-4D97-AF65-F5344CB8AC3E}">
        <p14:creationId xmlns:p14="http://schemas.microsoft.com/office/powerpoint/2010/main" val="147196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5DC9EE-910F-4AE5-B3D7-773835B9BA15}" type="datetimeFigureOut">
              <a:rPr lang="en-US" smtClean="0"/>
              <a:t>5/27/2022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91E15A-1427-4941-AFAB-B288D49F07E4}" type="slidenum">
              <a:rPr lang="en-US" smtClean="0"/>
              <a:t>‹#›</a:t>
            </a:fld>
            <a:endParaRPr lang="en-US"/>
          </a:p>
        </p:txBody>
      </p:sp>
    </p:spTree>
    <p:extLst>
      <p:ext uri="{BB962C8B-B14F-4D97-AF65-F5344CB8AC3E}">
        <p14:creationId xmlns:p14="http://schemas.microsoft.com/office/powerpoint/2010/main" val="3032712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5DC9EE-910F-4AE5-B3D7-773835B9BA15}" type="datetimeFigureOut">
              <a:rPr lang="en-US" smtClean="0"/>
              <a:t>5/27/2022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91E15A-1427-4941-AFAB-B288D49F07E4}" type="slidenum">
              <a:rPr lang="en-US" smtClean="0"/>
              <a:t>‹#›</a:t>
            </a:fld>
            <a:endParaRPr lang="en-US"/>
          </a:p>
        </p:txBody>
      </p:sp>
    </p:spTree>
    <p:extLst>
      <p:ext uri="{BB962C8B-B14F-4D97-AF65-F5344CB8AC3E}">
        <p14:creationId xmlns:p14="http://schemas.microsoft.com/office/powerpoint/2010/main" val="1528953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5DC9EE-910F-4AE5-B3D7-773835B9BA15}"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1E15A-1427-4941-AFAB-B288D49F07E4}" type="slidenum">
              <a:rPr lang="en-US" smtClean="0"/>
              <a:t>‹#›</a:t>
            </a:fld>
            <a:endParaRPr lang="en-US"/>
          </a:p>
        </p:txBody>
      </p:sp>
    </p:spTree>
    <p:extLst>
      <p:ext uri="{BB962C8B-B14F-4D97-AF65-F5344CB8AC3E}">
        <p14:creationId xmlns:p14="http://schemas.microsoft.com/office/powerpoint/2010/main" val="50610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5DC9EE-910F-4AE5-B3D7-773835B9BA15}"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1E15A-1427-4941-AFAB-B288D49F07E4}" type="slidenum">
              <a:rPr lang="en-US" smtClean="0"/>
              <a:t>‹#›</a:t>
            </a:fld>
            <a:endParaRPr lang="en-US"/>
          </a:p>
        </p:txBody>
      </p:sp>
    </p:spTree>
    <p:extLst>
      <p:ext uri="{BB962C8B-B14F-4D97-AF65-F5344CB8AC3E}">
        <p14:creationId xmlns:p14="http://schemas.microsoft.com/office/powerpoint/2010/main" val="182790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5DC9EE-910F-4AE5-B3D7-773835B9BA15}" type="datetimeFigureOut">
              <a:rPr lang="en-US" smtClean="0"/>
              <a:t>5/27/2022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C91E15A-1427-4941-AFAB-B288D49F07E4}" type="slidenum">
              <a:rPr lang="en-US" smtClean="0"/>
              <a:t>‹#›</a:t>
            </a:fld>
            <a:endParaRPr lang="en-US"/>
          </a:p>
        </p:txBody>
      </p:sp>
    </p:spTree>
    <p:extLst>
      <p:ext uri="{BB962C8B-B14F-4D97-AF65-F5344CB8AC3E}">
        <p14:creationId xmlns:p14="http://schemas.microsoft.com/office/powerpoint/2010/main" val="1779736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mozilla.org/en-US/docs/Learn/Server-side/Django/Introduction#where_did_it_come_fr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mozilla.org/en-US/docs/Learn/Server-side/Django/Introduction#handling_the_request_views.p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mozilla.org/en-US/docs/Learn/Server-side/Django/Introduction#defining_data_models_models.p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mozilla.org/en-US/docs/Learn/Server-side/Django/Introduction#querying_data_views.p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sajkScreenshot (72)_LI.jpg">
            <a:extLst>
              <a:ext uri="{FF2B5EF4-FFF2-40B4-BE49-F238E27FC236}">
                <a16:creationId xmlns:a16="http://schemas.microsoft.com/office/drawing/2014/main" id="{1EC754E9-F8FF-4FDC-AF5F-E0593FA9FF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557" y="0"/>
            <a:ext cx="12515114" cy="69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E765D720-3233-4E9B-A8FF-A1A016D7D2FF}"/>
              </a:ext>
            </a:extLst>
          </p:cNvPr>
          <p:cNvSpPr txBox="1"/>
          <p:nvPr/>
        </p:nvSpPr>
        <p:spPr>
          <a:xfrm>
            <a:off x="2041206" y="5577959"/>
            <a:ext cx="2124075" cy="369332"/>
          </a:xfrm>
          <a:prstGeom prst="rect">
            <a:avLst/>
          </a:prstGeom>
          <a:noFill/>
        </p:spPr>
        <p:txBody>
          <a:bodyPr wrap="square" rtlCol="0">
            <a:spAutoFit/>
          </a:bodyPr>
          <a:lstStyle/>
          <a:p>
            <a:r>
              <a:rPr lang="en-US" dirty="0"/>
              <a:t>AKSHAY GOYAL</a:t>
            </a:r>
          </a:p>
        </p:txBody>
      </p:sp>
      <p:sp>
        <p:nvSpPr>
          <p:cNvPr id="4" name="TextBox 3">
            <a:extLst>
              <a:ext uri="{FF2B5EF4-FFF2-40B4-BE49-F238E27FC236}">
                <a16:creationId xmlns:a16="http://schemas.microsoft.com/office/drawing/2014/main" id="{871E3447-87DA-4517-9F9C-4C3B9A427D69}"/>
              </a:ext>
            </a:extLst>
          </p:cNvPr>
          <p:cNvSpPr txBox="1"/>
          <p:nvPr/>
        </p:nvSpPr>
        <p:spPr>
          <a:xfrm flipH="1">
            <a:off x="4391026" y="3593089"/>
            <a:ext cx="3469005" cy="461665"/>
          </a:xfrm>
          <a:prstGeom prst="rect">
            <a:avLst/>
          </a:prstGeom>
          <a:noFill/>
        </p:spPr>
        <p:txBody>
          <a:bodyPr wrap="square" rtlCol="0">
            <a:spAutoFit/>
          </a:bodyPr>
          <a:lstStyle/>
          <a:p>
            <a:r>
              <a:rPr lang="en-US" sz="2400" b="1" dirty="0"/>
              <a:t>DJANGO FRAMEWORK</a:t>
            </a:r>
          </a:p>
        </p:txBody>
      </p:sp>
      <p:sp>
        <p:nvSpPr>
          <p:cNvPr id="5" name="TextBox 4">
            <a:extLst>
              <a:ext uri="{FF2B5EF4-FFF2-40B4-BE49-F238E27FC236}">
                <a16:creationId xmlns:a16="http://schemas.microsoft.com/office/drawing/2014/main" id="{7D7A7C6F-E035-48C3-90DE-82D95335AC14}"/>
              </a:ext>
            </a:extLst>
          </p:cNvPr>
          <p:cNvSpPr txBox="1"/>
          <p:nvPr/>
        </p:nvSpPr>
        <p:spPr>
          <a:xfrm flipH="1">
            <a:off x="3998594" y="5237202"/>
            <a:ext cx="3469006" cy="369332"/>
          </a:xfrm>
          <a:prstGeom prst="rect">
            <a:avLst/>
          </a:prstGeom>
          <a:noFill/>
        </p:spPr>
        <p:txBody>
          <a:bodyPr wrap="square" rtlCol="0">
            <a:spAutoFit/>
          </a:bodyPr>
          <a:lstStyle/>
          <a:p>
            <a:r>
              <a:rPr lang="en-US" dirty="0"/>
              <a:t>1900290140005</a:t>
            </a:r>
          </a:p>
        </p:txBody>
      </p:sp>
      <p:sp>
        <p:nvSpPr>
          <p:cNvPr id="6" name="TextBox 5">
            <a:extLst>
              <a:ext uri="{FF2B5EF4-FFF2-40B4-BE49-F238E27FC236}">
                <a16:creationId xmlns:a16="http://schemas.microsoft.com/office/drawing/2014/main" id="{4C97153C-A7CE-4F00-8E33-5FB8492F770B}"/>
              </a:ext>
            </a:extLst>
          </p:cNvPr>
          <p:cNvSpPr txBox="1"/>
          <p:nvPr/>
        </p:nvSpPr>
        <p:spPr>
          <a:xfrm>
            <a:off x="2572224" y="5893002"/>
            <a:ext cx="1062038" cy="369332"/>
          </a:xfrm>
          <a:prstGeom prst="rect">
            <a:avLst/>
          </a:prstGeom>
          <a:noFill/>
        </p:spPr>
        <p:txBody>
          <a:bodyPr wrap="square" rtlCol="0">
            <a:spAutoFit/>
          </a:bodyPr>
          <a:lstStyle/>
          <a:p>
            <a:r>
              <a:rPr lang="en-US" dirty="0"/>
              <a:t>6TH</a:t>
            </a:r>
          </a:p>
        </p:txBody>
      </p:sp>
      <p:sp>
        <p:nvSpPr>
          <p:cNvPr id="7" name="TextBox 6">
            <a:extLst>
              <a:ext uri="{FF2B5EF4-FFF2-40B4-BE49-F238E27FC236}">
                <a16:creationId xmlns:a16="http://schemas.microsoft.com/office/drawing/2014/main" id="{7892CA13-105E-4358-95A6-7B9E90C3CAE9}"/>
              </a:ext>
            </a:extLst>
          </p:cNvPr>
          <p:cNvSpPr txBox="1"/>
          <p:nvPr/>
        </p:nvSpPr>
        <p:spPr>
          <a:xfrm flipH="1">
            <a:off x="2305167" y="6103382"/>
            <a:ext cx="534113" cy="369332"/>
          </a:xfrm>
          <a:prstGeom prst="rect">
            <a:avLst/>
          </a:prstGeom>
          <a:noFill/>
        </p:spPr>
        <p:txBody>
          <a:bodyPr wrap="square" rtlCol="0">
            <a:spAutoFit/>
          </a:bodyPr>
          <a:lstStyle/>
          <a:p>
            <a:r>
              <a:rPr lang="en-US" dirty="0"/>
              <a:t>A</a:t>
            </a:r>
          </a:p>
        </p:txBody>
      </p:sp>
      <p:sp>
        <p:nvSpPr>
          <p:cNvPr id="8" name="TextBox 7">
            <a:extLst>
              <a:ext uri="{FF2B5EF4-FFF2-40B4-BE49-F238E27FC236}">
                <a16:creationId xmlns:a16="http://schemas.microsoft.com/office/drawing/2014/main" id="{09508422-5BFD-4563-A16C-6CFB75E0230F}"/>
              </a:ext>
            </a:extLst>
          </p:cNvPr>
          <p:cNvSpPr txBox="1"/>
          <p:nvPr/>
        </p:nvSpPr>
        <p:spPr>
          <a:xfrm>
            <a:off x="1762125" y="6470758"/>
            <a:ext cx="2019300" cy="369332"/>
          </a:xfrm>
          <a:prstGeom prst="rect">
            <a:avLst/>
          </a:prstGeom>
          <a:noFill/>
        </p:spPr>
        <p:txBody>
          <a:bodyPr wrap="square" rtlCol="0">
            <a:spAutoFit/>
          </a:bodyPr>
          <a:lstStyle/>
          <a:p>
            <a:r>
              <a:rPr lang="en-US" dirty="0"/>
              <a:t>23-04-2022</a:t>
            </a:r>
          </a:p>
        </p:txBody>
      </p:sp>
    </p:spTree>
    <p:extLst>
      <p:ext uri="{BB962C8B-B14F-4D97-AF65-F5344CB8AC3E}">
        <p14:creationId xmlns:p14="http://schemas.microsoft.com/office/powerpoint/2010/main" val="2231605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74D85-E8E7-4FF0-97FF-BC36AAB37DBC}"/>
              </a:ext>
            </a:extLst>
          </p:cNvPr>
          <p:cNvSpPr>
            <a:spLocks noGrp="1"/>
          </p:cNvSpPr>
          <p:nvPr>
            <p:ph type="title"/>
          </p:nvPr>
        </p:nvSpPr>
        <p:spPr/>
        <p:txBody>
          <a:bodyPr/>
          <a:lstStyle/>
          <a:p>
            <a:r>
              <a:rPr lang="en-US" b="1" i="0" u="sng" dirty="0">
                <a:solidFill>
                  <a:srgbClr val="1B1B1B"/>
                </a:solidFill>
                <a:effectLst/>
                <a:latin typeface="Inter"/>
                <a:hlinkClick r:id="rId2" tooltip="Permalink to Where did it come from?"/>
              </a:rPr>
              <a:t>Where did it come from?</a:t>
            </a:r>
            <a:br>
              <a:rPr lang="en-US" b="1" i="0" dirty="0">
                <a:solidFill>
                  <a:srgbClr val="1B1B1B"/>
                </a:solidFill>
                <a:effectLst/>
                <a:latin typeface="Inter"/>
              </a:rPr>
            </a:br>
            <a:endParaRPr lang="en-US" dirty="0"/>
          </a:p>
        </p:txBody>
      </p:sp>
      <p:sp>
        <p:nvSpPr>
          <p:cNvPr id="3" name="Content Placeholder 2">
            <a:extLst>
              <a:ext uri="{FF2B5EF4-FFF2-40B4-BE49-F238E27FC236}">
                <a16:creationId xmlns:a16="http://schemas.microsoft.com/office/drawing/2014/main" id="{0671B05D-100F-40BD-83D2-5EFE4AD63CA3}"/>
              </a:ext>
            </a:extLst>
          </p:cNvPr>
          <p:cNvSpPr>
            <a:spLocks noGrp="1"/>
          </p:cNvSpPr>
          <p:nvPr>
            <p:ph idx="1"/>
          </p:nvPr>
        </p:nvSpPr>
        <p:spPr/>
        <p:txBody>
          <a:bodyPr/>
          <a:lstStyle/>
          <a:p>
            <a:pPr algn="l"/>
            <a:r>
              <a:rPr lang="en-US" b="0" i="0" dirty="0">
                <a:solidFill>
                  <a:srgbClr val="1B1B1B"/>
                </a:solidFill>
                <a:effectLst/>
                <a:latin typeface="Inter"/>
              </a:rPr>
              <a:t>Django was initially developed between 2003 and 2005 by a web team who were responsible for creating and maintaining newspaper websites. After creating a number of sites, the team began to factor out and reuse lots of common code and design patterns. This common code evolved into a generic web development framework, which was open-sourced as the "Django" project in July 2005.</a:t>
            </a:r>
          </a:p>
          <a:p>
            <a:pPr algn="l"/>
            <a:r>
              <a:rPr lang="en-US" b="0" i="0" dirty="0">
                <a:solidFill>
                  <a:srgbClr val="1B1B1B"/>
                </a:solidFill>
                <a:effectLst/>
                <a:latin typeface="Inter"/>
              </a:rPr>
              <a:t>Django has continued to grow and improve, from its first milestone release (1.0) in September 2008 through to the recently-released version 4.0 (2022). Each release has added new functionality and bug fixes, ranging from support for new types of databases, template engines, and caching, through to the addition of "generic" view functions and classes (which reduce the amount of code that developers have to write for a number of programming tasks).</a:t>
            </a:r>
          </a:p>
          <a:p>
            <a:endParaRPr lang="en-US" dirty="0"/>
          </a:p>
        </p:txBody>
      </p:sp>
    </p:spTree>
    <p:extLst>
      <p:ext uri="{BB962C8B-B14F-4D97-AF65-F5344CB8AC3E}">
        <p14:creationId xmlns:p14="http://schemas.microsoft.com/office/powerpoint/2010/main" val="3123029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E1DE-55AD-4818-90D6-B61222C2826C}"/>
              </a:ext>
            </a:extLst>
          </p:cNvPr>
          <p:cNvSpPr>
            <a:spLocks noGrp="1"/>
          </p:cNvSpPr>
          <p:nvPr>
            <p:ph type="title"/>
          </p:nvPr>
        </p:nvSpPr>
        <p:spPr/>
        <p:txBody>
          <a:bodyPr/>
          <a:lstStyle/>
          <a:p>
            <a:r>
              <a:rPr lang="en-US" b="0" i="0" dirty="0">
                <a:solidFill>
                  <a:srgbClr val="1B1B1B"/>
                </a:solidFill>
                <a:effectLst/>
                <a:latin typeface="Inter"/>
              </a:rPr>
              <a:t>Django helps you write software that is</a:t>
            </a:r>
            <a:endParaRPr lang="en-US" dirty="0"/>
          </a:p>
        </p:txBody>
      </p:sp>
      <p:sp>
        <p:nvSpPr>
          <p:cNvPr id="3" name="Content Placeholder 2">
            <a:extLst>
              <a:ext uri="{FF2B5EF4-FFF2-40B4-BE49-F238E27FC236}">
                <a16:creationId xmlns:a16="http://schemas.microsoft.com/office/drawing/2014/main" id="{DF9411EF-CB4F-40DA-B9A7-2B0A99B70420}"/>
              </a:ext>
            </a:extLst>
          </p:cNvPr>
          <p:cNvSpPr>
            <a:spLocks noGrp="1"/>
          </p:cNvSpPr>
          <p:nvPr>
            <p:ph idx="1"/>
          </p:nvPr>
        </p:nvSpPr>
        <p:spPr/>
        <p:txBody>
          <a:bodyPr/>
          <a:lstStyle/>
          <a:p>
            <a:r>
              <a:rPr lang="en-US" b="0" i="0" dirty="0">
                <a:solidFill>
                  <a:srgbClr val="1B1B1B"/>
                </a:solidFill>
                <a:effectLst/>
                <a:latin typeface="Inter"/>
              </a:rPr>
              <a:t>Complete:</a:t>
            </a:r>
          </a:p>
          <a:p>
            <a:pPr marL="0" indent="0">
              <a:buNone/>
            </a:pPr>
            <a:r>
              <a:rPr lang="en-US" b="0" i="0" dirty="0">
                <a:solidFill>
                  <a:srgbClr val="1B1B1B"/>
                </a:solidFill>
                <a:effectLst/>
                <a:latin typeface="Inter"/>
              </a:rPr>
              <a:t>Django follows the "Batteries included" philosophy and provides almost everything developers might want to do "out of the box". Because everything you need is part of the one "product", it all works seamlessly together, follows consistent design principles.</a:t>
            </a:r>
          </a:p>
          <a:p>
            <a:r>
              <a:rPr lang="en-US" b="0" i="0" dirty="0">
                <a:solidFill>
                  <a:srgbClr val="1B1B1B"/>
                </a:solidFill>
                <a:effectLst/>
                <a:latin typeface="Inter"/>
              </a:rPr>
              <a:t>Versatile:</a:t>
            </a:r>
          </a:p>
          <a:p>
            <a:pPr marL="0" indent="0">
              <a:buNone/>
            </a:pPr>
            <a:r>
              <a:rPr lang="en-US" b="0" i="0" dirty="0">
                <a:solidFill>
                  <a:srgbClr val="1B1B1B"/>
                </a:solidFill>
                <a:effectLst/>
                <a:latin typeface="Inter"/>
              </a:rPr>
              <a:t>Django can be (and has been) used to build almost any type of website — from content management systems and wikis, through to social networks and news sites. It can work with any client-side framework, and can deliver content in almost any format (including HTML, RSS feeds, JSON, XML, </a:t>
            </a:r>
            <a:r>
              <a:rPr lang="en-US" b="0" i="0" dirty="0" err="1">
                <a:solidFill>
                  <a:srgbClr val="1B1B1B"/>
                </a:solidFill>
                <a:effectLst/>
                <a:latin typeface="Inter"/>
              </a:rPr>
              <a:t>etc</a:t>
            </a:r>
            <a:r>
              <a:rPr lang="en-US" b="0" i="0" dirty="0">
                <a:solidFill>
                  <a:srgbClr val="1B1B1B"/>
                </a:solidFill>
                <a:effectLst/>
                <a:latin typeface="Inter"/>
              </a:rPr>
              <a:t>).</a:t>
            </a:r>
          </a:p>
          <a:p>
            <a:pPr marL="0" indent="0">
              <a:buNone/>
            </a:pPr>
            <a:endParaRPr lang="en-US" dirty="0"/>
          </a:p>
        </p:txBody>
      </p:sp>
    </p:spTree>
    <p:extLst>
      <p:ext uri="{BB962C8B-B14F-4D97-AF65-F5344CB8AC3E}">
        <p14:creationId xmlns:p14="http://schemas.microsoft.com/office/powerpoint/2010/main" val="2257555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FCF4-0232-42C5-A1A2-63A1EE4E281F}"/>
              </a:ext>
            </a:extLst>
          </p:cNvPr>
          <p:cNvSpPr>
            <a:spLocks noGrp="1"/>
          </p:cNvSpPr>
          <p:nvPr>
            <p:ph type="title"/>
          </p:nvPr>
        </p:nvSpPr>
        <p:spPr/>
        <p:txBody>
          <a:bodyPr/>
          <a:lstStyle/>
          <a:p>
            <a:r>
              <a:rPr lang="en-US" dirty="0"/>
              <a:t>Continue:</a:t>
            </a:r>
            <a:br>
              <a:rPr lang="en-US" dirty="0"/>
            </a:br>
            <a:endParaRPr lang="en-US" dirty="0"/>
          </a:p>
        </p:txBody>
      </p:sp>
      <p:sp>
        <p:nvSpPr>
          <p:cNvPr id="3" name="Content Placeholder 2">
            <a:extLst>
              <a:ext uri="{FF2B5EF4-FFF2-40B4-BE49-F238E27FC236}">
                <a16:creationId xmlns:a16="http://schemas.microsoft.com/office/drawing/2014/main" id="{C3AF8DF9-26A0-4D38-B6B2-F200CCE7B2CF}"/>
              </a:ext>
            </a:extLst>
          </p:cNvPr>
          <p:cNvSpPr>
            <a:spLocks noGrp="1"/>
          </p:cNvSpPr>
          <p:nvPr>
            <p:ph idx="1"/>
          </p:nvPr>
        </p:nvSpPr>
        <p:spPr>
          <a:xfrm>
            <a:off x="677334" y="1360489"/>
            <a:ext cx="8596668" cy="5030786"/>
          </a:xfrm>
        </p:spPr>
        <p:txBody>
          <a:bodyPr/>
          <a:lstStyle/>
          <a:p>
            <a:pPr algn="l"/>
            <a:r>
              <a:rPr lang="en-US" b="0" i="0" dirty="0">
                <a:solidFill>
                  <a:srgbClr val="1B1B1B"/>
                </a:solidFill>
                <a:effectLst/>
                <a:latin typeface="Inter"/>
              </a:rPr>
              <a:t>Secure:</a:t>
            </a:r>
          </a:p>
          <a:p>
            <a:pPr marL="0" indent="0" algn="l">
              <a:buNone/>
            </a:pPr>
            <a:r>
              <a:rPr lang="en-US" b="0" i="0" dirty="0">
                <a:solidFill>
                  <a:srgbClr val="1B1B1B"/>
                </a:solidFill>
                <a:effectLst/>
                <a:latin typeface="Inter"/>
              </a:rPr>
              <a:t>Django helps developers avoid many common security mistakes by providing a framework that has been engineered to "do the right things" to protect the website automatically. For example, Django provides a secure way to manage user accounts and passwords, avoiding common mistakes like putting session information in cookies where it is vulnerable (instead cookies just contain a key, and the actual data is stored in the database) or directly storing passwords rather than a password hash.</a:t>
            </a:r>
          </a:p>
          <a:p>
            <a:pPr marL="0" indent="0" algn="l">
              <a:buNone/>
            </a:pPr>
            <a:r>
              <a:rPr lang="en-US" b="0" i="1" dirty="0">
                <a:solidFill>
                  <a:srgbClr val="1B1B1B"/>
                </a:solidFill>
                <a:effectLst/>
                <a:latin typeface="Inter"/>
              </a:rPr>
              <a:t>A password hash is a fixed-length value created by sending the password through a </a:t>
            </a:r>
            <a:r>
              <a:rPr lang="en-US" i="1" dirty="0">
                <a:solidFill>
                  <a:srgbClr val="1B1B1B"/>
                </a:solidFill>
                <a:latin typeface="Inter"/>
              </a:rPr>
              <a:t>cryptographic hash function</a:t>
            </a:r>
            <a:r>
              <a:rPr lang="en-US" b="0" i="1" u="none" strike="noStrike" dirty="0">
                <a:solidFill>
                  <a:srgbClr val="1B1B1B"/>
                </a:solidFill>
                <a:effectLst/>
                <a:latin typeface="Inter"/>
              </a:rPr>
              <a:t>.</a:t>
            </a:r>
          </a:p>
          <a:p>
            <a:r>
              <a:rPr lang="en-US" b="0" i="0" dirty="0">
                <a:solidFill>
                  <a:srgbClr val="1B1B1B"/>
                </a:solidFill>
                <a:effectLst/>
                <a:latin typeface="Inter"/>
              </a:rPr>
              <a:t>Maintainable</a:t>
            </a:r>
            <a:r>
              <a:rPr lang="en-US" i="1" dirty="0">
                <a:solidFill>
                  <a:srgbClr val="1B1B1B"/>
                </a:solidFill>
                <a:latin typeface="Inter"/>
              </a:rPr>
              <a:t>:</a:t>
            </a:r>
          </a:p>
          <a:p>
            <a:pPr marL="0" indent="0">
              <a:buNone/>
            </a:pPr>
            <a:r>
              <a:rPr lang="en-US" b="0" i="0" dirty="0">
                <a:solidFill>
                  <a:srgbClr val="1B1B1B"/>
                </a:solidFill>
                <a:effectLst/>
                <a:latin typeface="Inter"/>
              </a:rPr>
              <a:t>Django code is written using design principles and patterns that encourage the creation of maintainable and reusable code. In particular, it makes use of the Don't Repeat Yourself (DRY) principle so there is no unnecessary duplication, reducing the amount of code. Django also promotes the grouping of related functionality into reusable "applications“</a:t>
            </a:r>
            <a:r>
              <a:rPr lang="en-US" b="0" i="1" dirty="0">
                <a:solidFill>
                  <a:srgbClr val="1B1B1B"/>
                </a:solidFill>
                <a:effectLst/>
                <a:latin typeface="Inter"/>
              </a:rPr>
              <a:t>.</a:t>
            </a:r>
            <a:endParaRPr lang="en-US" b="0" i="0" dirty="0">
              <a:solidFill>
                <a:srgbClr val="1B1B1B"/>
              </a:solidFill>
              <a:effectLst/>
              <a:latin typeface="Inter"/>
            </a:endParaRPr>
          </a:p>
        </p:txBody>
      </p:sp>
    </p:spTree>
    <p:extLst>
      <p:ext uri="{BB962C8B-B14F-4D97-AF65-F5344CB8AC3E}">
        <p14:creationId xmlns:p14="http://schemas.microsoft.com/office/powerpoint/2010/main" val="2452474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67D3-07C2-411D-94DC-74734B10EF04}"/>
              </a:ext>
            </a:extLst>
          </p:cNvPr>
          <p:cNvSpPr>
            <a:spLocks noGrp="1"/>
          </p:cNvSpPr>
          <p:nvPr>
            <p:ph type="title"/>
          </p:nvPr>
        </p:nvSpPr>
        <p:spPr/>
        <p:txBody>
          <a:bodyPr/>
          <a:lstStyle/>
          <a:p>
            <a:r>
              <a:rPr lang="en-US" dirty="0"/>
              <a:t>What does Django code looks like:</a:t>
            </a:r>
            <a:br>
              <a:rPr lang="en-US" dirty="0"/>
            </a:br>
            <a:endParaRPr lang="en-US" dirty="0"/>
          </a:p>
        </p:txBody>
      </p:sp>
      <p:sp>
        <p:nvSpPr>
          <p:cNvPr id="3" name="Content Placeholder 2">
            <a:extLst>
              <a:ext uri="{FF2B5EF4-FFF2-40B4-BE49-F238E27FC236}">
                <a16:creationId xmlns:a16="http://schemas.microsoft.com/office/drawing/2014/main" id="{EE3D3FD9-0CAD-4C0F-ADCE-247EAE479BCF}"/>
              </a:ext>
            </a:extLst>
          </p:cNvPr>
          <p:cNvSpPr>
            <a:spLocks noGrp="1"/>
          </p:cNvSpPr>
          <p:nvPr>
            <p:ph idx="1"/>
          </p:nvPr>
        </p:nvSpPr>
        <p:spPr/>
        <p:txBody>
          <a:bodyPr/>
          <a:lstStyle/>
          <a:p>
            <a:r>
              <a:rPr lang="en-US" b="0" i="0" dirty="0">
                <a:solidFill>
                  <a:srgbClr val="1B1B1B"/>
                </a:solidFill>
                <a:effectLst/>
                <a:latin typeface="Inter"/>
              </a:rPr>
              <a:t>In a traditional data-driven website, a web application waits for HTTP requests from the web browser (or other client). When a request is received the application works out what is needed based on the URL and possibly information in post data or get data.</a:t>
            </a:r>
          </a:p>
          <a:p>
            <a:r>
              <a:rPr lang="en-US" b="0" i="0" dirty="0">
                <a:solidFill>
                  <a:srgbClr val="1B1B1B"/>
                </a:solidFill>
                <a:effectLst/>
                <a:latin typeface="Inter"/>
              </a:rPr>
              <a:t>Depending on what is required it may then read or write information from a database or perform other tasks required to satisfy the request. The application will then return a response to the web browser, often dynamically creating an HTML page for the browser to display by inserting the retrieved data into placeholders in an HTML template.</a:t>
            </a:r>
            <a:endParaRPr lang="en-US" dirty="0"/>
          </a:p>
        </p:txBody>
      </p:sp>
    </p:spTree>
    <p:extLst>
      <p:ext uri="{BB962C8B-B14F-4D97-AF65-F5344CB8AC3E}">
        <p14:creationId xmlns:p14="http://schemas.microsoft.com/office/powerpoint/2010/main" val="222806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E845-7F36-424F-B277-7496749EA61C}"/>
              </a:ext>
            </a:extLst>
          </p:cNvPr>
          <p:cNvSpPr>
            <a:spLocks noGrp="1"/>
          </p:cNvSpPr>
          <p:nvPr>
            <p:ph type="title"/>
          </p:nvPr>
        </p:nvSpPr>
        <p:spPr/>
        <p:txBody>
          <a:bodyPr/>
          <a:lstStyle/>
          <a:p>
            <a:r>
              <a:rPr lang="en-US" dirty="0"/>
              <a:t>Diagram:</a:t>
            </a:r>
          </a:p>
        </p:txBody>
      </p:sp>
      <p:pic>
        <p:nvPicPr>
          <p:cNvPr id="5" name="Content Placeholder 4">
            <a:extLst>
              <a:ext uri="{FF2B5EF4-FFF2-40B4-BE49-F238E27FC236}">
                <a16:creationId xmlns:a16="http://schemas.microsoft.com/office/drawing/2014/main" id="{F589B8F7-0ED4-4718-BD57-BD30F81E58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352" y="1396999"/>
            <a:ext cx="6782324" cy="4784725"/>
          </a:xfrm>
        </p:spPr>
      </p:pic>
    </p:spTree>
    <p:extLst>
      <p:ext uri="{BB962C8B-B14F-4D97-AF65-F5344CB8AC3E}">
        <p14:creationId xmlns:p14="http://schemas.microsoft.com/office/powerpoint/2010/main" val="2346226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09B1-2FF9-47CA-8336-D14C7D9E8AAA}"/>
              </a:ext>
            </a:extLst>
          </p:cNvPr>
          <p:cNvSpPr>
            <a:spLocks noGrp="1"/>
          </p:cNvSpPr>
          <p:nvPr>
            <p:ph type="title"/>
          </p:nvPr>
        </p:nvSpPr>
        <p:spPr/>
        <p:txBody>
          <a:bodyPr/>
          <a:lstStyle/>
          <a:p>
            <a:r>
              <a:rPr lang="en-US" dirty="0"/>
              <a:t> continue:</a:t>
            </a:r>
          </a:p>
        </p:txBody>
      </p:sp>
      <p:sp>
        <p:nvSpPr>
          <p:cNvPr id="3" name="Content Placeholder 2">
            <a:extLst>
              <a:ext uri="{FF2B5EF4-FFF2-40B4-BE49-F238E27FC236}">
                <a16:creationId xmlns:a16="http://schemas.microsoft.com/office/drawing/2014/main" id="{301EFAFE-4453-4165-9C00-C4F46BC1EB80}"/>
              </a:ext>
            </a:extLst>
          </p:cNvPr>
          <p:cNvSpPr>
            <a:spLocks noGrp="1"/>
          </p:cNvSpPr>
          <p:nvPr>
            <p:ph idx="1"/>
          </p:nvPr>
        </p:nvSpPr>
        <p:spPr>
          <a:xfrm>
            <a:off x="677334" y="1295401"/>
            <a:ext cx="8596668" cy="4745962"/>
          </a:xfrm>
        </p:spPr>
        <p:txBody>
          <a:bodyPr>
            <a:normAutofit lnSpcReduction="10000"/>
          </a:bodyPr>
          <a:lstStyle/>
          <a:p>
            <a:pPr algn="l">
              <a:buFont typeface="Arial" panose="020B0604020202020204" pitchFamily="34" charset="0"/>
              <a:buChar char="•"/>
            </a:pPr>
            <a:r>
              <a:rPr lang="en-US" b="1" i="0" dirty="0">
                <a:solidFill>
                  <a:srgbClr val="1B1B1B"/>
                </a:solidFill>
                <a:effectLst/>
                <a:latin typeface="Inter"/>
              </a:rPr>
              <a:t>URLs:</a:t>
            </a:r>
            <a:r>
              <a:rPr lang="en-US" b="0" i="0" dirty="0">
                <a:solidFill>
                  <a:srgbClr val="1B1B1B"/>
                </a:solidFill>
                <a:effectLst/>
                <a:latin typeface="Inter"/>
              </a:rPr>
              <a:t> While it is possible to process requests from every single URL via a single function, it is much more maintainable to write a separate view function to handle each resource. A URL mapper is used to redirect HTTP requests to the appropriate view based on the request URL. The URL mapper can also match particular patterns of strings or digits that appear in a URL and pass these to a view function as data.</a:t>
            </a:r>
          </a:p>
          <a:p>
            <a:pPr algn="l">
              <a:buFont typeface="Arial" panose="020B0604020202020204" pitchFamily="34" charset="0"/>
              <a:buChar char="•"/>
            </a:pPr>
            <a:r>
              <a:rPr lang="en-US" b="1" i="0" dirty="0">
                <a:solidFill>
                  <a:srgbClr val="1B1B1B"/>
                </a:solidFill>
                <a:effectLst/>
                <a:latin typeface="Inter"/>
              </a:rPr>
              <a:t>View:</a:t>
            </a:r>
            <a:r>
              <a:rPr lang="en-US" b="0" i="0" dirty="0">
                <a:solidFill>
                  <a:srgbClr val="1B1B1B"/>
                </a:solidFill>
                <a:effectLst/>
                <a:latin typeface="Inter"/>
              </a:rPr>
              <a:t> A view is a request handler function, which receives HTTP requests and returns HTTP responses. Views access the data needed to satisfy requests via </a:t>
            </a:r>
            <a:r>
              <a:rPr lang="en-US" b="0" i="1" dirty="0">
                <a:solidFill>
                  <a:srgbClr val="1B1B1B"/>
                </a:solidFill>
                <a:effectLst/>
                <a:latin typeface="Inter"/>
              </a:rPr>
              <a:t>models</a:t>
            </a:r>
            <a:r>
              <a:rPr lang="en-US" b="0" i="0" dirty="0">
                <a:solidFill>
                  <a:srgbClr val="1B1B1B"/>
                </a:solidFill>
                <a:effectLst/>
                <a:latin typeface="Inter"/>
              </a:rPr>
              <a:t>, and delegate the formatting of the response to </a:t>
            </a:r>
            <a:r>
              <a:rPr lang="en-US" b="0" i="1" dirty="0">
                <a:solidFill>
                  <a:srgbClr val="1B1B1B"/>
                </a:solidFill>
                <a:effectLst/>
                <a:latin typeface="Inter"/>
              </a:rPr>
              <a:t>templates</a:t>
            </a:r>
            <a:r>
              <a:rPr lang="en-US" b="0" i="0" dirty="0">
                <a:solidFill>
                  <a:srgbClr val="1B1B1B"/>
                </a:solidFill>
                <a:effectLst/>
                <a:latin typeface="Inter"/>
              </a:rPr>
              <a:t>.</a:t>
            </a:r>
          </a:p>
          <a:p>
            <a:pPr algn="l">
              <a:buFont typeface="Arial" panose="020B0604020202020204" pitchFamily="34" charset="0"/>
              <a:buChar char="•"/>
            </a:pPr>
            <a:r>
              <a:rPr lang="en-US" b="1" i="0" dirty="0">
                <a:solidFill>
                  <a:srgbClr val="1B1B1B"/>
                </a:solidFill>
                <a:effectLst/>
                <a:latin typeface="Inter"/>
              </a:rPr>
              <a:t>Models:</a:t>
            </a:r>
            <a:r>
              <a:rPr lang="en-US" b="0" i="0" dirty="0">
                <a:solidFill>
                  <a:srgbClr val="1B1B1B"/>
                </a:solidFill>
                <a:effectLst/>
                <a:latin typeface="Inter"/>
              </a:rPr>
              <a:t> Models are Python objects that define the structure of an application's data, and provide mechanisms to manage (add, modify, delete) and query records in the database.</a:t>
            </a:r>
          </a:p>
          <a:p>
            <a:pPr algn="l">
              <a:buFont typeface="Arial" panose="020B0604020202020204" pitchFamily="34" charset="0"/>
              <a:buChar char="•"/>
            </a:pPr>
            <a:r>
              <a:rPr lang="en-US" b="1" i="0" dirty="0">
                <a:solidFill>
                  <a:srgbClr val="1B1B1B"/>
                </a:solidFill>
                <a:effectLst/>
                <a:latin typeface="Inter"/>
              </a:rPr>
              <a:t>Templates:</a:t>
            </a:r>
            <a:r>
              <a:rPr lang="en-US" b="0" i="0" dirty="0">
                <a:solidFill>
                  <a:srgbClr val="1B1B1B"/>
                </a:solidFill>
                <a:effectLst/>
                <a:latin typeface="Inter"/>
              </a:rPr>
              <a:t> A template is a text file defining the structure or layout of a file (such as an HTML page), with placeholders used to represent actual content. A </a:t>
            </a:r>
            <a:r>
              <a:rPr lang="en-US" b="0" i="1" dirty="0">
                <a:solidFill>
                  <a:srgbClr val="1B1B1B"/>
                </a:solidFill>
                <a:effectLst/>
                <a:latin typeface="Inter"/>
              </a:rPr>
              <a:t>view</a:t>
            </a:r>
            <a:r>
              <a:rPr lang="en-US" b="0" i="0" dirty="0">
                <a:solidFill>
                  <a:srgbClr val="1B1B1B"/>
                </a:solidFill>
                <a:effectLst/>
                <a:latin typeface="Inter"/>
              </a:rPr>
              <a:t> can dynamically create an HTML page using an HTML template, populating it with data from a </a:t>
            </a:r>
            <a:r>
              <a:rPr lang="en-US" b="0" i="1" dirty="0">
                <a:solidFill>
                  <a:srgbClr val="1B1B1B"/>
                </a:solidFill>
                <a:effectLst/>
                <a:latin typeface="Inter"/>
              </a:rPr>
              <a:t>model</a:t>
            </a:r>
            <a:r>
              <a:rPr lang="en-US" b="0" i="0" dirty="0">
                <a:solidFill>
                  <a:srgbClr val="1B1B1B"/>
                </a:solidFill>
                <a:effectLst/>
                <a:latin typeface="Inter"/>
              </a:rPr>
              <a:t>. A template can be used to define the structure of any type of file; it doesn't have to be HTML!</a:t>
            </a:r>
          </a:p>
          <a:p>
            <a:endParaRPr lang="en-US" dirty="0"/>
          </a:p>
        </p:txBody>
      </p:sp>
    </p:spTree>
    <p:extLst>
      <p:ext uri="{BB962C8B-B14F-4D97-AF65-F5344CB8AC3E}">
        <p14:creationId xmlns:p14="http://schemas.microsoft.com/office/powerpoint/2010/main" val="33510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E312-92B9-4DD9-B575-726C02DA7BA1}"/>
              </a:ext>
            </a:extLst>
          </p:cNvPr>
          <p:cNvSpPr>
            <a:spLocks noGrp="1"/>
          </p:cNvSpPr>
          <p:nvPr>
            <p:ph type="title"/>
          </p:nvPr>
        </p:nvSpPr>
        <p:spPr/>
        <p:txBody>
          <a:bodyPr/>
          <a:lstStyle/>
          <a:p>
            <a:r>
              <a:rPr lang="en-US" dirty="0" err="1"/>
              <a:t>urls</a:t>
            </a:r>
            <a:r>
              <a:rPr lang="en-US" dirty="0"/>
              <a:t>:</a:t>
            </a:r>
          </a:p>
        </p:txBody>
      </p:sp>
      <p:sp>
        <p:nvSpPr>
          <p:cNvPr id="3" name="Content Placeholder 2">
            <a:extLst>
              <a:ext uri="{FF2B5EF4-FFF2-40B4-BE49-F238E27FC236}">
                <a16:creationId xmlns:a16="http://schemas.microsoft.com/office/drawing/2014/main" id="{493EA69F-C847-4A4A-BF83-EC6D3DB2843A}"/>
              </a:ext>
            </a:extLst>
          </p:cNvPr>
          <p:cNvSpPr>
            <a:spLocks noGrp="1"/>
          </p:cNvSpPr>
          <p:nvPr>
            <p:ph idx="1"/>
          </p:nvPr>
        </p:nvSpPr>
        <p:spPr>
          <a:xfrm>
            <a:off x="677334" y="1352551"/>
            <a:ext cx="8596668" cy="4688812"/>
          </a:xfrm>
        </p:spPr>
        <p:txBody>
          <a:bodyPr/>
          <a:lstStyle/>
          <a:p>
            <a:r>
              <a:rPr lang="en-US" dirty="0"/>
              <a:t>The </a:t>
            </a:r>
            <a:r>
              <a:rPr lang="en-US" dirty="0" err="1"/>
              <a:t>urlpattern</a:t>
            </a:r>
            <a:r>
              <a:rPr lang="en-US" dirty="0"/>
              <a:t> object is a list of path(). </a:t>
            </a:r>
            <a:r>
              <a:rPr lang="en-US" b="0" i="0" dirty="0">
                <a:solidFill>
                  <a:srgbClr val="1B1B1B"/>
                </a:solidFill>
                <a:effectLst/>
                <a:latin typeface="Inter"/>
              </a:rPr>
              <a:t>The first argument to both methods is a route (pattern) that will be matched.  Path() method uses angle brackets to define parts of a URL that will be captured and passed through to the view function as named arguments.</a:t>
            </a:r>
            <a:endParaRPr lang="en-US" dirty="0"/>
          </a:p>
          <a:p>
            <a:endParaRPr lang="en-US" dirty="0"/>
          </a:p>
          <a:p>
            <a:r>
              <a:rPr lang="en-US" dirty="0" err="1"/>
              <a:t>urlpatterns</a:t>
            </a:r>
            <a:r>
              <a:rPr lang="en-US" dirty="0"/>
              <a:t> = [</a:t>
            </a:r>
          </a:p>
          <a:p>
            <a:r>
              <a:rPr lang="en-US" dirty="0"/>
              <a:t>    path('admin/', </a:t>
            </a:r>
            <a:r>
              <a:rPr lang="en-US" dirty="0" err="1"/>
              <a:t>admin.site.urls</a:t>
            </a:r>
            <a:r>
              <a:rPr lang="en-US" dirty="0"/>
              <a:t>),</a:t>
            </a:r>
          </a:p>
          <a:p>
            <a:r>
              <a:rPr lang="en-US" dirty="0"/>
              <a:t>    path('book/&lt;</a:t>
            </a:r>
            <a:r>
              <a:rPr lang="en-US" dirty="0" err="1"/>
              <a:t>int:id</a:t>
            </a:r>
            <a:r>
              <a:rPr lang="en-US" dirty="0"/>
              <a:t>&gt;/', </a:t>
            </a:r>
            <a:r>
              <a:rPr lang="en-US" dirty="0" err="1"/>
              <a:t>views.book_detail</a:t>
            </a:r>
            <a:r>
              <a:rPr lang="en-US" dirty="0"/>
              <a:t>, name='</a:t>
            </a:r>
            <a:r>
              <a:rPr lang="en-US" dirty="0" err="1"/>
              <a:t>book_detail</a:t>
            </a:r>
            <a:r>
              <a:rPr lang="en-US" dirty="0"/>
              <a:t>'),</a:t>
            </a:r>
          </a:p>
          <a:p>
            <a:r>
              <a:rPr lang="en-US" dirty="0"/>
              <a:t>    path('catalog/', include('</a:t>
            </a:r>
            <a:r>
              <a:rPr lang="en-US" dirty="0" err="1"/>
              <a:t>catalog.urls</a:t>
            </a:r>
            <a:r>
              <a:rPr lang="en-US" dirty="0"/>
              <a:t>')),</a:t>
            </a:r>
          </a:p>
          <a:p>
            <a:r>
              <a:rPr lang="en-US" dirty="0"/>
              <a:t>    </a:t>
            </a:r>
            <a:r>
              <a:rPr lang="en-US" dirty="0" err="1"/>
              <a:t>re_path</a:t>
            </a:r>
            <a:r>
              <a:rPr lang="en-US" dirty="0"/>
              <a:t>(r'^([0-9]+)/$', </a:t>
            </a:r>
            <a:r>
              <a:rPr lang="en-US" dirty="0" err="1"/>
              <a:t>views.best</a:t>
            </a:r>
            <a:r>
              <a:rPr lang="en-US" dirty="0"/>
              <a:t>),</a:t>
            </a:r>
          </a:p>
          <a:p>
            <a:r>
              <a:rPr lang="en-US" dirty="0"/>
              <a:t>]</a:t>
            </a:r>
          </a:p>
          <a:p>
            <a:endParaRPr lang="en-US" dirty="0"/>
          </a:p>
        </p:txBody>
      </p:sp>
    </p:spTree>
    <p:extLst>
      <p:ext uri="{BB962C8B-B14F-4D97-AF65-F5344CB8AC3E}">
        <p14:creationId xmlns:p14="http://schemas.microsoft.com/office/powerpoint/2010/main" val="3293043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837E-2403-4C61-A5BE-B9D873937E70}"/>
              </a:ext>
            </a:extLst>
          </p:cNvPr>
          <p:cNvSpPr>
            <a:spLocks noGrp="1"/>
          </p:cNvSpPr>
          <p:nvPr>
            <p:ph type="title"/>
          </p:nvPr>
        </p:nvSpPr>
        <p:spPr/>
        <p:txBody>
          <a:bodyPr/>
          <a:lstStyle/>
          <a:p>
            <a:r>
              <a:rPr lang="en-US" b="1" i="0" u="none" strike="noStrike" dirty="0">
                <a:solidFill>
                  <a:srgbClr val="1B1B1B"/>
                </a:solidFill>
                <a:effectLst/>
                <a:latin typeface="Inter"/>
                <a:hlinkClick r:id="rId2" tooltip="Permalink to Handling the request (views.py)"/>
              </a:rPr>
              <a:t>Handling the request (views.py)</a:t>
            </a:r>
            <a:br>
              <a:rPr lang="en-US" b="1" i="0" dirty="0">
                <a:solidFill>
                  <a:srgbClr val="1B1B1B"/>
                </a:solidFill>
                <a:effectLst/>
                <a:latin typeface="Inter"/>
              </a:rPr>
            </a:br>
            <a:endParaRPr lang="en-US" dirty="0"/>
          </a:p>
        </p:txBody>
      </p:sp>
      <p:sp>
        <p:nvSpPr>
          <p:cNvPr id="3" name="Content Placeholder 2">
            <a:extLst>
              <a:ext uri="{FF2B5EF4-FFF2-40B4-BE49-F238E27FC236}">
                <a16:creationId xmlns:a16="http://schemas.microsoft.com/office/drawing/2014/main" id="{C83977FA-DCC2-45B1-BE6B-CABF5A1EC015}"/>
              </a:ext>
            </a:extLst>
          </p:cNvPr>
          <p:cNvSpPr>
            <a:spLocks noGrp="1"/>
          </p:cNvSpPr>
          <p:nvPr>
            <p:ph idx="1"/>
          </p:nvPr>
        </p:nvSpPr>
        <p:spPr/>
        <p:txBody>
          <a:bodyPr>
            <a:normAutofit fontScale="85000" lnSpcReduction="20000"/>
          </a:bodyPr>
          <a:lstStyle/>
          <a:p>
            <a:r>
              <a:rPr lang="en-US" b="0" i="0" dirty="0">
                <a:solidFill>
                  <a:srgbClr val="1B1B1B"/>
                </a:solidFill>
                <a:effectLst/>
                <a:latin typeface="Inter"/>
              </a:rPr>
              <a:t>Views are the heart of the web application, receiving HTTP requests from web clients and returning HTTP responses. The example below shows a minimal view function. Index() function which could have been called by our URL mapper in the previous section. Like all view functions it receives </a:t>
            </a:r>
            <a:r>
              <a:rPr lang="en-US" b="0" i="0" dirty="0" err="1">
                <a:solidFill>
                  <a:srgbClr val="1B1B1B"/>
                </a:solidFill>
                <a:effectLst/>
                <a:latin typeface="Inter"/>
              </a:rPr>
              <a:t>httprequest</a:t>
            </a:r>
            <a:r>
              <a:rPr lang="en-US" b="0" i="0" dirty="0">
                <a:solidFill>
                  <a:srgbClr val="1B1B1B"/>
                </a:solidFill>
                <a:effectLst/>
                <a:latin typeface="Inter"/>
              </a:rPr>
              <a:t> object as a parameter(request).</a:t>
            </a:r>
          </a:p>
          <a:p>
            <a:r>
              <a:rPr lang="en-US" b="0" i="0" dirty="0">
                <a:solidFill>
                  <a:srgbClr val="1B1B1B"/>
                </a:solidFill>
                <a:effectLst/>
                <a:latin typeface="Inter"/>
              </a:rPr>
              <a:t>Views are usually stored in a file called </a:t>
            </a:r>
            <a:r>
              <a:rPr lang="en-US" b="1" i="0" dirty="0">
                <a:solidFill>
                  <a:srgbClr val="1B1B1B"/>
                </a:solidFill>
                <a:effectLst/>
                <a:latin typeface="Inter"/>
              </a:rPr>
              <a:t>views.py</a:t>
            </a:r>
            <a:r>
              <a:rPr lang="en-US" b="0" i="0" dirty="0">
                <a:solidFill>
                  <a:srgbClr val="1B1B1B"/>
                </a:solidFill>
                <a:effectLst/>
                <a:latin typeface="Inter"/>
              </a:rPr>
              <a:t>.</a:t>
            </a:r>
            <a:r>
              <a:rPr lang="en-US" dirty="0"/>
              <a:t># filename: views.py (Django view functions)</a:t>
            </a:r>
          </a:p>
          <a:p>
            <a:pPr marL="0" indent="0">
              <a:buNone/>
            </a:pPr>
            <a:endParaRPr lang="en-US" dirty="0"/>
          </a:p>
          <a:p>
            <a:pPr marL="0" indent="0">
              <a:buNone/>
            </a:pPr>
            <a:r>
              <a:rPr lang="en-US" dirty="0"/>
              <a:t>from </a:t>
            </a:r>
            <a:r>
              <a:rPr lang="en-US" dirty="0" err="1"/>
              <a:t>django.http</a:t>
            </a:r>
            <a:r>
              <a:rPr lang="en-US" dirty="0"/>
              <a:t> import </a:t>
            </a:r>
            <a:r>
              <a:rPr lang="en-US" dirty="0" err="1"/>
              <a:t>HttpResponse</a:t>
            </a:r>
            <a:endParaRPr lang="en-US" dirty="0"/>
          </a:p>
          <a:p>
            <a:pPr marL="0" indent="0">
              <a:buNone/>
            </a:pPr>
            <a:endParaRPr lang="en-US" dirty="0"/>
          </a:p>
          <a:p>
            <a:pPr marL="0" indent="0">
              <a:buNone/>
            </a:pPr>
            <a:r>
              <a:rPr lang="en-US" dirty="0"/>
              <a:t>def index(request):</a:t>
            </a:r>
          </a:p>
          <a:p>
            <a:pPr marL="0" indent="0">
              <a:buNone/>
            </a:pPr>
            <a:r>
              <a:rPr lang="en-US" dirty="0"/>
              <a:t>    # Get an </a:t>
            </a:r>
            <a:r>
              <a:rPr lang="en-US" dirty="0" err="1"/>
              <a:t>HttpRequest</a:t>
            </a:r>
            <a:r>
              <a:rPr lang="en-US" dirty="0"/>
              <a:t> - the request parameter</a:t>
            </a:r>
          </a:p>
          <a:p>
            <a:pPr marL="0" indent="0">
              <a:buNone/>
            </a:pPr>
            <a:r>
              <a:rPr lang="en-US" dirty="0"/>
              <a:t>    # perform operations using information from the request.</a:t>
            </a:r>
          </a:p>
          <a:p>
            <a:pPr marL="0" indent="0">
              <a:buNone/>
            </a:pPr>
            <a:r>
              <a:rPr lang="en-US" dirty="0"/>
              <a:t>    # Return </a:t>
            </a:r>
            <a:r>
              <a:rPr lang="en-US" dirty="0" err="1"/>
              <a:t>HttpResponse</a:t>
            </a:r>
            <a:endParaRPr lang="en-US" dirty="0"/>
          </a:p>
          <a:p>
            <a:pPr marL="0" indent="0">
              <a:buNone/>
            </a:pPr>
            <a:r>
              <a:rPr lang="en-US" dirty="0"/>
              <a:t>    return </a:t>
            </a:r>
            <a:r>
              <a:rPr lang="en-US" dirty="0" err="1"/>
              <a:t>HttpResponse</a:t>
            </a:r>
            <a:r>
              <a:rPr lang="en-US" dirty="0"/>
              <a:t>('Hello from Django!')</a:t>
            </a:r>
          </a:p>
          <a:p>
            <a:endParaRPr lang="en-US" dirty="0"/>
          </a:p>
        </p:txBody>
      </p:sp>
    </p:spTree>
    <p:extLst>
      <p:ext uri="{BB962C8B-B14F-4D97-AF65-F5344CB8AC3E}">
        <p14:creationId xmlns:p14="http://schemas.microsoft.com/office/powerpoint/2010/main" val="3817425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BE553-B1EE-4AA1-8718-61D15DE9F0E4}"/>
              </a:ext>
            </a:extLst>
          </p:cNvPr>
          <p:cNvSpPr>
            <a:spLocks noGrp="1"/>
          </p:cNvSpPr>
          <p:nvPr>
            <p:ph type="title"/>
          </p:nvPr>
        </p:nvSpPr>
        <p:spPr/>
        <p:txBody>
          <a:bodyPr/>
          <a:lstStyle/>
          <a:p>
            <a:r>
              <a:rPr lang="en-US" b="1" i="0" u="sng" dirty="0">
                <a:solidFill>
                  <a:srgbClr val="1B1B1B"/>
                </a:solidFill>
                <a:effectLst/>
                <a:latin typeface="Inter"/>
                <a:hlinkClick r:id="rId2" tooltip="Permalink to Defining data models (models.py)"/>
              </a:rPr>
              <a:t>Defining data models (models.py)</a:t>
            </a:r>
            <a:br>
              <a:rPr lang="en-US" b="1" i="0" dirty="0">
                <a:solidFill>
                  <a:srgbClr val="1B1B1B"/>
                </a:solidFill>
                <a:effectLst/>
                <a:latin typeface="Inter"/>
              </a:rPr>
            </a:br>
            <a:endParaRPr lang="en-US" dirty="0"/>
          </a:p>
        </p:txBody>
      </p:sp>
      <p:sp>
        <p:nvSpPr>
          <p:cNvPr id="3" name="Content Placeholder 2">
            <a:extLst>
              <a:ext uri="{FF2B5EF4-FFF2-40B4-BE49-F238E27FC236}">
                <a16:creationId xmlns:a16="http://schemas.microsoft.com/office/drawing/2014/main" id="{6577B939-BBA6-4A7C-BC1E-E78F266FCEA2}"/>
              </a:ext>
            </a:extLst>
          </p:cNvPr>
          <p:cNvSpPr>
            <a:spLocks noGrp="1"/>
          </p:cNvSpPr>
          <p:nvPr>
            <p:ph idx="1"/>
          </p:nvPr>
        </p:nvSpPr>
        <p:spPr>
          <a:xfrm>
            <a:off x="677334" y="1257301"/>
            <a:ext cx="8596668" cy="5486400"/>
          </a:xfrm>
        </p:spPr>
        <p:txBody>
          <a:bodyPr>
            <a:normAutofit fontScale="77500" lnSpcReduction="20000"/>
          </a:bodyPr>
          <a:lstStyle/>
          <a:p>
            <a:r>
              <a:rPr lang="en-US" b="0" i="0" dirty="0">
                <a:solidFill>
                  <a:srgbClr val="1B1B1B"/>
                </a:solidFill>
                <a:effectLst/>
                <a:latin typeface="Inter"/>
              </a:rPr>
              <a:t>Django web applications manage and query data through Python objects referred to as models. Models define the structure of stored data, including the field </a:t>
            </a:r>
            <a:r>
              <a:rPr lang="en-US" b="0" i="1" dirty="0">
                <a:solidFill>
                  <a:srgbClr val="1B1B1B"/>
                </a:solidFill>
                <a:effectLst/>
                <a:latin typeface="Inter"/>
              </a:rPr>
              <a:t>types</a:t>
            </a:r>
            <a:r>
              <a:rPr lang="en-US" b="0" i="0" dirty="0">
                <a:solidFill>
                  <a:srgbClr val="1B1B1B"/>
                </a:solidFill>
                <a:effectLst/>
                <a:latin typeface="Inter"/>
              </a:rPr>
              <a:t> and possibly also their maximum size, default values, selection list options, help text for documentation, label text for forms, etc.</a:t>
            </a:r>
          </a:p>
          <a:p>
            <a:r>
              <a:rPr lang="en-US" b="0" i="0" dirty="0">
                <a:solidFill>
                  <a:srgbClr val="1B1B1B"/>
                </a:solidFill>
                <a:effectLst/>
                <a:latin typeface="Inter"/>
              </a:rPr>
              <a:t>The code snippet below shows a very simple Django model for a </a:t>
            </a:r>
            <a:r>
              <a:rPr lang="en-US" dirty="0">
                <a:solidFill>
                  <a:srgbClr val="1B1B1B"/>
                </a:solidFill>
                <a:latin typeface="Inter"/>
              </a:rPr>
              <a:t> team object. The team class </a:t>
            </a:r>
            <a:r>
              <a:rPr lang="en-US" dirty="0" err="1">
                <a:solidFill>
                  <a:srgbClr val="1B1B1B"/>
                </a:solidFill>
                <a:latin typeface="Inter"/>
              </a:rPr>
              <a:t>models.model</a:t>
            </a:r>
            <a:r>
              <a:rPr lang="en-US" dirty="0">
                <a:solidFill>
                  <a:srgbClr val="1B1B1B"/>
                </a:solidFill>
                <a:latin typeface="Inter"/>
              </a:rPr>
              <a:t>. </a:t>
            </a:r>
            <a:r>
              <a:rPr lang="en-US" b="0" i="0" dirty="0">
                <a:solidFill>
                  <a:srgbClr val="1B1B1B"/>
                </a:solidFill>
                <a:effectLst/>
                <a:latin typeface="Inter"/>
              </a:rPr>
              <a:t>It defines the team name and team level as character fields and specifies a maximum number of characters to be stored for each record. It stored in models.py file </a:t>
            </a:r>
          </a:p>
          <a:p>
            <a:pPr marL="0" indent="0">
              <a:buNone/>
            </a:pPr>
            <a:r>
              <a:rPr lang="en-US" dirty="0"/>
              <a:t># filename: models.py</a:t>
            </a:r>
          </a:p>
          <a:p>
            <a:pPr marL="0" indent="0">
              <a:buNone/>
            </a:pPr>
            <a:endParaRPr lang="en-US" dirty="0"/>
          </a:p>
          <a:p>
            <a:pPr marL="0" indent="0">
              <a:buNone/>
            </a:pPr>
            <a:r>
              <a:rPr lang="en-US" dirty="0"/>
              <a:t>from </a:t>
            </a:r>
            <a:r>
              <a:rPr lang="en-US" dirty="0" err="1"/>
              <a:t>django.db</a:t>
            </a:r>
            <a:r>
              <a:rPr lang="en-US" dirty="0"/>
              <a:t> import models</a:t>
            </a:r>
          </a:p>
          <a:p>
            <a:pPr marL="0" indent="0">
              <a:buNone/>
            </a:pPr>
            <a:endParaRPr lang="en-US" dirty="0"/>
          </a:p>
          <a:p>
            <a:pPr marL="0" indent="0">
              <a:buNone/>
            </a:pPr>
            <a:r>
              <a:rPr lang="en-US" dirty="0"/>
              <a:t>class Team(</a:t>
            </a:r>
            <a:r>
              <a:rPr lang="en-US" dirty="0" err="1"/>
              <a:t>models.Model</a:t>
            </a:r>
            <a:r>
              <a:rPr lang="en-US" dirty="0"/>
              <a:t>):</a:t>
            </a:r>
          </a:p>
          <a:p>
            <a:pPr marL="0" indent="0">
              <a:buNone/>
            </a:pPr>
            <a:r>
              <a:rPr lang="en-US" dirty="0"/>
              <a:t>    </a:t>
            </a:r>
            <a:r>
              <a:rPr lang="en-US" dirty="0" err="1"/>
              <a:t>team_name</a:t>
            </a:r>
            <a:r>
              <a:rPr lang="en-US" dirty="0"/>
              <a:t> = </a:t>
            </a:r>
            <a:r>
              <a:rPr lang="en-US" dirty="0" err="1"/>
              <a:t>models.CharField</a:t>
            </a:r>
            <a:r>
              <a:rPr lang="en-US" dirty="0"/>
              <a:t>(</a:t>
            </a:r>
            <a:r>
              <a:rPr lang="en-US" dirty="0" err="1"/>
              <a:t>max_length</a:t>
            </a:r>
            <a:r>
              <a:rPr lang="en-US" dirty="0"/>
              <a:t>=40)</a:t>
            </a:r>
          </a:p>
          <a:p>
            <a:pPr marL="0" indent="0">
              <a:buNone/>
            </a:pPr>
            <a:endParaRPr lang="en-US" dirty="0"/>
          </a:p>
          <a:p>
            <a:pPr marL="0" indent="0">
              <a:buNone/>
            </a:pPr>
            <a:r>
              <a:rPr lang="en-US" dirty="0"/>
              <a:t>    TEAM_LEVELS = (</a:t>
            </a:r>
          </a:p>
          <a:p>
            <a:pPr marL="0" indent="0">
              <a:buNone/>
            </a:pPr>
            <a:r>
              <a:rPr lang="en-US" dirty="0"/>
              <a:t>        ('U09', 'Under 09s'),</a:t>
            </a:r>
          </a:p>
          <a:p>
            <a:pPr marL="0" indent="0">
              <a:buNone/>
            </a:pPr>
            <a:r>
              <a:rPr lang="en-US" dirty="0"/>
              <a:t>        ('U10', 'Under 10s'),</a:t>
            </a:r>
          </a:p>
          <a:p>
            <a:pPr marL="0" indent="0">
              <a:buNone/>
            </a:pPr>
            <a:r>
              <a:rPr lang="en-US" dirty="0"/>
              <a:t>        ('U11', 'Under 11s'),</a:t>
            </a:r>
          </a:p>
          <a:p>
            <a:pPr marL="0" indent="0">
              <a:buNone/>
            </a:pPr>
            <a:r>
              <a:rPr lang="en-US" dirty="0"/>
              <a:t>        ...  #list other team levels</a:t>
            </a:r>
          </a:p>
          <a:p>
            <a:pPr marL="0" indent="0">
              <a:buNone/>
            </a:pPr>
            <a:r>
              <a:rPr lang="en-US" dirty="0"/>
              <a:t>    )</a:t>
            </a:r>
          </a:p>
          <a:p>
            <a:pPr marL="0" indent="0">
              <a:buNone/>
            </a:pPr>
            <a:r>
              <a:rPr lang="en-US" dirty="0"/>
              <a:t>    </a:t>
            </a:r>
            <a:r>
              <a:rPr lang="en-US" dirty="0" err="1"/>
              <a:t>team_level</a:t>
            </a:r>
            <a:r>
              <a:rPr lang="en-US" dirty="0"/>
              <a:t> = </a:t>
            </a:r>
            <a:r>
              <a:rPr lang="en-US" dirty="0" err="1"/>
              <a:t>models.CharField</a:t>
            </a:r>
            <a:r>
              <a:rPr lang="en-US" dirty="0"/>
              <a:t>(</a:t>
            </a:r>
            <a:r>
              <a:rPr lang="en-US" dirty="0" err="1"/>
              <a:t>max_length</a:t>
            </a:r>
            <a:r>
              <a:rPr lang="en-US" dirty="0"/>
              <a:t>=3, choices=TEAM_LEVELS, default='U11')</a:t>
            </a:r>
          </a:p>
          <a:p>
            <a:pPr marL="0" indent="0">
              <a:buNone/>
            </a:pPr>
            <a:endParaRPr lang="en-US" dirty="0"/>
          </a:p>
        </p:txBody>
      </p:sp>
    </p:spTree>
    <p:extLst>
      <p:ext uri="{BB962C8B-B14F-4D97-AF65-F5344CB8AC3E}">
        <p14:creationId xmlns:p14="http://schemas.microsoft.com/office/powerpoint/2010/main" val="2193363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FC9D-64F7-465E-AF83-698A05EE600A}"/>
              </a:ext>
            </a:extLst>
          </p:cNvPr>
          <p:cNvSpPr>
            <a:spLocks noGrp="1"/>
          </p:cNvSpPr>
          <p:nvPr>
            <p:ph type="title"/>
          </p:nvPr>
        </p:nvSpPr>
        <p:spPr/>
        <p:txBody>
          <a:bodyPr/>
          <a:lstStyle/>
          <a:p>
            <a:r>
              <a:rPr lang="en-US" b="1" i="0" u="none" strike="noStrike" dirty="0">
                <a:solidFill>
                  <a:srgbClr val="1B1B1B"/>
                </a:solidFill>
                <a:effectLst/>
                <a:latin typeface="Inter"/>
                <a:hlinkClick r:id="rId2" tooltip="Permalink to Querying data (views.py)"/>
              </a:rPr>
              <a:t>Querying data (views.py)</a:t>
            </a:r>
            <a:br>
              <a:rPr lang="en-US" b="1" i="0" dirty="0">
                <a:solidFill>
                  <a:srgbClr val="1B1B1B"/>
                </a:solidFill>
                <a:effectLst/>
                <a:latin typeface="Inter"/>
              </a:rPr>
            </a:br>
            <a:endParaRPr lang="en-US" dirty="0"/>
          </a:p>
        </p:txBody>
      </p:sp>
      <p:sp>
        <p:nvSpPr>
          <p:cNvPr id="3" name="Content Placeholder 2">
            <a:extLst>
              <a:ext uri="{FF2B5EF4-FFF2-40B4-BE49-F238E27FC236}">
                <a16:creationId xmlns:a16="http://schemas.microsoft.com/office/drawing/2014/main" id="{8E608082-B4F5-49F4-B1D4-249EA3C5308C}"/>
              </a:ext>
            </a:extLst>
          </p:cNvPr>
          <p:cNvSpPr>
            <a:spLocks noGrp="1"/>
          </p:cNvSpPr>
          <p:nvPr>
            <p:ph idx="1"/>
          </p:nvPr>
        </p:nvSpPr>
        <p:spPr>
          <a:xfrm>
            <a:off x="677334" y="2160589"/>
            <a:ext cx="8596668" cy="4564061"/>
          </a:xfrm>
        </p:spPr>
        <p:txBody>
          <a:bodyPr>
            <a:normAutofit fontScale="92500" lnSpcReduction="10000"/>
          </a:bodyPr>
          <a:lstStyle/>
          <a:p>
            <a:r>
              <a:rPr lang="en-US" b="0" i="0" dirty="0">
                <a:solidFill>
                  <a:srgbClr val="1B1B1B"/>
                </a:solidFill>
                <a:effectLst/>
                <a:latin typeface="Inter"/>
              </a:rPr>
              <a:t>The Django model provides a simple query API for searching the associated database. This can match against a number of fields at a time using different criteria (e.g. exact, case-insensitive, greater than, etc. The code snippet shows a view function (resource handler) for displaying all of our U09 teams. </a:t>
            </a:r>
            <a:r>
              <a:rPr lang="en-US" b="0" i="0" dirty="0" err="1">
                <a:solidFill>
                  <a:srgbClr val="1B1B1B"/>
                </a:solidFill>
                <a:effectLst/>
                <a:latin typeface="Courier New" panose="02070309020205020404" pitchFamily="49" charset="0"/>
              </a:rPr>
              <a:t>list_teams</a:t>
            </a:r>
            <a:r>
              <a:rPr lang="en-US" b="0" i="0" dirty="0">
                <a:solidFill>
                  <a:srgbClr val="1B1B1B"/>
                </a:solidFill>
                <a:effectLst/>
                <a:latin typeface="Courier New" panose="02070309020205020404" pitchFamily="49" charset="0"/>
              </a:rPr>
              <a:t> = </a:t>
            </a:r>
            <a:r>
              <a:rPr lang="en-US" b="0" i="0" dirty="0" err="1">
                <a:solidFill>
                  <a:srgbClr val="1B1B1B"/>
                </a:solidFill>
                <a:effectLst/>
                <a:latin typeface="Courier New" panose="02070309020205020404" pitchFamily="49" charset="0"/>
              </a:rPr>
              <a:t>Team.objects.filter</a:t>
            </a:r>
            <a:r>
              <a:rPr lang="en-US" b="0" i="0" dirty="0">
                <a:solidFill>
                  <a:srgbClr val="1B1B1B"/>
                </a:solidFill>
                <a:effectLst/>
                <a:latin typeface="Courier New" panose="02070309020205020404" pitchFamily="49" charset="0"/>
              </a:rPr>
              <a:t>(</a:t>
            </a:r>
            <a:r>
              <a:rPr lang="en-US" b="0" i="0" dirty="0" err="1">
                <a:solidFill>
                  <a:srgbClr val="1B1B1B"/>
                </a:solidFill>
                <a:effectLst/>
                <a:latin typeface="Courier New" panose="02070309020205020404" pitchFamily="49" charset="0"/>
              </a:rPr>
              <a:t>team_level__exact</a:t>
            </a:r>
            <a:r>
              <a:rPr lang="en-US" b="0" i="0" dirty="0">
                <a:solidFill>
                  <a:srgbClr val="1B1B1B"/>
                </a:solidFill>
                <a:effectLst/>
                <a:latin typeface="Courier New" panose="02070309020205020404" pitchFamily="49" charset="0"/>
              </a:rPr>
              <a:t>="U09").</a:t>
            </a:r>
            <a:r>
              <a:rPr lang="en-US" b="0" i="0" dirty="0">
                <a:solidFill>
                  <a:srgbClr val="1B1B1B"/>
                </a:solidFill>
                <a:effectLst/>
                <a:latin typeface="Inter"/>
              </a:rPr>
              <a:t> line shows how we can use the model query API to filter for all records where the </a:t>
            </a:r>
            <a:r>
              <a:rPr lang="en-US" b="0" i="0" dirty="0" err="1">
                <a:solidFill>
                  <a:srgbClr val="1B1B1B"/>
                </a:solidFill>
                <a:effectLst/>
                <a:latin typeface="Inter"/>
              </a:rPr>
              <a:t>team_level</a:t>
            </a:r>
            <a:r>
              <a:rPr lang="en-US" b="0" i="0" dirty="0">
                <a:solidFill>
                  <a:srgbClr val="1B1B1B"/>
                </a:solidFill>
                <a:effectLst/>
                <a:latin typeface="Inter"/>
              </a:rPr>
              <a:t>.</a:t>
            </a:r>
          </a:p>
          <a:p>
            <a:endParaRPr lang="en-US" dirty="0">
              <a:solidFill>
                <a:srgbClr val="1B1B1B"/>
              </a:solidFill>
              <a:latin typeface="Inter"/>
            </a:endParaRPr>
          </a:p>
          <a:p>
            <a:endParaRPr lang="en-US" b="0" i="0" dirty="0">
              <a:solidFill>
                <a:srgbClr val="1B1B1B"/>
              </a:solidFill>
              <a:effectLst/>
              <a:latin typeface="Inter"/>
            </a:endParaRPr>
          </a:p>
          <a:p>
            <a:pPr marL="0" indent="0">
              <a:buNone/>
            </a:pPr>
            <a:r>
              <a:rPr lang="en-US" dirty="0"/>
              <a:t>## filename: views.py</a:t>
            </a:r>
          </a:p>
          <a:p>
            <a:pPr marL="0" indent="0">
              <a:buNone/>
            </a:pPr>
            <a:r>
              <a:rPr lang="en-US" sz="1400" dirty="0"/>
              <a:t>from </a:t>
            </a:r>
            <a:r>
              <a:rPr lang="en-US" sz="1400" dirty="0" err="1"/>
              <a:t>django.shortcuts</a:t>
            </a:r>
            <a:r>
              <a:rPr lang="en-US" sz="1400" dirty="0"/>
              <a:t> import render</a:t>
            </a:r>
          </a:p>
          <a:p>
            <a:pPr marL="0" indent="0">
              <a:buNone/>
            </a:pPr>
            <a:r>
              <a:rPr lang="en-US" sz="1400" dirty="0"/>
              <a:t>from .models import Team</a:t>
            </a:r>
          </a:p>
          <a:p>
            <a:pPr marL="0" indent="0">
              <a:buNone/>
            </a:pPr>
            <a:r>
              <a:rPr lang="en-US" sz="1400" dirty="0"/>
              <a:t>def index(request):</a:t>
            </a:r>
          </a:p>
          <a:p>
            <a:pPr marL="0" indent="0">
              <a:buNone/>
            </a:pPr>
            <a:r>
              <a:rPr lang="en-US" sz="1400" dirty="0"/>
              <a:t>    </a:t>
            </a:r>
            <a:r>
              <a:rPr lang="en-US" sz="1400" dirty="0" err="1"/>
              <a:t>list_teams</a:t>
            </a:r>
            <a:r>
              <a:rPr lang="en-US" sz="1400" dirty="0"/>
              <a:t> = </a:t>
            </a:r>
            <a:r>
              <a:rPr lang="en-US" sz="1400" dirty="0" err="1"/>
              <a:t>Team.objects.filter</a:t>
            </a:r>
            <a:r>
              <a:rPr lang="en-US" sz="1400" dirty="0"/>
              <a:t>(</a:t>
            </a:r>
            <a:r>
              <a:rPr lang="en-US" sz="1400" dirty="0" err="1"/>
              <a:t>team_level__exact</a:t>
            </a:r>
            <a:r>
              <a:rPr lang="en-US" sz="1400" dirty="0"/>
              <a:t>="U09")</a:t>
            </a:r>
          </a:p>
          <a:p>
            <a:pPr marL="0" indent="0">
              <a:buNone/>
            </a:pPr>
            <a:r>
              <a:rPr lang="en-US" sz="1400" dirty="0"/>
              <a:t>    context = {'</a:t>
            </a:r>
            <a:r>
              <a:rPr lang="en-US" sz="1400" dirty="0" err="1"/>
              <a:t>youngest_teams</a:t>
            </a:r>
            <a:r>
              <a:rPr lang="en-US" sz="1400" dirty="0"/>
              <a:t>': </a:t>
            </a:r>
            <a:r>
              <a:rPr lang="en-US" sz="1400" dirty="0" err="1"/>
              <a:t>list_teams</a:t>
            </a:r>
            <a:r>
              <a:rPr lang="en-US" sz="1400" dirty="0"/>
              <a:t>}</a:t>
            </a:r>
          </a:p>
          <a:p>
            <a:pPr marL="0" indent="0">
              <a:buNone/>
            </a:pPr>
            <a:r>
              <a:rPr lang="en-US" sz="1400" dirty="0"/>
              <a:t>    return render(request, '/best/index.html', context)</a:t>
            </a:r>
          </a:p>
          <a:p>
            <a:pPr marL="0" indent="0">
              <a:buNone/>
            </a:pPr>
            <a:endParaRPr lang="en-US" dirty="0"/>
          </a:p>
        </p:txBody>
      </p:sp>
    </p:spTree>
    <p:extLst>
      <p:ext uri="{BB962C8B-B14F-4D97-AF65-F5344CB8AC3E}">
        <p14:creationId xmlns:p14="http://schemas.microsoft.com/office/powerpoint/2010/main" val="23127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D40E7-BC49-45C2-8ABF-E1B3C97FAA04}"/>
              </a:ext>
            </a:extLst>
          </p:cNvPr>
          <p:cNvSpPr>
            <a:spLocks noGrp="1"/>
          </p:cNvSpPr>
          <p:nvPr>
            <p:ph type="title"/>
          </p:nvPr>
        </p:nvSpPr>
        <p:spPr/>
        <p:txBody>
          <a:bodyPr>
            <a:normAutofit/>
          </a:bodyPr>
          <a:lstStyle/>
          <a:p>
            <a:r>
              <a:rPr lang="en-US" b="1" dirty="0"/>
              <a:t>INTRODUCTION TO PYTHON</a:t>
            </a:r>
          </a:p>
        </p:txBody>
      </p:sp>
      <p:sp>
        <p:nvSpPr>
          <p:cNvPr id="3" name="Content Placeholder 2">
            <a:extLst>
              <a:ext uri="{FF2B5EF4-FFF2-40B4-BE49-F238E27FC236}">
                <a16:creationId xmlns:a16="http://schemas.microsoft.com/office/drawing/2014/main" id="{5D30E0FB-DD46-481D-8541-C3B516B029C8}"/>
              </a:ext>
            </a:extLst>
          </p:cNvPr>
          <p:cNvSpPr>
            <a:spLocks noGrp="1"/>
          </p:cNvSpPr>
          <p:nvPr>
            <p:ph idx="1"/>
          </p:nvPr>
        </p:nvSpPr>
        <p:spPr/>
        <p:txBody>
          <a:bodyPr/>
          <a:lstStyle/>
          <a:p>
            <a:r>
              <a:rPr lang="en-US" dirty="0"/>
              <a:t>python is a high level programing language.</a:t>
            </a:r>
          </a:p>
          <a:p>
            <a:r>
              <a:rPr lang="en-US" dirty="0"/>
              <a:t>Open source and community driven.</a:t>
            </a:r>
          </a:p>
          <a:p>
            <a:r>
              <a:rPr lang="en-US" dirty="0"/>
              <a:t>Python is designed to be highly readable.</a:t>
            </a:r>
          </a:p>
          <a:p>
            <a:r>
              <a:rPr lang="en-US" dirty="0"/>
              <a:t>It uses English keywords frequently where as other languages use punctuation.</a:t>
            </a:r>
          </a:p>
          <a:p>
            <a:r>
              <a:rPr lang="en-US" dirty="0"/>
              <a:t>Dynamic typed.</a:t>
            </a:r>
          </a:p>
          <a:p>
            <a:r>
              <a:rPr lang="en-US" dirty="0"/>
              <a:t>Source can be compiled or run just in time.</a:t>
            </a:r>
          </a:p>
          <a:p>
            <a:r>
              <a:rPr lang="en-US" dirty="0" err="1"/>
              <a:t>Similer</a:t>
            </a:r>
            <a:r>
              <a:rPr lang="en-US" dirty="0"/>
              <a:t> to </a:t>
            </a:r>
            <a:r>
              <a:rPr lang="en-US" dirty="0" err="1"/>
              <a:t>perl,tcl,ruby</a:t>
            </a:r>
            <a:r>
              <a:rPr lang="en-US" dirty="0"/>
              <a:t>.</a:t>
            </a:r>
          </a:p>
          <a:p>
            <a:pPr marL="0" indent="0">
              <a:buNone/>
            </a:pPr>
            <a:r>
              <a:rPr lang="en-US" dirty="0"/>
              <a:t> </a:t>
            </a:r>
          </a:p>
        </p:txBody>
      </p:sp>
    </p:spTree>
    <p:extLst>
      <p:ext uri="{BB962C8B-B14F-4D97-AF65-F5344CB8AC3E}">
        <p14:creationId xmlns:p14="http://schemas.microsoft.com/office/powerpoint/2010/main" val="2183915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8432-9CAD-4764-86C4-CECE866F4487}"/>
              </a:ext>
            </a:extLst>
          </p:cNvPr>
          <p:cNvSpPr>
            <a:spLocks noGrp="1"/>
          </p:cNvSpPr>
          <p:nvPr>
            <p:ph type="title"/>
          </p:nvPr>
        </p:nvSpPr>
        <p:spPr/>
        <p:txBody>
          <a:bodyPr/>
          <a:lstStyle/>
          <a:p>
            <a:r>
              <a:rPr lang="en-US" b="1" dirty="0">
                <a:solidFill>
                  <a:srgbClr val="1B1B1B"/>
                </a:solidFill>
                <a:latin typeface="Inter"/>
              </a:rPr>
              <a:t>HTML templates:</a:t>
            </a:r>
            <a:br>
              <a:rPr lang="en-US" b="1" i="0" dirty="0">
                <a:solidFill>
                  <a:srgbClr val="1B1B1B"/>
                </a:solidFill>
                <a:effectLst/>
                <a:latin typeface="Inter"/>
              </a:rPr>
            </a:br>
            <a:endParaRPr lang="en-US" dirty="0"/>
          </a:p>
        </p:txBody>
      </p:sp>
      <p:sp>
        <p:nvSpPr>
          <p:cNvPr id="3" name="Content Placeholder 2">
            <a:extLst>
              <a:ext uri="{FF2B5EF4-FFF2-40B4-BE49-F238E27FC236}">
                <a16:creationId xmlns:a16="http://schemas.microsoft.com/office/drawing/2014/main" id="{141AB066-3D02-4C8F-900D-C30FE5940F1E}"/>
              </a:ext>
            </a:extLst>
          </p:cNvPr>
          <p:cNvSpPr>
            <a:spLocks noGrp="1"/>
          </p:cNvSpPr>
          <p:nvPr>
            <p:ph idx="1"/>
          </p:nvPr>
        </p:nvSpPr>
        <p:spPr>
          <a:xfrm>
            <a:off x="677334" y="1190625"/>
            <a:ext cx="8596668" cy="5543550"/>
          </a:xfrm>
        </p:spPr>
        <p:txBody>
          <a:bodyPr>
            <a:normAutofit fontScale="47500" lnSpcReduction="20000"/>
          </a:bodyPr>
          <a:lstStyle/>
          <a:p>
            <a:r>
              <a:rPr lang="en-US" sz="2900" b="0" i="0" dirty="0">
                <a:solidFill>
                  <a:srgbClr val="1B1B1B"/>
                </a:solidFill>
                <a:effectLst/>
                <a:latin typeface="Inter"/>
              </a:rPr>
              <a:t>Template systems allow you to specify the structure of an output document, using placeholders for data that will be filled in when a page is generated. Templates are often used to create HTML, but can also create other types of document. The code snippet shows what the HTML template called by the render() function.</a:t>
            </a:r>
          </a:p>
          <a:p>
            <a:pPr marL="0" indent="0">
              <a:buNone/>
            </a:pPr>
            <a:r>
              <a:rPr lang="en-US" dirty="0"/>
              <a:t>## filename: best/templates/best/index.html</a:t>
            </a:r>
          </a:p>
          <a:p>
            <a:pPr marL="0" indent="0">
              <a:buNone/>
            </a:pPr>
            <a:r>
              <a:rPr lang="en-US" dirty="0"/>
              <a:t>&lt;!DOCTYPE html&gt;</a:t>
            </a:r>
          </a:p>
          <a:p>
            <a:pPr marL="0" indent="0">
              <a:buNone/>
            </a:pPr>
            <a:r>
              <a:rPr lang="en-US" dirty="0"/>
              <a:t>&lt;html lang="</a:t>
            </a:r>
            <a:r>
              <a:rPr lang="en-US" dirty="0" err="1"/>
              <a:t>en</a:t>
            </a:r>
            <a:r>
              <a:rPr lang="en-US" dirty="0"/>
              <a:t>"&gt;</a:t>
            </a:r>
          </a:p>
          <a:p>
            <a:pPr marL="0" indent="0">
              <a:buNone/>
            </a:pPr>
            <a:r>
              <a:rPr lang="en-US" dirty="0"/>
              <a:t>&lt;head&gt;</a:t>
            </a:r>
          </a:p>
          <a:p>
            <a:pPr marL="0" indent="0">
              <a:buNone/>
            </a:pPr>
            <a:r>
              <a:rPr lang="en-US" dirty="0"/>
              <a:t>  &lt;meta charset="utf-8"&gt;</a:t>
            </a:r>
          </a:p>
          <a:p>
            <a:pPr marL="0" indent="0">
              <a:buNone/>
            </a:pPr>
            <a:r>
              <a:rPr lang="en-US" dirty="0"/>
              <a:t>  &lt;title&gt;Home page&lt;/title&gt;</a:t>
            </a:r>
          </a:p>
          <a:p>
            <a:pPr marL="0" indent="0">
              <a:buNone/>
            </a:pPr>
            <a:r>
              <a:rPr lang="en-US" dirty="0"/>
              <a:t>&lt;/head&gt;</a:t>
            </a:r>
          </a:p>
          <a:p>
            <a:pPr marL="0" indent="0">
              <a:buNone/>
            </a:pPr>
            <a:r>
              <a:rPr lang="en-US" dirty="0"/>
              <a:t>&lt;body&gt;</a:t>
            </a:r>
          </a:p>
          <a:p>
            <a:pPr marL="0" indent="0">
              <a:buNone/>
            </a:pPr>
            <a:r>
              <a:rPr lang="en-US" dirty="0"/>
              <a:t>  {% if </a:t>
            </a:r>
            <a:r>
              <a:rPr lang="en-US" dirty="0" err="1"/>
              <a:t>youngest_teams</a:t>
            </a:r>
            <a:r>
              <a:rPr lang="en-US" dirty="0"/>
              <a:t> %}</a:t>
            </a:r>
          </a:p>
          <a:p>
            <a:pPr marL="0" indent="0">
              <a:buNone/>
            </a:pPr>
            <a:r>
              <a:rPr lang="en-US" dirty="0"/>
              <a:t>    &lt;</a:t>
            </a:r>
            <a:r>
              <a:rPr lang="en-US" dirty="0" err="1"/>
              <a:t>ul</a:t>
            </a:r>
            <a:r>
              <a:rPr lang="en-US" dirty="0"/>
              <a:t>&gt;</a:t>
            </a:r>
          </a:p>
          <a:p>
            <a:pPr marL="0" indent="0">
              <a:buNone/>
            </a:pPr>
            <a:r>
              <a:rPr lang="en-US" dirty="0"/>
              <a:t>      {% for team in </a:t>
            </a:r>
            <a:r>
              <a:rPr lang="en-US" dirty="0" err="1"/>
              <a:t>youngest_teams</a:t>
            </a:r>
            <a:r>
              <a:rPr lang="en-US" dirty="0"/>
              <a:t> %}</a:t>
            </a:r>
          </a:p>
          <a:p>
            <a:pPr marL="0" indent="0">
              <a:buNone/>
            </a:pPr>
            <a:r>
              <a:rPr lang="en-US" dirty="0"/>
              <a:t>        &lt;li&gt;{{ </a:t>
            </a:r>
            <a:r>
              <a:rPr lang="en-US" dirty="0" err="1"/>
              <a:t>team.team_name</a:t>
            </a:r>
            <a:r>
              <a:rPr lang="en-US" dirty="0"/>
              <a:t> }}&lt;/li&gt;</a:t>
            </a:r>
          </a:p>
          <a:p>
            <a:pPr marL="0" indent="0">
              <a:buNone/>
            </a:pPr>
            <a:r>
              <a:rPr lang="en-US" dirty="0"/>
              <a:t>      {% </a:t>
            </a:r>
            <a:r>
              <a:rPr lang="en-US" dirty="0" err="1"/>
              <a:t>endfor</a:t>
            </a:r>
            <a:r>
              <a:rPr lang="en-US" dirty="0"/>
              <a:t> %}</a:t>
            </a:r>
          </a:p>
          <a:p>
            <a:pPr marL="0" indent="0">
              <a:buNone/>
            </a:pPr>
            <a:r>
              <a:rPr lang="en-US" dirty="0"/>
              <a:t>    &lt;/</a:t>
            </a:r>
            <a:r>
              <a:rPr lang="en-US" dirty="0" err="1"/>
              <a:t>ul</a:t>
            </a:r>
            <a:r>
              <a:rPr lang="en-US" dirty="0"/>
              <a:t>&gt;</a:t>
            </a:r>
          </a:p>
          <a:p>
            <a:pPr marL="0" indent="0">
              <a:buNone/>
            </a:pPr>
            <a:r>
              <a:rPr lang="en-US" dirty="0"/>
              <a:t>  {% else %}</a:t>
            </a:r>
          </a:p>
          <a:p>
            <a:pPr marL="0" indent="0">
              <a:buNone/>
            </a:pPr>
            <a:r>
              <a:rPr lang="en-US" dirty="0"/>
              <a:t>    &lt;p&gt;No teams are available.&lt;/p&gt;</a:t>
            </a:r>
          </a:p>
          <a:p>
            <a:pPr marL="0" indent="0">
              <a:buNone/>
            </a:pPr>
            <a:r>
              <a:rPr lang="en-US" dirty="0"/>
              <a:t>  {% endif %}</a:t>
            </a:r>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2004943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7EAC-9C45-4FC5-AC1F-8BF2DD0C5B6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6BBF99A-5AF6-4F02-B832-A6C1C66CA815}"/>
              </a:ext>
            </a:extLst>
          </p:cNvPr>
          <p:cNvSpPr>
            <a:spLocks noGrp="1"/>
          </p:cNvSpPr>
          <p:nvPr>
            <p:ph idx="1"/>
          </p:nvPr>
        </p:nvSpPr>
        <p:spPr/>
        <p:txBody>
          <a:bodyPr/>
          <a:lstStyle/>
          <a:p>
            <a:r>
              <a:rPr lang="en-US" dirty="0"/>
              <a:t>This is all about Django framework. We learned to create structured and functional documentation of Django framework. </a:t>
            </a:r>
          </a:p>
          <a:p>
            <a:endParaRPr lang="en-US" dirty="0"/>
          </a:p>
          <a:p>
            <a:endParaRPr lang="en-US" dirty="0"/>
          </a:p>
          <a:p>
            <a:pPr marL="0" indent="0" algn="ctr">
              <a:buNone/>
            </a:pPr>
            <a:r>
              <a:rPr lang="en-US" dirty="0"/>
              <a:t>Thankyou</a:t>
            </a:r>
          </a:p>
        </p:txBody>
      </p:sp>
    </p:spTree>
    <p:extLst>
      <p:ext uri="{BB962C8B-B14F-4D97-AF65-F5344CB8AC3E}">
        <p14:creationId xmlns:p14="http://schemas.microsoft.com/office/powerpoint/2010/main" val="47714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BD14-9584-4184-8D86-919F276E4679}"/>
              </a:ext>
            </a:extLst>
          </p:cNvPr>
          <p:cNvSpPr>
            <a:spLocks noGrp="1"/>
          </p:cNvSpPr>
          <p:nvPr>
            <p:ph type="title"/>
          </p:nvPr>
        </p:nvSpPr>
        <p:spPr>
          <a:xfrm>
            <a:off x="677334" y="609600"/>
            <a:ext cx="7685616" cy="723900"/>
          </a:xfrm>
        </p:spPr>
        <p:txBody>
          <a:bodyPr>
            <a:noAutofit/>
          </a:bodyPr>
          <a:lstStyle/>
          <a:p>
            <a:r>
              <a:rPr lang="en-US" sz="4400" b="1" dirty="0">
                <a:latin typeface="Calibri" panose="020F0502020204030204" pitchFamily="34" charset="0"/>
                <a:cs typeface="Calibri" panose="020F0502020204030204" pitchFamily="34" charset="0"/>
              </a:rPr>
              <a:t>HISTORY</a:t>
            </a:r>
            <a:br>
              <a:rPr lang="en-US" sz="4400" b="1" dirty="0">
                <a:latin typeface="Calibri" panose="020F0502020204030204" pitchFamily="34" charset="0"/>
                <a:cs typeface="Calibri" panose="020F0502020204030204" pitchFamily="34" charset="0"/>
              </a:rPr>
            </a:br>
            <a:endParaRPr lang="en-US" sz="44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0861A23-B7A4-4F1B-9463-8D97CAC1CF2C}"/>
              </a:ext>
            </a:extLst>
          </p:cNvPr>
          <p:cNvSpPr>
            <a:spLocks noGrp="1"/>
          </p:cNvSpPr>
          <p:nvPr>
            <p:ph idx="1"/>
          </p:nvPr>
        </p:nvSpPr>
        <p:spPr>
          <a:xfrm>
            <a:off x="677334" y="1579564"/>
            <a:ext cx="8596668" cy="3880773"/>
          </a:xfrm>
        </p:spPr>
        <p:txBody>
          <a:bodyPr>
            <a:normAutofit/>
          </a:bodyPr>
          <a:lstStyle/>
          <a:p>
            <a:pPr marL="0" indent="0" algn="ctr" fontAlgn="base">
              <a:buNone/>
            </a:pPr>
            <a:r>
              <a:rPr lang="en-US" sz="2000" b="1" i="0" dirty="0">
                <a:solidFill>
                  <a:srgbClr val="FFFFFF"/>
                </a:solidFill>
                <a:effectLst/>
                <a:latin typeface="Calibri" panose="020F0502020204030204" pitchFamily="34" charset="0"/>
                <a:cs typeface="Calibri" panose="020F0502020204030204" pitchFamily="34" charset="0"/>
              </a:rPr>
              <a:t>2</a:t>
            </a:r>
          </a:p>
          <a:p>
            <a:pPr algn="l" fontAlgn="base"/>
            <a:r>
              <a:rPr lang="en-US" sz="2000" b="0" i="0" dirty="0">
                <a:solidFill>
                  <a:srgbClr val="404040"/>
                </a:solidFill>
                <a:effectLst/>
                <a:latin typeface="Calibri" panose="020F0502020204030204" pitchFamily="34" charset="0"/>
                <a:cs typeface="Calibri" panose="020F0502020204030204" pitchFamily="34" charset="0"/>
              </a:rPr>
              <a:t>Introduction Python is a general-purpose interpreted, interactive, object-oriented, and high-level programming language. It was created by Guido van Rossum during 1985- 1990. Like Perl, Python source code is also available under the GNU General Public License (GPL).</a:t>
            </a:r>
          </a:p>
          <a:p>
            <a:r>
              <a:rPr lang="en-US" sz="2000" b="0" i="0" dirty="0">
                <a:solidFill>
                  <a:srgbClr val="273239"/>
                </a:solidFill>
                <a:effectLst/>
                <a:latin typeface="Calibri" panose="020F0502020204030204" pitchFamily="34" charset="0"/>
                <a:cs typeface="Calibri" panose="020F0502020204030204" pitchFamily="34" charset="0"/>
              </a:rPr>
              <a:t> It was mainly developed for emphasis on code readability, and its syntax allows programmers to express concepts in fewer lines of code.</a:t>
            </a:r>
            <a:endParaRPr lang="en-US" sz="20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9E56578-9EB4-401D-8D52-CBE741F3B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94" y="100012"/>
            <a:ext cx="3199206" cy="6657975"/>
          </a:xfrm>
          <a:prstGeom prst="rect">
            <a:avLst/>
          </a:prstGeom>
        </p:spPr>
      </p:pic>
    </p:spTree>
    <p:extLst>
      <p:ext uri="{BB962C8B-B14F-4D97-AF65-F5344CB8AC3E}">
        <p14:creationId xmlns:p14="http://schemas.microsoft.com/office/powerpoint/2010/main" val="266319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BC83-F841-4D25-9447-8B319727BAFB}"/>
              </a:ext>
            </a:extLst>
          </p:cNvPr>
          <p:cNvSpPr>
            <a:spLocks noGrp="1"/>
          </p:cNvSpPr>
          <p:nvPr>
            <p:ph type="title"/>
          </p:nvPr>
        </p:nvSpPr>
        <p:spPr>
          <a:xfrm>
            <a:off x="677334" y="0"/>
            <a:ext cx="8596668" cy="1320800"/>
          </a:xfrm>
        </p:spPr>
        <p:txBody>
          <a:bodyPr/>
          <a:lstStyle/>
          <a:p>
            <a:r>
              <a:rPr lang="en-US" b="1" dirty="0"/>
              <a:t>WHY PYTHON ?</a:t>
            </a:r>
            <a:br>
              <a:rPr lang="en-US" b="1" dirty="0"/>
            </a:br>
            <a:endParaRPr lang="en-US" b="1" dirty="0"/>
          </a:p>
        </p:txBody>
      </p:sp>
      <p:sp>
        <p:nvSpPr>
          <p:cNvPr id="3" name="Content Placeholder 2">
            <a:extLst>
              <a:ext uri="{FF2B5EF4-FFF2-40B4-BE49-F238E27FC236}">
                <a16:creationId xmlns:a16="http://schemas.microsoft.com/office/drawing/2014/main" id="{520242D2-FC3C-4553-A46C-DBFDF68BDCA0}"/>
              </a:ext>
            </a:extLst>
          </p:cNvPr>
          <p:cNvSpPr>
            <a:spLocks noGrp="1"/>
          </p:cNvSpPr>
          <p:nvPr>
            <p:ph idx="1"/>
          </p:nvPr>
        </p:nvSpPr>
        <p:spPr>
          <a:xfrm>
            <a:off x="563034" y="909176"/>
            <a:ext cx="8596668" cy="3880773"/>
          </a:xfrm>
        </p:spPr>
        <p:txBody>
          <a:bodyPr/>
          <a:lstStyle/>
          <a:p>
            <a:r>
              <a:rPr lang="en-US" b="0" i="0" dirty="0">
                <a:solidFill>
                  <a:srgbClr val="404040"/>
                </a:solidFill>
                <a:effectLst/>
                <a:latin typeface="Open Sans" panose="020B0606030504020204" pitchFamily="34" charset="0"/>
              </a:rPr>
              <a:t>Easy-to-learn - Python has few keywords, simple structure, and a clearly defined syntax.</a:t>
            </a:r>
          </a:p>
          <a:p>
            <a:r>
              <a:rPr lang="en-US" b="0" i="0" dirty="0">
                <a:solidFill>
                  <a:srgbClr val="404040"/>
                </a:solidFill>
                <a:effectLst/>
                <a:latin typeface="Open Sans" panose="020B0606030504020204" pitchFamily="34" charset="0"/>
              </a:rPr>
              <a:t>Easy-to-read - Python code is more clearly defined and visible to the eyes.</a:t>
            </a:r>
            <a:endParaRPr lang="en-US" dirty="0">
              <a:solidFill>
                <a:srgbClr val="404040"/>
              </a:solidFill>
              <a:latin typeface="Open Sans" panose="020B0606030504020204" pitchFamily="34" charset="0"/>
            </a:endParaRPr>
          </a:p>
          <a:p>
            <a:r>
              <a:rPr lang="en-US" b="0" i="0" dirty="0">
                <a:solidFill>
                  <a:srgbClr val="404040"/>
                </a:solidFill>
                <a:effectLst/>
                <a:latin typeface="Open Sans" panose="020B0606030504020204" pitchFamily="34" charset="0"/>
              </a:rPr>
              <a:t>Easy-to-maintain - Python's source code is fairly easy-to-maintain. A broad standard library - Python's bulk of the library is very portable and cross-platform compatible on UNIX, Windows, and Macintosh.</a:t>
            </a:r>
          </a:p>
          <a:p>
            <a:r>
              <a:rPr lang="en-US" b="0" i="0" dirty="0">
                <a:solidFill>
                  <a:srgbClr val="404040"/>
                </a:solidFill>
                <a:effectLst/>
                <a:latin typeface="Open Sans" panose="020B0606030504020204" pitchFamily="34" charset="0"/>
              </a:rPr>
              <a:t>Interactive Mode - Python has support for an interactive mode which allows interactive testing and debugging of snippets of code.</a:t>
            </a:r>
          </a:p>
          <a:p>
            <a:r>
              <a:rPr lang="en-US" b="0" i="0" dirty="0">
                <a:solidFill>
                  <a:srgbClr val="404040"/>
                </a:solidFill>
                <a:effectLst/>
                <a:latin typeface="Open Sans" panose="020B0606030504020204" pitchFamily="34" charset="0"/>
              </a:rPr>
              <a:t>Portable - Python can run on a wide variety of hardware platforms and has the same interface on all platforms. </a:t>
            </a:r>
            <a:endParaRPr lang="en-US" dirty="0"/>
          </a:p>
        </p:txBody>
      </p:sp>
      <p:pic>
        <p:nvPicPr>
          <p:cNvPr id="5" name="Picture 4">
            <a:extLst>
              <a:ext uri="{FF2B5EF4-FFF2-40B4-BE49-F238E27FC236}">
                <a16:creationId xmlns:a16="http://schemas.microsoft.com/office/drawing/2014/main" id="{2ED3DEDF-CD2E-45BA-AA19-5D5311DE7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868" y="4371975"/>
            <a:ext cx="5715000" cy="2171700"/>
          </a:xfrm>
          <a:prstGeom prst="rect">
            <a:avLst/>
          </a:prstGeom>
        </p:spPr>
      </p:pic>
    </p:spTree>
    <p:extLst>
      <p:ext uri="{BB962C8B-B14F-4D97-AF65-F5344CB8AC3E}">
        <p14:creationId xmlns:p14="http://schemas.microsoft.com/office/powerpoint/2010/main" val="260402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208DC-E6EF-48B8-AF55-640D666F792F}"/>
              </a:ext>
            </a:extLst>
          </p:cNvPr>
          <p:cNvSpPr>
            <a:spLocks noGrp="1"/>
          </p:cNvSpPr>
          <p:nvPr>
            <p:ph type="title"/>
          </p:nvPr>
        </p:nvSpPr>
        <p:spPr/>
        <p:txBody>
          <a:bodyPr/>
          <a:lstStyle/>
          <a:p>
            <a:r>
              <a:rPr lang="en-US" b="1" dirty="0"/>
              <a:t>FEATURES OF PYTHON</a:t>
            </a:r>
            <a:br>
              <a:rPr lang="en-US" b="1" dirty="0"/>
            </a:br>
            <a:endParaRPr lang="en-US" b="1" dirty="0"/>
          </a:p>
        </p:txBody>
      </p:sp>
      <p:sp>
        <p:nvSpPr>
          <p:cNvPr id="3" name="Content Placeholder 2">
            <a:extLst>
              <a:ext uri="{FF2B5EF4-FFF2-40B4-BE49-F238E27FC236}">
                <a16:creationId xmlns:a16="http://schemas.microsoft.com/office/drawing/2014/main" id="{2D4FB6EC-540D-4717-96B7-340C670BC1FA}"/>
              </a:ext>
            </a:extLst>
          </p:cNvPr>
          <p:cNvSpPr>
            <a:spLocks noGrp="1"/>
          </p:cNvSpPr>
          <p:nvPr>
            <p:ph idx="1"/>
          </p:nvPr>
        </p:nvSpPr>
        <p:spPr/>
        <p:txBody>
          <a:bodyPr/>
          <a:lstStyle/>
          <a:p>
            <a:r>
              <a:rPr lang="en-US" b="1" i="0" dirty="0">
                <a:solidFill>
                  <a:srgbClr val="273239"/>
                </a:solidFill>
                <a:effectLst/>
                <a:latin typeface="Calibri" panose="020F0502020204030204" pitchFamily="34" charset="0"/>
                <a:cs typeface="Calibri" panose="020F0502020204030204" pitchFamily="34" charset="0"/>
              </a:rPr>
              <a:t>Python</a:t>
            </a:r>
            <a:r>
              <a:rPr lang="en-US" b="0" i="0" dirty="0">
                <a:solidFill>
                  <a:srgbClr val="273239"/>
                </a:solidFill>
                <a:effectLst/>
                <a:latin typeface="Calibri" panose="020F0502020204030204" pitchFamily="34" charset="0"/>
                <a:cs typeface="Calibri" panose="020F0502020204030204" pitchFamily="34" charset="0"/>
              </a:rPr>
              <a:t> is a dynamic, high level, free open source and interpreted programming language. It supports object-oriented programming as well as procedural oriented programming.</a:t>
            </a:r>
            <a:br>
              <a:rPr lang="en-US" dirty="0">
                <a:latin typeface="Calibri" panose="020F0502020204030204" pitchFamily="34" charset="0"/>
                <a:cs typeface="Calibri" panose="020F0502020204030204" pitchFamily="34" charset="0"/>
              </a:rPr>
            </a:br>
            <a:r>
              <a:rPr lang="en-US" b="0" i="0" dirty="0">
                <a:solidFill>
                  <a:srgbClr val="273239"/>
                </a:solidFill>
                <a:effectLst/>
                <a:latin typeface="Calibri" panose="020F0502020204030204" pitchFamily="34" charset="0"/>
                <a:cs typeface="Calibri" panose="020F0502020204030204" pitchFamily="34" charset="0"/>
              </a:rPr>
              <a:t>In Python, we don’t need to declare the type of variable because it is a dynamically typed language.</a:t>
            </a:r>
            <a:br>
              <a:rPr lang="en-US" dirty="0">
                <a:latin typeface="Calibri" panose="020F0502020204030204" pitchFamily="34" charset="0"/>
                <a:cs typeface="Calibri" panose="020F0502020204030204" pitchFamily="34" charset="0"/>
              </a:rPr>
            </a:br>
            <a:r>
              <a:rPr lang="en-US" b="0" i="0" dirty="0">
                <a:solidFill>
                  <a:srgbClr val="273239"/>
                </a:solidFill>
                <a:effectLst/>
                <a:latin typeface="Calibri" panose="020F0502020204030204" pitchFamily="34" charset="0"/>
                <a:cs typeface="Calibri" panose="020F0502020204030204" pitchFamily="34" charset="0"/>
              </a:rPr>
              <a:t>For example, x = 10</a:t>
            </a:r>
            <a:br>
              <a:rPr lang="en-US" dirty="0">
                <a:latin typeface="Calibri" panose="020F0502020204030204" pitchFamily="34" charset="0"/>
                <a:cs typeface="Calibri" panose="020F0502020204030204" pitchFamily="34" charset="0"/>
              </a:rPr>
            </a:br>
            <a:r>
              <a:rPr lang="en-US" b="0" i="0" dirty="0">
                <a:solidFill>
                  <a:srgbClr val="273239"/>
                </a:solidFill>
                <a:effectLst/>
                <a:latin typeface="Calibri" panose="020F0502020204030204" pitchFamily="34" charset="0"/>
                <a:cs typeface="Calibri" panose="020F0502020204030204" pitchFamily="34" charset="0"/>
              </a:rPr>
              <a:t>Here, x can be anything such as String, int, etc.</a:t>
            </a:r>
          </a:p>
          <a:p>
            <a:r>
              <a:rPr lang="en-US" i="0" dirty="0">
                <a:solidFill>
                  <a:srgbClr val="1A1A1A"/>
                </a:solidFill>
                <a:effectLst/>
                <a:latin typeface="Calibri" panose="020F0502020204030204" pitchFamily="34" charset="0"/>
                <a:cs typeface="Calibri" panose="020F0502020204030204" pitchFamily="34" charset="0"/>
              </a:rPr>
              <a:t>Python is Handy for Web Development Purposes</a:t>
            </a:r>
          </a:p>
          <a:p>
            <a:r>
              <a:rPr lang="en-US" i="0" dirty="0">
                <a:solidFill>
                  <a:srgbClr val="1A1A1A"/>
                </a:solidFill>
                <a:effectLst/>
                <a:latin typeface="Calibri" panose="020F0502020204030204" pitchFamily="34" charset="0"/>
                <a:cs typeface="Calibri" panose="020F0502020204030204" pitchFamily="34" charset="0"/>
              </a:rPr>
              <a:t>Python can be used in ML tool</a:t>
            </a:r>
          </a:p>
          <a:p>
            <a:r>
              <a:rPr lang="en-US" i="0" dirty="0">
                <a:solidFill>
                  <a:srgbClr val="1A1A1A"/>
                </a:solidFill>
                <a:effectLst/>
                <a:latin typeface="Calibri" panose="020F0502020204030204" pitchFamily="34" charset="0"/>
                <a:cs typeface="Calibri" panose="020F0502020204030204" pitchFamily="34" charset="0"/>
              </a:rPr>
              <a:t>The Language is Extensively used in Data Science</a:t>
            </a:r>
          </a:p>
          <a:p>
            <a:endParaRPr lang="en-US"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0687161-2F37-4556-946E-800923FEC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4125" y="3524250"/>
            <a:ext cx="5715000" cy="3333750"/>
          </a:xfrm>
          <a:prstGeom prst="rect">
            <a:avLst/>
          </a:prstGeom>
        </p:spPr>
      </p:pic>
    </p:spTree>
    <p:extLst>
      <p:ext uri="{BB962C8B-B14F-4D97-AF65-F5344CB8AC3E}">
        <p14:creationId xmlns:p14="http://schemas.microsoft.com/office/powerpoint/2010/main" val="314578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B50B2-A22D-4CE3-B3C3-047C7CDDFA66}"/>
              </a:ext>
            </a:extLst>
          </p:cNvPr>
          <p:cNvSpPr>
            <a:spLocks noGrp="1"/>
          </p:cNvSpPr>
          <p:nvPr>
            <p:ph type="title"/>
          </p:nvPr>
        </p:nvSpPr>
        <p:spPr>
          <a:xfrm>
            <a:off x="677334" y="251728"/>
            <a:ext cx="8596668" cy="1320800"/>
          </a:xfrm>
        </p:spPr>
        <p:txBody>
          <a:bodyPr/>
          <a:lstStyle/>
          <a:p>
            <a:r>
              <a:rPr lang="en-US" b="1" dirty="0"/>
              <a:t>PYTHON - BASIC SYNTAX</a:t>
            </a:r>
          </a:p>
        </p:txBody>
      </p:sp>
      <p:sp>
        <p:nvSpPr>
          <p:cNvPr id="3" name="Content Placeholder 2">
            <a:extLst>
              <a:ext uri="{FF2B5EF4-FFF2-40B4-BE49-F238E27FC236}">
                <a16:creationId xmlns:a16="http://schemas.microsoft.com/office/drawing/2014/main" id="{BDAA2CB1-469E-4431-95C7-4F612EF174E5}"/>
              </a:ext>
            </a:extLst>
          </p:cNvPr>
          <p:cNvSpPr>
            <a:spLocks noGrp="1"/>
          </p:cNvSpPr>
          <p:nvPr>
            <p:ph idx="1"/>
          </p:nvPr>
        </p:nvSpPr>
        <p:spPr>
          <a:xfrm>
            <a:off x="677334" y="912128"/>
            <a:ext cx="8596668" cy="3880773"/>
          </a:xfrm>
        </p:spPr>
        <p:txBody>
          <a:bodyPr>
            <a:normAutofit fontScale="92500" lnSpcReduction="10000"/>
          </a:bodyPr>
          <a:lstStyle/>
          <a:p>
            <a:r>
              <a:rPr lang="en-US" b="0" i="0" dirty="0">
                <a:solidFill>
                  <a:srgbClr val="404040"/>
                </a:solidFill>
                <a:effectLst/>
                <a:latin typeface="Open Sans" panose="020B0606030504020204" pitchFamily="34" charset="0"/>
              </a:rPr>
              <a:t>Python - Basic Syntax The Python language has many similarities to Perl, C, and Java. However, there are some definite differences between the languages.</a:t>
            </a:r>
          </a:p>
          <a:p>
            <a:r>
              <a:rPr lang="en-US" b="0" i="0" dirty="0">
                <a:solidFill>
                  <a:srgbClr val="404040"/>
                </a:solidFill>
                <a:effectLst/>
                <a:latin typeface="Open Sans" panose="020B0606030504020204" pitchFamily="34" charset="0"/>
              </a:rPr>
              <a:t> First Python Program </a:t>
            </a:r>
          </a:p>
          <a:p>
            <a:r>
              <a:rPr lang="en-US" b="0" i="0" dirty="0">
                <a:solidFill>
                  <a:srgbClr val="404040"/>
                </a:solidFill>
                <a:effectLst/>
                <a:latin typeface="Open Sans" panose="020B0606030504020204" pitchFamily="34" charset="0"/>
              </a:rPr>
              <a:t>Let us execute programs in different modes of programming.</a:t>
            </a:r>
          </a:p>
          <a:p>
            <a:r>
              <a:rPr lang="en-US" b="0" i="0" dirty="0">
                <a:solidFill>
                  <a:srgbClr val="404040"/>
                </a:solidFill>
                <a:effectLst/>
                <a:latin typeface="Open Sans" panose="020B0606030504020204" pitchFamily="34" charset="0"/>
              </a:rPr>
              <a:t>Interactive Mode Programming </a:t>
            </a:r>
          </a:p>
          <a:p>
            <a:r>
              <a:rPr lang="en-US" b="0" i="0" dirty="0">
                <a:solidFill>
                  <a:srgbClr val="404040"/>
                </a:solidFill>
                <a:effectLst/>
                <a:latin typeface="Open Sans" panose="020B0606030504020204" pitchFamily="34" charset="0"/>
              </a:rPr>
              <a:t>Invoking the interpreter without passing a script file as a parameter brings up the following prompt – </a:t>
            </a:r>
          </a:p>
          <a:p>
            <a:r>
              <a:rPr lang="en-US" b="0" i="0" dirty="0">
                <a:solidFill>
                  <a:srgbClr val="404040"/>
                </a:solidFill>
                <a:effectLst/>
                <a:latin typeface="Open Sans" panose="020B0606030504020204" pitchFamily="34" charset="0"/>
              </a:rPr>
              <a:t>Type the following text at the Python prompt and press the Enter –</a:t>
            </a:r>
          </a:p>
          <a:p>
            <a:r>
              <a:rPr lang="en-US" b="0" i="0" dirty="0">
                <a:solidFill>
                  <a:srgbClr val="404040"/>
                </a:solidFill>
                <a:effectLst/>
                <a:latin typeface="Open Sans" panose="020B0606030504020204" pitchFamily="34" charset="0"/>
              </a:rPr>
              <a:t> &gt;&gt;&gt; print("hello world") </a:t>
            </a:r>
          </a:p>
          <a:p>
            <a:r>
              <a:rPr lang="en-US" b="0" i="0" dirty="0">
                <a:solidFill>
                  <a:srgbClr val="404040"/>
                </a:solidFill>
                <a:effectLst/>
                <a:latin typeface="Open Sans" panose="020B0606030504020204" pitchFamily="34" charset="0"/>
              </a:rPr>
              <a:t>And Enter </a:t>
            </a:r>
          </a:p>
          <a:p>
            <a:r>
              <a:rPr lang="en-US" b="0" i="0" dirty="0">
                <a:solidFill>
                  <a:srgbClr val="404040"/>
                </a:solidFill>
                <a:effectLst/>
                <a:latin typeface="Open Sans" panose="020B0606030504020204" pitchFamily="34" charset="0"/>
              </a:rPr>
              <a:t>Output: hello world</a:t>
            </a:r>
            <a:endParaRPr lang="en-US" dirty="0"/>
          </a:p>
        </p:txBody>
      </p:sp>
      <p:pic>
        <p:nvPicPr>
          <p:cNvPr id="5" name="Picture 4">
            <a:extLst>
              <a:ext uri="{FF2B5EF4-FFF2-40B4-BE49-F238E27FC236}">
                <a16:creationId xmlns:a16="http://schemas.microsoft.com/office/drawing/2014/main" id="{02C56DC7-393D-4B50-80A0-AD66F758D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6837" y="3586370"/>
            <a:ext cx="6182808" cy="3019902"/>
          </a:xfrm>
          <a:prstGeom prst="rect">
            <a:avLst/>
          </a:prstGeom>
        </p:spPr>
      </p:pic>
    </p:spTree>
    <p:extLst>
      <p:ext uri="{BB962C8B-B14F-4D97-AF65-F5344CB8AC3E}">
        <p14:creationId xmlns:p14="http://schemas.microsoft.com/office/powerpoint/2010/main" val="230196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1900-32E2-4081-B022-5DA1A801A325}"/>
              </a:ext>
            </a:extLst>
          </p:cNvPr>
          <p:cNvSpPr>
            <a:spLocks noGrp="1"/>
          </p:cNvSpPr>
          <p:nvPr>
            <p:ph type="title"/>
          </p:nvPr>
        </p:nvSpPr>
        <p:spPr>
          <a:xfrm>
            <a:off x="677334" y="449264"/>
            <a:ext cx="8596668" cy="1320800"/>
          </a:xfrm>
        </p:spPr>
        <p:txBody>
          <a:bodyPr/>
          <a:lstStyle/>
          <a:p>
            <a:r>
              <a:rPr lang="en-US" b="1" dirty="0"/>
              <a:t>WHAT ARE FRAMEWORKS IN PYTHON ?</a:t>
            </a:r>
            <a:br>
              <a:rPr lang="en-US" b="1" dirty="0"/>
            </a:br>
            <a:endParaRPr lang="en-US" b="1" dirty="0"/>
          </a:p>
        </p:txBody>
      </p:sp>
      <p:sp>
        <p:nvSpPr>
          <p:cNvPr id="3" name="Content Placeholder 2">
            <a:extLst>
              <a:ext uri="{FF2B5EF4-FFF2-40B4-BE49-F238E27FC236}">
                <a16:creationId xmlns:a16="http://schemas.microsoft.com/office/drawing/2014/main" id="{54B4D273-AA80-4644-8231-1E13CB81DDF3}"/>
              </a:ext>
            </a:extLst>
          </p:cNvPr>
          <p:cNvSpPr>
            <a:spLocks noGrp="1"/>
          </p:cNvSpPr>
          <p:nvPr>
            <p:ph idx="1"/>
          </p:nvPr>
        </p:nvSpPr>
        <p:spPr>
          <a:xfrm>
            <a:off x="610659" y="1207164"/>
            <a:ext cx="8596668" cy="5441286"/>
          </a:xfrm>
        </p:spPr>
        <p:txBody>
          <a:bodyPr/>
          <a:lstStyle/>
          <a:p>
            <a:r>
              <a:rPr lang="en-US" b="0" i="0" dirty="0">
                <a:solidFill>
                  <a:srgbClr val="4A4A4A"/>
                </a:solidFill>
                <a:effectLst/>
                <a:latin typeface="Open Sans" panose="020B0606030504020204" pitchFamily="34" charset="0"/>
              </a:rPr>
              <a:t>A framework is a collection of modules or packages which helps in writing web applications. While working on frameworks in python we don’t have to worry about the low level details such as protocols, sockets or thread management</a:t>
            </a:r>
            <a:endParaRPr lang="en-US" dirty="0"/>
          </a:p>
        </p:txBody>
      </p:sp>
      <p:pic>
        <p:nvPicPr>
          <p:cNvPr id="5" name="Picture 4">
            <a:extLst>
              <a:ext uri="{FF2B5EF4-FFF2-40B4-BE49-F238E27FC236}">
                <a16:creationId xmlns:a16="http://schemas.microsoft.com/office/drawing/2014/main" id="{900342AD-EC16-4BF0-821F-D38562EFB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246274"/>
            <a:ext cx="10172700" cy="4162462"/>
          </a:xfrm>
          <a:prstGeom prst="rect">
            <a:avLst/>
          </a:prstGeom>
        </p:spPr>
      </p:pic>
    </p:spTree>
    <p:extLst>
      <p:ext uri="{BB962C8B-B14F-4D97-AF65-F5344CB8AC3E}">
        <p14:creationId xmlns:p14="http://schemas.microsoft.com/office/powerpoint/2010/main" val="3633229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9481-D26F-4AC5-B7DD-FC9765C24398}"/>
              </a:ext>
            </a:extLst>
          </p:cNvPr>
          <p:cNvSpPr>
            <a:spLocks noGrp="1"/>
          </p:cNvSpPr>
          <p:nvPr>
            <p:ph type="title"/>
          </p:nvPr>
        </p:nvSpPr>
        <p:spPr/>
        <p:txBody>
          <a:bodyPr/>
          <a:lstStyle/>
          <a:p>
            <a:r>
              <a:rPr lang="en-US" b="1" dirty="0"/>
              <a:t>TOP 5 FRAMEWORKS IN PYTHON ARE :</a:t>
            </a:r>
            <a:br>
              <a:rPr lang="en-US" b="1" dirty="0"/>
            </a:br>
            <a:endParaRPr lang="en-US" b="1" dirty="0"/>
          </a:p>
        </p:txBody>
      </p:sp>
      <p:sp>
        <p:nvSpPr>
          <p:cNvPr id="3" name="Content Placeholder 2">
            <a:extLst>
              <a:ext uri="{FF2B5EF4-FFF2-40B4-BE49-F238E27FC236}">
                <a16:creationId xmlns:a16="http://schemas.microsoft.com/office/drawing/2014/main" id="{BD0B7B9D-557A-4D87-8878-0CC3D9427B9B}"/>
              </a:ext>
            </a:extLst>
          </p:cNvPr>
          <p:cNvSpPr>
            <a:spLocks noGrp="1"/>
          </p:cNvSpPr>
          <p:nvPr>
            <p:ph idx="1"/>
          </p:nvPr>
        </p:nvSpPr>
        <p:spPr/>
        <p:txBody>
          <a:bodyPr/>
          <a:lstStyle/>
          <a:p>
            <a:r>
              <a:rPr lang="en-US" b="0" i="0" dirty="0">
                <a:solidFill>
                  <a:srgbClr val="4A4A4A"/>
                </a:solidFill>
                <a:effectLst/>
                <a:latin typeface="Open Sans" panose="020B0606030504020204" pitchFamily="34" charset="0"/>
              </a:rPr>
              <a:t>Depending upon the sort of functionalities and key features they provide to the user, these are top 5 frameworks in python, both micro-frameworks and full-stack frameworks.</a:t>
            </a:r>
          </a:p>
          <a:p>
            <a:pPr algn="l">
              <a:buFont typeface="Arial" panose="020B0604020202020204" pitchFamily="34" charset="0"/>
              <a:buChar char="•"/>
            </a:pPr>
            <a:r>
              <a:rPr lang="en-US" b="0" i="0" dirty="0">
                <a:solidFill>
                  <a:srgbClr val="4A4A4A"/>
                </a:solidFill>
                <a:effectLst/>
                <a:latin typeface="Open Sans" panose="020B0606030504020204" pitchFamily="34" charset="0"/>
              </a:rPr>
              <a:t>Django</a:t>
            </a:r>
          </a:p>
          <a:p>
            <a:pPr algn="l">
              <a:buFont typeface="Arial" panose="020B0604020202020204" pitchFamily="34" charset="0"/>
              <a:buChar char="•"/>
            </a:pPr>
            <a:r>
              <a:rPr lang="en-US" b="0" i="0" dirty="0">
                <a:solidFill>
                  <a:srgbClr val="4A4A4A"/>
                </a:solidFill>
                <a:effectLst/>
                <a:latin typeface="Open Sans" panose="020B0606030504020204" pitchFamily="34" charset="0"/>
              </a:rPr>
              <a:t>Web2Py</a:t>
            </a:r>
          </a:p>
          <a:p>
            <a:pPr algn="l">
              <a:buFont typeface="Arial" panose="020B0604020202020204" pitchFamily="34" charset="0"/>
              <a:buChar char="•"/>
            </a:pPr>
            <a:r>
              <a:rPr lang="en-US" b="0" i="0" dirty="0">
                <a:solidFill>
                  <a:srgbClr val="4A4A4A"/>
                </a:solidFill>
                <a:effectLst/>
                <a:latin typeface="Open Sans" panose="020B0606030504020204" pitchFamily="34" charset="0"/>
              </a:rPr>
              <a:t>Flask</a:t>
            </a:r>
          </a:p>
          <a:p>
            <a:pPr algn="l">
              <a:buFont typeface="Arial" panose="020B0604020202020204" pitchFamily="34" charset="0"/>
              <a:buChar char="•"/>
            </a:pPr>
            <a:r>
              <a:rPr lang="en-US" b="0" i="0" dirty="0">
                <a:solidFill>
                  <a:srgbClr val="4A4A4A"/>
                </a:solidFill>
                <a:effectLst/>
                <a:latin typeface="Open Sans" panose="020B0606030504020204" pitchFamily="34" charset="0"/>
              </a:rPr>
              <a:t>Bottle</a:t>
            </a:r>
          </a:p>
          <a:p>
            <a:pPr algn="l">
              <a:buFont typeface="Arial" panose="020B0604020202020204" pitchFamily="34" charset="0"/>
              <a:buChar char="•"/>
            </a:pPr>
            <a:r>
              <a:rPr lang="en-US" b="0" i="0" dirty="0">
                <a:solidFill>
                  <a:srgbClr val="4A4A4A"/>
                </a:solidFill>
                <a:effectLst/>
                <a:latin typeface="Open Sans" panose="020B0606030504020204" pitchFamily="34" charset="0"/>
              </a:rPr>
              <a:t>Cherry </a:t>
            </a:r>
            <a:r>
              <a:rPr lang="en-US" b="0" i="0" dirty="0" err="1">
                <a:solidFill>
                  <a:srgbClr val="4A4A4A"/>
                </a:solidFill>
                <a:effectLst/>
                <a:latin typeface="Open Sans" panose="020B0606030504020204" pitchFamily="34" charset="0"/>
              </a:rPr>
              <a:t>Py</a:t>
            </a:r>
            <a:endParaRPr lang="en-US" b="0" i="0" dirty="0">
              <a:solidFill>
                <a:srgbClr val="4A4A4A"/>
              </a:solidFill>
              <a:effectLst/>
              <a:latin typeface="Open Sans" panose="020B0606030504020204" pitchFamily="34" charset="0"/>
            </a:endParaRPr>
          </a:p>
          <a:p>
            <a:endParaRPr lang="en-US" dirty="0">
              <a:solidFill>
                <a:srgbClr val="4A4A4A"/>
              </a:solidFill>
              <a:latin typeface="Open Sans" panose="020B0606030504020204" pitchFamily="34" charset="0"/>
            </a:endParaRPr>
          </a:p>
        </p:txBody>
      </p:sp>
    </p:spTree>
    <p:extLst>
      <p:ext uri="{BB962C8B-B14F-4D97-AF65-F5344CB8AC3E}">
        <p14:creationId xmlns:p14="http://schemas.microsoft.com/office/powerpoint/2010/main" val="282102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173D-00C4-4ACF-9711-60C72963483C}"/>
              </a:ext>
            </a:extLst>
          </p:cNvPr>
          <p:cNvSpPr>
            <a:spLocks noGrp="1"/>
          </p:cNvSpPr>
          <p:nvPr>
            <p:ph type="title"/>
          </p:nvPr>
        </p:nvSpPr>
        <p:spPr/>
        <p:txBody>
          <a:bodyPr/>
          <a:lstStyle/>
          <a:p>
            <a:r>
              <a:rPr lang="en-US" dirty="0"/>
              <a:t>Django framework Introduction:</a:t>
            </a:r>
          </a:p>
        </p:txBody>
      </p:sp>
      <p:sp>
        <p:nvSpPr>
          <p:cNvPr id="3" name="Content Placeholder 2">
            <a:extLst>
              <a:ext uri="{FF2B5EF4-FFF2-40B4-BE49-F238E27FC236}">
                <a16:creationId xmlns:a16="http://schemas.microsoft.com/office/drawing/2014/main" id="{0B80294D-C25C-4468-A731-662227C02DE3}"/>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sz="2800" b="0" i="0" dirty="0">
                <a:solidFill>
                  <a:srgbClr val="1B1B1B"/>
                </a:solidFill>
                <a:effectLst/>
                <a:latin typeface="Inter"/>
              </a:rPr>
              <a:t>Django is a high-level Python web framework that enables rapid development of secure and maintainable websites. Built by experienced developers, Django takes care of much of the hassle of web development, so you can focus on writing your app without needing to reinvent the wheel. It is free and open source, has a thriving and active community, great documentation, and many options for free and paid-for support.</a:t>
            </a:r>
            <a:endParaRPr lang="en-US" sz="2800" b="0" i="0" dirty="0">
              <a:solidFill>
                <a:srgbClr val="000000"/>
              </a:solidFill>
              <a:effectLst/>
              <a:latin typeface="Calibri" panose="020F0502020204030204" pitchFamily="34" charset="0"/>
            </a:endParaRPr>
          </a:p>
          <a:p>
            <a:pPr marL="0" indent="0" algn="l">
              <a:buNone/>
            </a:pPr>
            <a:r>
              <a:rPr lang="en-US" sz="2800" dirty="0">
                <a:solidFill>
                  <a:srgbClr val="000000"/>
                </a:solidFill>
                <a:latin typeface="Calibri" panose="020F0502020204030204" pitchFamily="34" charset="0"/>
              </a:rPr>
              <a:t>Some key features are :</a:t>
            </a:r>
          </a:p>
          <a:p>
            <a:pPr algn="l">
              <a:buFont typeface="Arial" panose="020B0604020202020204" pitchFamily="34" charset="0"/>
              <a:buChar char="•"/>
            </a:pPr>
            <a:r>
              <a:rPr lang="en-US" sz="2800" b="0" i="0" dirty="0">
                <a:solidFill>
                  <a:srgbClr val="000000"/>
                </a:solidFill>
                <a:effectLst/>
                <a:latin typeface="Calibri" panose="020F0502020204030204" pitchFamily="34" charset="0"/>
              </a:rPr>
              <a:t>High-level Python Web Framework</a:t>
            </a:r>
          </a:p>
          <a:p>
            <a:pPr algn="l">
              <a:buFont typeface="Arial" panose="020B0604020202020204" pitchFamily="34" charset="0"/>
              <a:buChar char="•"/>
            </a:pPr>
            <a:r>
              <a:rPr lang="en-US" sz="2800" b="0" i="0" dirty="0">
                <a:solidFill>
                  <a:srgbClr val="000000"/>
                </a:solidFill>
                <a:effectLst/>
                <a:latin typeface="Calibri" panose="020F0502020204030204" pitchFamily="34" charset="0"/>
              </a:rPr>
              <a:t>Develop fast</a:t>
            </a:r>
          </a:p>
          <a:p>
            <a:pPr algn="l">
              <a:buFont typeface="Arial" panose="020B0604020202020204" pitchFamily="34" charset="0"/>
              <a:buChar char="•"/>
            </a:pPr>
            <a:r>
              <a:rPr lang="en-US" sz="2800" b="0" i="0" dirty="0">
                <a:solidFill>
                  <a:srgbClr val="000000"/>
                </a:solidFill>
                <a:effectLst/>
                <a:latin typeface="Calibri" panose="020F0502020204030204" pitchFamily="34" charset="0"/>
              </a:rPr>
              <a:t>Automate the repetitive stuff</a:t>
            </a:r>
          </a:p>
          <a:p>
            <a:pPr algn="l">
              <a:buFont typeface="Arial" panose="020B0604020202020204" pitchFamily="34" charset="0"/>
              <a:buChar char="•"/>
            </a:pPr>
            <a:r>
              <a:rPr lang="en-US" sz="2800" b="0" i="0" dirty="0">
                <a:solidFill>
                  <a:srgbClr val="000000"/>
                </a:solidFill>
                <a:effectLst/>
                <a:latin typeface="Calibri" panose="020F0502020204030204" pitchFamily="34" charset="0"/>
              </a:rPr>
              <a:t>Follow best practices</a:t>
            </a:r>
          </a:p>
          <a:p>
            <a:pPr marL="0" indent="0">
              <a:buNone/>
            </a:pPr>
            <a:endParaRPr lang="en-US" sz="2800" dirty="0"/>
          </a:p>
        </p:txBody>
      </p:sp>
    </p:spTree>
    <p:extLst>
      <p:ext uri="{BB962C8B-B14F-4D97-AF65-F5344CB8AC3E}">
        <p14:creationId xmlns:p14="http://schemas.microsoft.com/office/powerpoint/2010/main" val="12362133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200</TotalTime>
  <Words>2255</Words>
  <Application>Microsoft Office PowerPoint</Application>
  <PresentationFormat>Widescreen</PresentationFormat>
  <Paragraphs>153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Courier New</vt:lpstr>
      <vt:lpstr>Inter</vt:lpstr>
      <vt:lpstr>Open Sans</vt:lpstr>
      <vt:lpstr>Trebuchet MS</vt:lpstr>
      <vt:lpstr>Wingdings 3</vt:lpstr>
      <vt:lpstr>Facet</vt:lpstr>
      <vt:lpstr>PowerPoint Presentation</vt:lpstr>
      <vt:lpstr>INTRODUCTION TO PYTHON</vt:lpstr>
      <vt:lpstr>HISTORY </vt:lpstr>
      <vt:lpstr>WHY PYTHON ? </vt:lpstr>
      <vt:lpstr>FEATURES OF PYTHON </vt:lpstr>
      <vt:lpstr>PYTHON - BASIC SYNTAX</vt:lpstr>
      <vt:lpstr>WHAT ARE FRAMEWORKS IN PYTHON ? </vt:lpstr>
      <vt:lpstr>TOP 5 FRAMEWORKS IN PYTHON ARE : </vt:lpstr>
      <vt:lpstr>Django framework Introduction:</vt:lpstr>
      <vt:lpstr>Where did it come from? </vt:lpstr>
      <vt:lpstr>Django helps you write software that is</vt:lpstr>
      <vt:lpstr>Continue: </vt:lpstr>
      <vt:lpstr>What does Django code looks like: </vt:lpstr>
      <vt:lpstr>Diagram:</vt:lpstr>
      <vt:lpstr> continue:</vt:lpstr>
      <vt:lpstr>urls:</vt:lpstr>
      <vt:lpstr>Handling the request (views.py) </vt:lpstr>
      <vt:lpstr>Defining data models (models.py) </vt:lpstr>
      <vt:lpstr>Querying data (views.py) </vt:lpstr>
      <vt:lpstr>HTML templates: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Goyal</dc:creator>
  <cp:lastModifiedBy>Akshay Goyal</cp:lastModifiedBy>
  <cp:revision>15</cp:revision>
  <dcterms:created xsi:type="dcterms:W3CDTF">2022-04-23T06:30:38Z</dcterms:created>
  <dcterms:modified xsi:type="dcterms:W3CDTF">2022-05-26T18:47:24Z</dcterms:modified>
</cp:coreProperties>
</file>