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2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78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91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4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25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7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8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0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9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9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8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4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8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1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8570" y="3451605"/>
            <a:ext cx="197421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solidFill>
                  <a:srgbClr val="1F445F"/>
                </a:solidFill>
                <a:latin typeface="Times New Roman"/>
                <a:cs typeface="Times New Roman"/>
              </a:rPr>
              <a:t>REACT</a:t>
            </a:r>
            <a:r>
              <a:rPr sz="3200" b="1" spc="-114" dirty="0">
                <a:solidFill>
                  <a:srgbClr val="1F44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F445F"/>
                </a:solidFill>
                <a:latin typeface="Times New Roman"/>
                <a:cs typeface="Times New Roman"/>
              </a:rPr>
              <a:t>JS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9310" y="5095241"/>
            <a:ext cx="3834129" cy="16761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196465">
              <a:lnSpc>
                <a:spcPct val="100000"/>
              </a:lnSpc>
              <a:spcBef>
                <a:spcPts val="750"/>
              </a:spcBef>
            </a:pPr>
            <a:r>
              <a:rPr sz="1800" b="1" spc="-85" dirty="0">
                <a:solidFill>
                  <a:srgbClr val="1F445F"/>
                </a:solidFill>
                <a:latin typeface="Cambria"/>
                <a:cs typeface="Cambria"/>
              </a:rPr>
              <a:t>19002901400</a:t>
            </a:r>
            <a:r>
              <a:rPr lang="en-IN" sz="1800" b="1" spc="-85" dirty="0">
                <a:solidFill>
                  <a:srgbClr val="1F445F"/>
                </a:solidFill>
                <a:latin typeface="Cambria"/>
                <a:cs typeface="Cambria"/>
              </a:rPr>
              <a:t>41</a:t>
            </a:r>
            <a:endParaRPr sz="1800" dirty="0">
              <a:latin typeface="Cambria"/>
              <a:cs typeface="Cambria"/>
            </a:endParaRPr>
          </a:p>
          <a:p>
            <a:pPr marL="108585">
              <a:lnSpc>
                <a:spcPct val="100000"/>
              </a:lnSpc>
              <a:spcBef>
                <a:spcPts val="715"/>
              </a:spcBef>
            </a:pPr>
            <a:r>
              <a:rPr lang="en-IN" sz="2000" b="1" spc="40" dirty="0">
                <a:solidFill>
                  <a:srgbClr val="1F445F"/>
                </a:solidFill>
                <a:latin typeface="Cambria"/>
                <a:cs typeface="Cambria"/>
              </a:rPr>
              <a:t>Vishal Tyagi</a:t>
            </a:r>
            <a:endParaRPr sz="2000" dirty="0">
              <a:latin typeface="Cambria"/>
              <a:cs typeface="Cambria"/>
            </a:endParaRPr>
          </a:p>
          <a:p>
            <a:pPr marL="735330">
              <a:lnSpc>
                <a:spcPts val="1850"/>
              </a:lnSpc>
              <a:spcBef>
                <a:spcPts val="265"/>
              </a:spcBef>
            </a:pPr>
            <a:r>
              <a:rPr sz="1800" b="1" spc="-25" dirty="0">
                <a:solidFill>
                  <a:srgbClr val="1F445F"/>
                </a:solidFill>
                <a:latin typeface="Cambria"/>
                <a:cs typeface="Cambria"/>
              </a:rPr>
              <a:t>6th</a:t>
            </a:r>
            <a:endParaRPr sz="1800" dirty="0">
              <a:latin typeface="Cambria"/>
              <a:cs typeface="Cambria"/>
            </a:endParaRPr>
          </a:p>
          <a:p>
            <a:pPr marL="466090">
              <a:lnSpc>
                <a:spcPts val="1850"/>
              </a:lnSpc>
            </a:pPr>
            <a:r>
              <a:rPr sz="1800" b="1" spc="80" dirty="0">
                <a:solidFill>
                  <a:srgbClr val="1F445F"/>
                </a:solidFill>
                <a:latin typeface="Cambria"/>
                <a:cs typeface="Cambria"/>
              </a:rPr>
              <a:t>A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lang="en-IN" b="1" spc="-70" dirty="0">
                <a:solidFill>
                  <a:srgbClr val="1F445F"/>
                </a:solidFill>
                <a:latin typeface="Cambria"/>
                <a:cs typeface="Cambria"/>
              </a:rPr>
              <a:t>23/04/2022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5911" y="167690"/>
            <a:ext cx="6021197" cy="11352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4996" y="297002"/>
            <a:ext cx="53682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APPLIC</a:t>
            </a:r>
            <a:r>
              <a:rPr spc="-275" dirty="0"/>
              <a:t>A</a:t>
            </a:r>
            <a:r>
              <a:rPr spc="5" dirty="0"/>
              <a:t>TI</a:t>
            </a:r>
            <a:r>
              <a:rPr spc="-35" dirty="0"/>
              <a:t>O</a:t>
            </a:r>
            <a:r>
              <a:rPr spc="5" dirty="0"/>
              <a:t>N</a:t>
            </a:r>
            <a:r>
              <a:rPr spc="-295" dirty="0"/>
              <a:t> </a:t>
            </a:r>
            <a:r>
              <a:rPr spc="5" dirty="0"/>
              <a:t>A</a:t>
            </a:r>
            <a:r>
              <a:rPr spc="15" dirty="0"/>
              <a:t>R</a:t>
            </a:r>
            <a:r>
              <a:rPr spc="5" dirty="0"/>
              <a:t>EAS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19911" y="3858831"/>
            <a:ext cx="8801100" cy="1824355"/>
            <a:chOff x="819911" y="3858831"/>
            <a:chExt cx="8801100" cy="18243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11" y="3883126"/>
              <a:ext cx="498170" cy="6474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319" y="3858831"/>
              <a:ext cx="1878964" cy="6901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9360" y="3858831"/>
              <a:ext cx="1744852" cy="6901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0583" y="3858831"/>
              <a:ext cx="888314" cy="6901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4840" y="3858831"/>
              <a:ext cx="1848485" cy="6901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911" y="4450054"/>
              <a:ext cx="498170" cy="6474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2519" y="4425759"/>
              <a:ext cx="1622933" cy="69018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98775" y="4425759"/>
              <a:ext cx="4530598" cy="69018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3576" y="4425759"/>
              <a:ext cx="644448" cy="69018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8376" y="4425759"/>
              <a:ext cx="1281429" cy="6901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3255" y="4425759"/>
              <a:ext cx="754202" cy="6901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01583" y="4425759"/>
              <a:ext cx="1183970" cy="6901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48928" y="4425759"/>
              <a:ext cx="671893" cy="69018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911" y="5017008"/>
              <a:ext cx="498170" cy="6474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6319" y="4992624"/>
              <a:ext cx="2391029" cy="69018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11423" y="4992624"/>
              <a:ext cx="2506853" cy="69018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51703" y="4992624"/>
              <a:ext cx="2519045" cy="69018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92835" y="2073981"/>
            <a:ext cx="9721850" cy="3396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pages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development.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heavily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creating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pages </a:t>
            </a:r>
            <a:r>
              <a:rPr sz="2800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displayed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wide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Responsive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images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pages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JavaScript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enhances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mbria"/>
                <a:cs typeface="Cambria"/>
              </a:rPr>
              <a:t>our</a:t>
            </a:r>
            <a:r>
              <a:rPr sz="24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Web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page</a:t>
            </a:r>
            <a:endParaRPr sz="2400">
              <a:latin typeface="Cambria"/>
              <a:cs typeface="Cambria"/>
            </a:endParaRPr>
          </a:p>
          <a:p>
            <a:pPr marL="317500" indent="-305435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316865" algn="l"/>
                <a:tab pos="318135" algn="l"/>
              </a:tabLst>
            </a:pP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Creation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Dynamic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web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applications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easier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4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React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Cambria"/>
                <a:cs typeface="Cambria"/>
              </a:rPr>
              <a:t>JS</a:t>
            </a:r>
            <a:endParaRPr sz="24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241300" algn="l"/>
                <a:tab pos="4457065" algn="l"/>
              </a:tabLst>
            </a:pPr>
            <a:r>
              <a:rPr sz="2400" b="1" spc="125" dirty="0">
                <a:solidFill>
                  <a:srgbClr val="FFFFFF"/>
                </a:solidFill>
                <a:latin typeface="Cambria"/>
                <a:cs typeface="Cambria"/>
              </a:rPr>
              <a:t>Node.js</a:t>
            </a:r>
            <a:r>
              <a:rPr sz="2400" b="1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Cambria"/>
                <a:cs typeface="Cambria"/>
              </a:rPr>
              <a:t>uses</a:t>
            </a:r>
            <a:r>
              <a:rPr sz="2400" b="1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75" dirty="0">
                <a:solidFill>
                  <a:srgbClr val="FFFFFF"/>
                </a:solidFill>
                <a:latin typeface="Cambria"/>
                <a:cs typeface="Cambria"/>
              </a:rPr>
              <a:t>asynchronous	</a:t>
            </a:r>
            <a:r>
              <a:rPr sz="2400" b="1" spc="110" dirty="0">
                <a:solidFill>
                  <a:srgbClr val="FFFFFF"/>
                </a:solidFill>
                <a:latin typeface="Cambria"/>
                <a:cs typeface="Cambria"/>
              </a:rPr>
              <a:t>programming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0" y="923594"/>
            <a:ext cx="2893821" cy="8029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1465" y="1013841"/>
            <a:ext cx="2439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C</a:t>
            </a:r>
            <a:r>
              <a:rPr sz="2800" spc="5" dirty="0"/>
              <a:t>ON</a:t>
            </a:r>
            <a:r>
              <a:rPr sz="2800" spc="-15" dirty="0"/>
              <a:t>C</a:t>
            </a:r>
            <a:r>
              <a:rPr sz="2800" dirty="0"/>
              <a:t>LUSION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92835" y="1945208"/>
            <a:ext cx="9375775" cy="1818639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come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journey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learn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development.</a:t>
            </a:r>
            <a:endParaRPr sz="2800">
              <a:latin typeface="Times New Roman"/>
              <a:cs typeface="Times New Roman"/>
            </a:endParaRPr>
          </a:p>
          <a:p>
            <a:pPr marL="241300" marR="72390" indent="-228600">
              <a:lnSpc>
                <a:spcPct val="12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881380" algn="l"/>
                <a:tab pos="7750175" algn="l"/>
              </a:tabLst>
            </a:pPr>
            <a:r>
              <a:rPr sz="2800" spc="-25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ear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crea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red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al	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  Using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CSS,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JS,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React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JS,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JS.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3826" y="957452"/>
            <a:ext cx="277177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88795" algn="l"/>
              </a:tabLst>
            </a:pPr>
            <a:r>
              <a:rPr sz="3400" spc="250" dirty="0">
                <a:latin typeface="Cambria"/>
                <a:cs typeface="Cambria"/>
              </a:rPr>
              <a:t>T</a:t>
            </a:r>
            <a:r>
              <a:rPr sz="3400" spc="270" dirty="0">
                <a:latin typeface="Cambria"/>
                <a:cs typeface="Cambria"/>
              </a:rPr>
              <a:t>H</a:t>
            </a:r>
            <a:r>
              <a:rPr sz="3400" spc="275" dirty="0">
                <a:latin typeface="Cambria"/>
                <a:cs typeface="Cambria"/>
              </a:rPr>
              <a:t>AN</a:t>
            </a:r>
            <a:r>
              <a:rPr sz="3400" spc="290" dirty="0">
                <a:latin typeface="Cambria"/>
                <a:cs typeface="Cambria"/>
              </a:rPr>
              <a:t>K</a:t>
            </a:r>
            <a:r>
              <a:rPr sz="3400" dirty="0">
                <a:latin typeface="Cambria"/>
                <a:cs typeface="Cambria"/>
              </a:rPr>
              <a:t>	</a:t>
            </a:r>
            <a:r>
              <a:rPr sz="3400" spc="295" dirty="0">
                <a:latin typeface="Cambria"/>
                <a:cs typeface="Cambria"/>
              </a:rPr>
              <a:t>YOU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</a:t>
            </a:r>
            <a:r>
              <a:rPr spc="-15" dirty="0"/>
              <a:t>E</a:t>
            </a:r>
            <a:r>
              <a:rPr spc="5" dirty="0"/>
              <a:t>CH</a:t>
            </a:r>
            <a:r>
              <a:rPr spc="15" dirty="0"/>
              <a:t>N</a:t>
            </a:r>
            <a:r>
              <a:rPr spc="5" dirty="0"/>
              <a:t>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181" y="739342"/>
            <a:ext cx="10389870" cy="37369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HTML?</a:t>
            </a:r>
            <a:endParaRPr sz="28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stands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Hyper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Markup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2800">
              <a:latin typeface="Verdana"/>
              <a:cs typeface="Verdana"/>
            </a:endParaRPr>
          </a:p>
          <a:p>
            <a:pPr marL="241300" marR="5080" indent="-229235">
              <a:lnSpc>
                <a:spcPct val="120100"/>
              </a:lnSpc>
              <a:spcBef>
                <a:spcPts val="9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markup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2800" spc="-96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28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describes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 a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endParaRPr sz="28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consists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 series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200" y="0"/>
            <a:ext cx="5226050" cy="1056005"/>
            <a:chOff x="3505200" y="0"/>
            <a:chExt cx="5226050" cy="105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0"/>
              <a:ext cx="3994277" cy="10560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423" y="0"/>
              <a:ext cx="848702" cy="10560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7079" y="0"/>
              <a:ext cx="1613789" cy="105600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284" y="47955"/>
            <a:ext cx="45739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HTML</a:t>
            </a:r>
            <a:r>
              <a:rPr spc="-265" dirty="0"/>
              <a:t> </a:t>
            </a:r>
            <a:r>
              <a:rPr spc="5" dirty="0"/>
              <a:t>STYL</a:t>
            </a:r>
            <a:r>
              <a:rPr spc="-20" dirty="0"/>
              <a:t>E</a:t>
            </a:r>
            <a:r>
              <a:rPr dirty="0"/>
              <a:t>-</a:t>
            </a:r>
            <a:r>
              <a:rPr spc="-10" dirty="0"/>
              <a:t> </a:t>
            </a:r>
            <a:r>
              <a:rPr spc="5" dirty="0"/>
              <a:t>C</a:t>
            </a:r>
            <a:r>
              <a:rPr spc="15" dirty="0"/>
              <a:t>S</a:t>
            </a:r>
            <a:r>
              <a:rPr spc="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9086" y="853643"/>
            <a:ext cx="9549765" cy="424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4210">
              <a:lnSpc>
                <a:spcPct val="1201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Cascading</a:t>
            </a:r>
            <a:r>
              <a:rPr sz="2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Style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Sheets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(CSS) is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layout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a </a:t>
            </a:r>
            <a:r>
              <a:rPr sz="2800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webpage.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CSS-</a:t>
            </a:r>
            <a:endParaRPr sz="2800">
              <a:latin typeface="Times New Roman"/>
              <a:cs typeface="Times New Roman"/>
            </a:endParaRPr>
          </a:p>
          <a:p>
            <a:pPr marL="12700" marR="1152525">
              <a:lnSpc>
                <a:spcPct val="150000"/>
              </a:lnSpc>
              <a:spcBef>
                <a:spcPts val="5"/>
              </a:spcBef>
            </a:pP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Inline- by using 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style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attribute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inside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elements. </a:t>
            </a:r>
            <a:r>
              <a:rPr sz="2800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Internal-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&lt;style&gt;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element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&lt;head&gt;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section.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External-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&lt;link&gt;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element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external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CSS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file.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1944" y="48818"/>
            <a:ext cx="5631053" cy="11352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1028" y="176606"/>
            <a:ext cx="48660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HTML</a:t>
            </a:r>
            <a:r>
              <a:rPr spc="-270" dirty="0"/>
              <a:t> </a:t>
            </a:r>
            <a:r>
              <a:rPr spc="5" dirty="0"/>
              <a:t>J</a:t>
            </a:r>
            <a:r>
              <a:rPr spc="-484" dirty="0"/>
              <a:t>A</a:t>
            </a:r>
            <a:r>
              <a:rPr spc="-495" dirty="0"/>
              <a:t>V</a:t>
            </a:r>
            <a:r>
              <a:rPr spc="5" dirty="0"/>
              <a:t>A</a:t>
            </a:r>
            <a:r>
              <a:rPr spc="-300" dirty="0"/>
              <a:t> </a:t>
            </a:r>
            <a:r>
              <a:rPr spc="5" dirty="0"/>
              <a:t>S</a:t>
            </a:r>
            <a:r>
              <a:rPr spc="10" dirty="0"/>
              <a:t>C</a:t>
            </a:r>
            <a:r>
              <a:rPr spc="5" dirty="0"/>
              <a:t>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2835" y="2157730"/>
            <a:ext cx="10137140" cy="275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makes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sz="2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pages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interactive.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&lt;script&gt;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document.getElementById("demo").innerHTML</a:t>
            </a:r>
            <a:r>
              <a:rPr sz="28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"HelloJavaScript!";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&lt;/script&gt;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135" y="850341"/>
            <a:ext cx="4716652" cy="97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8882" y="957452"/>
            <a:ext cx="416052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36775" algn="l"/>
              </a:tabLst>
            </a:pPr>
            <a:r>
              <a:rPr sz="3400" spc="180" dirty="0">
                <a:latin typeface="Cambria"/>
                <a:cs typeface="Cambria"/>
              </a:rPr>
              <a:t>WHAT</a:t>
            </a:r>
            <a:r>
              <a:rPr sz="3400" spc="365" dirty="0">
                <a:latin typeface="Cambria"/>
                <a:cs typeface="Cambria"/>
              </a:rPr>
              <a:t> </a:t>
            </a:r>
            <a:r>
              <a:rPr sz="3400" spc="335" dirty="0">
                <a:latin typeface="Cambria"/>
                <a:cs typeface="Cambria"/>
              </a:rPr>
              <a:t>IS	</a:t>
            </a:r>
            <a:r>
              <a:rPr sz="3400" spc="380" dirty="0">
                <a:latin typeface="Cambria"/>
                <a:cs typeface="Cambria"/>
              </a:rPr>
              <a:t>REACT</a:t>
            </a:r>
            <a:r>
              <a:rPr sz="3400" spc="285" dirty="0">
                <a:latin typeface="Cambria"/>
                <a:cs typeface="Cambria"/>
              </a:rPr>
              <a:t> </a:t>
            </a:r>
            <a:r>
              <a:rPr sz="3400" spc="710" dirty="0">
                <a:latin typeface="Cambria"/>
                <a:cs typeface="Cambria"/>
              </a:rPr>
              <a:t>?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9431" y="2057450"/>
            <a:ext cx="8322309" cy="2720340"/>
            <a:chOff x="789431" y="2057450"/>
            <a:chExt cx="8322309" cy="27203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" y="2087930"/>
              <a:ext cx="580415" cy="7542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791" y="2057450"/>
              <a:ext cx="7145782" cy="8029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" y="2728010"/>
              <a:ext cx="580415" cy="7542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791" y="2697530"/>
              <a:ext cx="1336421" cy="8029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4623" y="2697530"/>
              <a:ext cx="3808222" cy="8029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" y="3365042"/>
              <a:ext cx="580415" cy="75420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791" y="3334562"/>
              <a:ext cx="7316597" cy="8029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" y="4005122"/>
              <a:ext cx="580415" cy="7542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791" y="3974642"/>
              <a:ext cx="8108950" cy="80297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2835" y="1945208"/>
            <a:ext cx="7880350" cy="25844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8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Cambria"/>
                <a:cs typeface="Cambria"/>
              </a:rPr>
              <a:t>library</a:t>
            </a:r>
            <a:r>
              <a:rPr sz="28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Cambria"/>
                <a:cs typeface="Cambria"/>
              </a:rPr>
              <a:t>creating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user</a:t>
            </a:r>
            <a:r>
              <a:rPr sz="28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interfaces.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8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Cambria"/>
                <a:cs typeface="Cambria"/>
              </a:rPr>
              <a:t>library</a:t>
            </a:r>
            <a:r>
              <a:rPr sz="28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8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JavaScript.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React</a:t>
            </a:r>
            <a:r>
              <a:rPr sz="28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800" spc="-13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ea</a:t>
            </a:r>
            <a:r>
              <a:rPr sz="2800" spc="5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spc="16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spc="15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-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2800" spc="10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mbria"/>
                <a:cs typeface="Cambria"/>
              </a:rPr>
              <a:t>RT</a:t>
            </a:r>
            <a:r>
              <a:rPr sz="2800" spc="-8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8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Cambria"/>
                <a:cs typeface="Cambria"/>
              </a:rPr>
              <a:t>DOM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m</a:t>
            </a:r>
            <a:r>
              <a:rPr sz="2800" spc="125" dirty="0">
                <a:solidFill>
                  <a:srgbClr val="FFFFFF"/>
                </a:solidFill>
                <a:latin typeface="Cambria"/>
                <a:cs typeface="Cambria"/>
              </a:rPr>
              <a:t>emor</a:t>
            </a:r>
            <a:r>
              <a:rPr sz="2800" spc="-12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800" spc="24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React</a:t>
            </a:r>
            <a:r>
              <a:rPr sz="28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only</a:t>
            </a:r>
            <a:r>
              <a:rPr sz="28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Cambria"/>
                <a:cs typeface="Cambria"/>
              </a:rPr>
              <a:t>changes</a:t>
            </a:r>
            <a:r>
              <a:rPr sz="28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Cambria"/>
                <a:cs typeface="Cambria"/>
              </a:rPr>
              <a:t>needs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Cambria"/>
                <a:cs typeface="Cambria"/>
              </a:rPr>
              <a:t>changed!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5855" y="618680"/>
            <a:ext cx="8438515" cy="1434465"/>
            <a:chOff x="1895855" y="618680"/>
            <a:chExt cx="8438515" cy="1434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855" y="618680"/>
              <a:ext cx="7468997" cy="967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4336" y="618680"/>
              <a:ext cx="1549653" cy="9675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744" y="1085024"/>
              <a:ext cx="3372484" cy="9675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48967" y="724280"/>
            <a:ext cx="7885430" cy="10115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545715" marR="5080" indent="-2533650">
              <a:lnSpc>
                <a:spcPts val="3670"/>
              </a:lnSpc>
              <a:spcBef>
                <a:spcPts val="570"/>
              </a:spcBef>
              <a:tabLst>
                <a:tab pos="6902450" algn="l"/>
              </a:tabLst>
            </a:pPr>
            <a:r>
              <a:rPr sz="3400" spc="240" dirty="0">
                <a:latin typeface="Cambria"/>
                <a:cs typeface="Cambria"/>
              </a:rPr>
              <a:t>BUILD</a:t>
            </a:r>
            <a:r>
              <a:rPr sz="3400" spc="150" dirty="0">
                <a:latin typeface="Cambria"/>
                <a:cs typeface="Cambria"/>
              </a:rPr>
              <a:t>I</a:t>
            </a:r>
            <a:r>
              <a:rPr sz="3400" spc="335" dirty="0">
                <a:latin typeface="Cambria"/>
                <a:cs typeface="Cambria"/>
              </a:rPr>
              <a:t>NG </a:t>
            </a:r>
            <a:r>
              <a:rPr sz="3400" spc="355" dirty="0">
                <a:latin typeface="Cambria"/>
                <a:cs typeface="Cambria"/>
              </a:rPr>
              <a:t>COMP</a:t>
            </a:r>
            <a:r>
              <a:rPr sz="3400" spc="370" dirty="0">
                <a:latin typeface="Cambria"/>
                <a:cs typeface="Cambria"/>
              </a:rPr>
              <a:t>O</a:t>
            </a:r>
            <a:r>
              <a:rPr sz="3400" spc="280" dirty="0">
                <a:latin typeface="Cambria"/>
                <a:cs typeface="Cambria"/>
              </a:rPr>
              <a:t>NEN</a:t>
            </a:r>
            <a:r>
              <a:rPr sz="3400" spc="254" dirty="0">
                <a:latin typeface="Cambria"/>
                <a:cs typeface="Cambria"/>
              </a:rPr>
              <a:t>T</a:t>
            </a:r>
            <a:r>
              <a:rPr sz="3400" spc="505" dirty="0">
                <a:latin typeface="Cambria"/>
                <a:cs typeface="Cambria"/>
              </a:rPr>
              <a:t>S</a:t>
            </a:r>
            <a:r>
              <a:rPr sz="3400" spc="360" dirty="0">
                <a:latin typeface="Cambria"/>
                <a:cs typeface="Cambria"/>
              </a:rPr>
              <a:t> </a:t>
            </a:r>
            <a:r>
              <a:rPr sz="3400" spc="260" dirty="0">
                <a:latin typeface="Cambria"/>
                <a:cs typeface="Cambria"/>
              </a:rPr>
              <a:t>NOT</a:t>
            </a:r>
            <a:r>
              <a:rPr sz="3400" dirty="0">
                <a:latin typeface="Cambria"/>
                <a:cs typeface="Cambria"/>
              </a:rPr>
              <a:t>	</a:t>
            </a:r>
            <a:r>
              <a:rPr sz="3400" spc="190" dirty="0">
                <a:latin typeface="Cambria"/>
                <a:cs typeface="Cambria"/>
              </a:rPr>
              <a:t>NOT  </a:t>
            </a:r>
            <a:r>
              <a:rPr sz="3400" spc="315" dirty="0">
                <a:latin typeface="Cambria"/>
                <a:cs typeface="Cambria"/>
              </a:rPr>
              <a:t>TEMPLATES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9431" y="2057450"/>
            <a:ext cx="8246745" cy="2080260"/>
            <a:chOff x="789431" y="2057450"/>
            <a:chExt cx="8246745" cy="20802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431" y="2087930"/>
              <a:ext cx="580415" cy="7542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791" y="2057450"/>
              <a:ext cx="7755382" cy="8029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431" y="2728010"/>
              <a:ext cx="580415" cy="75420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791" y="2697530"/>
              <a:ext cx="6350254" cy="8029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2487" y="2697530"/>
              <a:ext cx="879170" cy="8029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431" y="3365042"/>
              <a:ext cx="580415" cy="7542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2791" y="3334562"/>
              <a:ext cx="6246622" cy="8029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1903" y="3334562"/>
              <a:ext cx="2080132" cy="8029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9055" y="3334562"/>
              <a:ext cx="586549" cy="80297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92835" y="1945208"/>
            <a:ext cx="7806690" cy="19437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FFFFFF"/>
                </a:solidFill>
                <a:latin typeface="Cambria"/>
                <a:cs typeface="Cambria"/>
              </a:rPr>
              <a:t>Components</a:t>
            </a:r>
            <a:r>
              <a:rPr sz="28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8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Cambria"/>
                <a:cs typeface="Cambria"/>
              </a:rPr>
              <a:t>building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Cambria"/>
                <a:cs typeface="Cambria"/>
              </a:rPr>
              <a:t>block</a:t>
            </a:r>
            <a:r>
              <a:rPr sz="2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Cambria"/>
                <a:cs typeface="Cambria"/>
              </a:rPr>
              <a:t>React.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FFFFFF"/>
                </a:solidFill>
                <a:latin typeface="Cambria"/>
                <a:cs typeface="Cambria"/>
              </a:rPr>
              <a:t>Very</a:t>
            </a:r>
            <a:r>
              <a:rPr sz="28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similar</a:t>
            </a:r>
            <a:r>
              <a:rPr sz="28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directives</a:t>
            </a:r>
            <a:r>
              <a:rPr sz="28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Cambria"/>
                <a:cs typeface="Cambria"/>
              </a:rPr>
              <a:t>Angular</a:t>
            </a:r>
            <a:r>
              <a:rPr sz="28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Cambria"/>
                <a:cs typeface="Cambria"/>
              </a:rPr>
              <a:t>JS.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FFFFFF"/>
                </a:solidFill>
                <a:latin typeface="Cambria"/>
                <a:cs typeface="Cambria"/>
              </a:rPr>
              <a:t>Components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8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Cambria"/>
                <a:cs typeface="Cambria"/>
              </a:rPr>
              <a:t>written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pure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Javascript.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192" y="850341"/>
            <a:ext cx="6109588" cy="97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3557" y="957452"/>
            <a:ext cx="555561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7610" algn="l"/>
                <a:tab pos="3253740" algn="l"/>
              </a:tabLst>
            </a:pPr>
            <a:r>
              <a:rPr sz="3400" spc="340" dirty="0">
                <a:latin typeface="Cambria"/>
                <a:cs typeface="Cambria"/>
              </a:rPr>
              <a:t>BENEFITS	</a:t>
            </a:r>
            <a:r>
              <a:rPr sz="3400" spc="400" dirty="0">
                <a:latin typeface="Cambria"/>
                <a:cs typeface="Cambria"/>
              </a:rPr>
              <a:t>OF	</a:t>
            </a:r>
            <a:r>
              <a:rPr sz="3400" spc="380" dirty="0">
                <a:latin typeface="Cambria"/>
                <a:cs typeface="Cambria"/>
              </a:rPr>
              <a:t>REACT</a:t>
            </a:r>
            <a:r>
              <a:rPr sz="3400" spc="295" dirty="0">
                <a:latin typeface="Cambria"/>
                <a:cs typeface="Cambria"/>
              </a:rPr>
              <a:t> </a:t>
            </a:r>
            <a:r>
              <a:rPr sz="3400" spc="755" dirty="0">
                <a:latin typeface="Cambria"/>
                <a:cs typeface="Cambria"/>
              </a:rPr>
              <a:t>JS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9431" y="2057450"/>
            <a:ext cx="9996170" cy="2720340"/>
            <a:chOff x="789431" y="2057450"/>
            <a:chExt cx="9996170" cy="27203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" y="2087930"/>
              <a:ext cx="580415" cy="7542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791" y="2057450"/>
              <a:ext cx="9782429" cy="8029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" y="2728010"/>
              <a:ext cx="580415" cy="7542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184" y="2697530"/>
              <a:ext cx="4692142" cy="8029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" y="3365042"/>
              <a:ext cx="580415" cy="75420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791" y="3334562"/>
              <a:ext cx="7191629" cy="8029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343" y="4127017"/>
              <a:ext cx="428002" cy="5530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6800" y="3974642"/>
              <a:ext cx="8428990" cy="80297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92835" y="1945208"/>
            <a:ext cx="9551035" cy="25844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8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Cambria"/>
                <a:cs typeface="Cambria"/>
              </a:rPr>
              <a:t>boosts</a:t>
            </a:r>
            <a:r>
              <a:rPr sz="28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productivity</a:t>
            </a:r>
            <a:r>
              <a:rPr sz="28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Cambria"/>
                <a:cs typeface="Cambria"/>
              </a:rPr>
              <a:t>facilitates</a:t>
            </a: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Cambria"/>
                <a:cs typeface="Cambria"/>
              </a:rPr>
              <a:t>further</a:t>
            </a:r>
            <a:r>
              <a:rPr sz="2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maintenance.</a:t>
            </a:r>
            <a:endParaRPr sz="2800">
              <a:latin typeface="Cambria"/>
              <a:cs typeface="Cambria"/>
            </a:endParaRPr>
          </a:p>
          <a:p>
            <a:pPr marL="329565" indent="-3175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800" spc="-6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guarantees</a:t>
            </a:r>
            <a:r>
              <a:rPr sz="2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stable</a:t>
            </a:r>
            <a:r>
              <a:rPr sz="28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Cambria"/>
                <a:cs typeface="Cambria"/>
              </a:rPr>
              <a:t>code.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8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Cambria"/>
                <a:cs typeface="Cambria"/>
              </a:rPr>
              <a:t>comes</a:t>
            </a:r>
            <a:r>
              <a:rPr sz="28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helpful</a:t>
            </a:r>
            <a:r>
              <a:rPr sz="2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Cambria"/>
                <a:cs typeface="Cambria"/>
              </a:rPr>
              <a:t>developer</a:t>
            </a:r>
            <a:r>
              <a:rPr sz="2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toolset.</a:t>
            </a:r>
            <a:endParaRPr sz="2800">
              <a:latin typeface="Cambria"/>
              <a:cs typeface="Cambria"/>
            </a:endParaRPr>
          </a:p>
          <a:p>
            <a:pPr marL="304800" indent="-292735">
              <a:lnSpc>
                <a:spcPct val="100000"/>
              </a:lnSpc>
              <a:spcBef>
                <a:spcPts val="1685"/>
              </a:spcBef>
              <a:buSzPct val="71428"/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React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Handy</a:t>
            </a:r>
            <a:r>
              <a:rPr sz="28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8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Cambria"/>
                <a:cs typeface="Cambria"/>
              </a:rPr>
              <a:t>Powerful</a:t>
            </a:r>
            <a:r>
              <a:rPr sz="2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JavaScript</a:t>
            </a:r>
            <a:r>
              <a:rPr sz="28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Cambria"/>
                <a:cs typeface="Cambria"/>
              </a:rPr>
              <a:t>Library.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616" y="240753"/>
            <a:ext cx="9779635" cy="1437005"/>
            <a:chOff x="737616" y="240753"/>
            <a:chExt cx="9779635" cy="1437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6" y="240753"/>
              <a:ext cx="9779254" cy="9705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616" y="707085"/>
              <a:ext cx="4250309" cy="9705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835" y="347548"/>
            <a:ext cx="9082405" cy="10121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65"/>
              </a:spcBef>
              <a:tabLst>
                <a:tab pos="1125220" algn="l"/>
                <a:tab pos="2481580" algn="l"/>
                <a:tab pos="5014595" algn="l"/>
                <a:tab pos="7684134" algn="l"/>
              </a:tabLst>
            </a:pPr>
            <a:r>
              <a:rPr sz="3400" spc="195" dirty="0">
                <a:latin typeface="Cambria"/>
                <a:cs typeface="Cambria"/>
              </a:rPr>
              <a:t>T</a:t>
            </a:r>
            <a:r>
              <a:rPr sz="3400" spc="325" dirty="0">
                <a:latin typeface="Cambria"/>
                <a:cs typeface="Cambria"/>
              </a:rPr>
              <a:t>H</a:t>
            </a:r>
            <a:r>
              <a:rPr sz="3400" spc="490" dirty="0">
                <a:latin typeface="Cambria"/>
                <a:cs typeface="Cambria"/>
              </a:rPr>
              <a:t>E</a:t>
            </a:r>
            <a:r>
              <a:rPr sz="3400" dirty="0">
                <a:latin typeface="Cambria"/>
                <a:cs typeface="Cambria"/>
              </a:rPr>
              <a:t>	</a:t>
            </a:r>
            <a:r>
              <a:rPr sz="3400" spc="380" dirty="0">
                <a:latin typeface="Cambria"/>
                <a:cs typeface="Cambria"/>
              </a:rPr>
              <a:t>B</a:t>
            </a:r>
            <a:r>
              <a:rPr sz="3400" spc="325" dirty="0">
                <a:latin typeface="Cambria"/>
                <a:cs typeface="Cambria"/>
              </a:rPr>
              <a:t>E</a:t>
            </a:r>
            <a:r>
              <a:rPr sz="3400" spc="315" dirty="0">
                <a:latin typeface="Cambria"/>
                <a:cs typeface="Cambria"/>
              </a:rPr>
              <a:t>S</a:t>
            </a:r>
            <a:r>
              <a:rPr sz="3400" spc="400" dirty="0">
                <a:latin typeface="Cambria"/>
                <a:cs typeface="Cambria"/>
              </a:rPr>
              <a:t>T</a:t>
            </a:r>
            <a:r>
              <a:rPr sz="3400" dirty="0">
                <a:latin typeface="Cambria"/>
                <a:cs typeface="Cambria"/>
              </a:rPr>
              <a:t>	</a:t>
            </a:r>
            <a:r>
              <a:rPr sz="3400" spc="295" dirty="0">
                <a:latin typeface="Cambria"/>
                <a:cs typeface="Cambria"/>
              </a:rPr>
              <a:t>WEBSIT</a:t>
            </a:r>
            <a:r>
              <a:rPr sz="3400" spc="260" dirty="0">
                <a:latin typeface="Cambria"/>
                <a:cs typeface="Cambria"/>
              </a:rPr>
              <a:t>E</a:t>
            </a:r>
            <a:r>
              <a:rPr sz="3400" spc="505" dirty="0">
                <a:latin typeface="Cambria"/>
                <a:cs typeface="Cambria"/>
              </a:rPr>
              <a:t>S</a:t>
            </a:r>
            <a:r>
              <a:rPr sz="3400" dirty="0">
                <a:latin typeface="Cambria"/>
                <a:cs typeface="Cambria"/>
              </a:rPr>
              <a:t>	</a:t>
            </a:r>
            <a:r>
              <a:rPr sz="3400" spc="409" dirty="0">
                <a:latin typeface="Cambria"/>
                <a:cs typeface="Cambria"/>
              </a:rPr>
              <a:t>EX</a:t>
            </a:r>
            <a:r>
              <a:rPr sz="3400" spc="434" dirty="0">
                <a:latin typeface="Cambria"/>
                <a:cs typeface="Cambria"/>
              </a:rPr>
              <a:t>A</a:t>
            </a:r>
            <a:r>
              <a:rPr sz="3400" spc="310" dirty="0">
                <a:latin typeface="Cambria"/>
                <a:cs typeface="Cambria"/>
              </a:rPr>
              <a:t>M</a:t>
            </a:r>
            <a:r>
              <a:rPr sz="3400" spc="370" dirty="0">
                <a:latin typeface="Cambria"/>
                <a:cs typeface="Cambria"/>
              </a:rPr>
              <a:t>PLE</a:t>
            </a:r>
            <a:r>
              <a:rPr sz="3400" spc="335" dirty="0">
                <a:latin typeface="Cambria"/>
                <a:cs typeface="Cambria"/>
              </a:rPr>
              <a:t>S</a:t>
            </a:r>
            <a:r>
              <a:rPr sz="3400" dirty="0">
                <a:latin typeface="Cambria"/>
                <a:cs typeface="Cambria"/>
              </a:rPr>
              <a:t>	</a:t>
            </a:r>
            <a:r>
              <a:rPr sz="3400" spc="220" dirty="0">
                <a:latin typeface="Cambria"/>
                <a:cs typeface="Cambria"/>
              </a:rPr>
              <a:t>BU</a:t>
            </a:r>
            <a:r>
              <a:rPr sz="3400" spc="180" dirty="0">
                <a:latin typeface="Cambria"/>
                <a:cs typeface="Cambria"/>
              </a:rPr>
              <a:t>ILT  </a:t>
            </a:r>
            <a:r>
              <a:rPr sz="3400" spc="165" dirty="0">
                <a:latin typeface="Cambria"/>
                <a:cs typeface="Cambria"/>
              </a:rPr>
              <a:t>WITH</a:t>
            </a:r>
            <a:r>
              <a:rPr sz="3400" spc="360" dirty="0">
                <a:latin typeface="Cambria"/>
                <a:cs typeface="Cambria"/>
              </a:rPr>
              <a:t> </a:t>
            </a:r>
            <a:r>
              <a:rPr sz="3400" spc="380" dirty="0">
                <a:latin typeface="Cambria"/>
                <a:cs typeface="Cambria"/>
              </a:rPr>
              <a:t>REACT</a:t>
            </a:r>
            <a:r>
              <a:rPr sz="3400" spc="365" dirty="0">
                <a:latin typeface="Cambria"/>
                <a:cs typeface="Cambria"/>
              </a:rPr>
              <a:t> </a:t>
            </a:r>
            <a:r>
              <a:rPr sz="3400" spc="760" dirty="0">
                <a:latin typeface="Cambria"/>
                <a:cs typeface="Cambria"/>
              </a:rPr>
              <a:t>JS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9431" y="2057450"/>
            <a:ext cx="2385060" cy="2720340"/>
            <a:chOff x="789431" y="2057450"/>
            <a:chExt cx="2385060" cy="27203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431" y="2087930"/>
              <a:ext cx="580415" cy="7542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791" y="2057450"/>
              <a:ext cx="2153285" cy="8029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431" y="2728010"/>
              <a:ext cx="580415" cy="75420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791" y="2697530"/>
              <a:ext cx="1561846" cy="8029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431" y="3365042"/>
              <a:ext cx="580415" cy="7542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791" y="3334562"/>
              <a:ext cx="2092198" cy="8029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431" y="4005122"/>
              <a:ext cx="580415" cy="7542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791" y="3974642"/>
              <a:ext cx="2171446" cy="80297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92835" y="1945208"/>
            <a:ext cx="1942464" cy="25844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100" dirty="0">
                <a:solidFill>
                  <a:srgbClr val="FFFFFF"/>
                </a:solidFill>
                <a:latin typeface="Cambria"/>
                <a:cs typeface="Cambria"/>
              </a:rPr>
              <a:t>Facebook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Netflix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Flipboard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Salesforce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8064" y="850341"/>
            <a:ext cx="6633718" cy="97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1429" y="957452"/>
            <a:ext cx="607758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4285" algn="l"/>
                <a:tab pos="2056764" algn="l"/>
              </a:tabLst>
            </a:pPr>
            <a:r>
              <a:rPr sz="3400" spc="204" dirty="0">
                <a:latin typeface="Cambria"/>
                <a:cs typeface="Cambria"/>
              </a:rPr>
              <a:t>HOW	</a:t>
            </a:r>
            <a:r>
              <a:rPr sz="3400" spc="280" dirty="0">
                <a:latin typeface="Cambria"/>
                <a:cs typeface="Cambria"/>
              </a:rPr>
              <a:t>TO	</a:t>
            </a:r>
            <a:r>
              <a:rPr sz="3400" spc="275" dirty="0">
                <a:latin typeface="Cambria"/>
                <a:cs typeface="Cambria"/>
              </a:rPr>
              <a:t>IMPORT</a:t>
            </a:r>
            <a:r>
              <a:rPr sz="3400" spc="330" dirty="0">
                <a:latin typeface="Cambria"/>
                <a:cs typeface="Cambria"/>
              </a:rPr>
              <a:t> </a:t>
            </a:r>
            <a:r>
              <a:rPr sz="3400" spc="380" dirty="0">
                <a:latin typeface="Cambria"/>
                <a:cs typeface="Cambria"/>
              </a:rPr>
              <a:t>REACT</a:t>
            </a:r>
            <a:r>
              <a:rPr sz="3400" spc="330" dirty="0">
                <a:latin typeface="Cambria"/>
                <a:cs typeface="Cambria"/>
              </a:rPr>
              <a:t> </a:t>
            </a:r>
            <a:r>
              <a:rPr sz="3400" spc="710" dirty="0">
                <a:latin typeface="Cambria"/>
                <a:cs typeface="Cambria"/>
              </a:rPr>
              <a:t>?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0391" y="2087829"/>
            <a:ext cx="8944610" cy="3534410"/>
            <a:chOff x="850391" y="2087829"/>
            <a:chExt cx="8944610" cy="35344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2103081"/>
              <a:ext cx="415848" cy="5408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2087829"/>
              <a:ext cx="3978910" cy="577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2596857"/>
              <a:ext cx="415848" cy="5408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2581605"/>
              <a:ext cx="1330198" cy="577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8255" y="2581605"/>
              <a:ext cx="1464309" cy="577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4031" y="2581605"/>
              <a:ext cx="1884934" cy="577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0224" y="2581605"/>
              <a:ext cx="489026" cy="577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0432" y="2581605"/>
              <a:ext cx="766381" cy="5773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98007" y="2581605"/>
              <a:ext cx="626160" cy="5773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3087585"/>
              <a:ext cx="415848" cy="5408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3072333"/>
              <a:ext cx="1330198" cy="577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8255" y="3072333"/>
              <a:ext cx="1464309" cy="577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4031" y="3072333"/>
              <a:ext cx="1884934" cy="5773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0224" y="3072333"/>
              <a:ext cx="489026" cy="5773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0432" y="3072333"/>
              <a:ext cx="766381" cy="5773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98007" y="3072333"/>
              <a:ext cx="626160" cy="5773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3581361"/>
              <a:ext cx="415848" cy="5408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800" y="3566109"/>
              <a:ext cx="3561334" cy="5773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4075137"/>
              <a:ext cx="415848" cy="5408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7007" y="4059885"/>
              <a:ext cx="1607566" cy="577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65831" y="4059885"/>
              <a:ext cx="489026" cy="5773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06040" y="4059885"/>
              <a:ext cx="2583053" cy="5773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0224" y="4059885"/>
              <a:ext cx="489026" cy="5773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80432" y="4059885"/>
              <a:ext cx="626160" cy="57739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4565865"/>
              <a:ext cx="415848" cy="5408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6800" y="4550613"/>
              <a:ext cx="489026" cy="57739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5059679"/>
              <a:ext cx="415848" cy="5408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6800" y="5044439"/>
              <a:ext cx="2445766" cy="5773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63824" y="5044439"/>
              <a:ext cx="2025142" cy="5773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40224" y="5044439"/>
              <a:ext cx="3561333" cy="57739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52815" y="5044439"/>
              <a:ext cx="1741677" cy="57739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992835" y="2151633"/>
            <a:ext cx="8622030" cy="3287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import</a:t>
            </a:r>
            <a:r>
              <a:rPr sz="20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React</a:t>
            </a:r>
            <a:r>
              <a:rPr sz="20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from</a:t>
            </a:r>
            <a:r>
              <a:rPr sz="20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'react';</a:t>
            </a:r>
            <a:endParaRPr sz="20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import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ReactDOM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from</a:t>
            </a:r>
            <a:r>
              <a:rPr sz="20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'react-dom';</a:t>
            </a:r>
            <a:endParaRPr sz="20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import</a:t>
            </a:r>
            <a:r>
              <a:rPr sz="20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ReactDOM</a:t>
            </a:r>
            <a:r>
              <a:rPr sz="20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'react-dom';</a:t>
            </a:r>
            <a:endParaRPr sz="20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sz="20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Hello(props)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381000" indent="-368935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 &lt;h1&gt;Hello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World!&lt;/h1&gt;;</a:t>
            </a:r>
            <a:endParaRPr sz="20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ReactDOM.render(&lt;Hello</a:t>
            </a:r>
            <a:r>
              <a:rPr sz="20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/&gt;,</a:t>
            </a:r>
            <a:r>
              <a:rPr sz="2000" spc="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document.getElementById('root'));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396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Cambria</vt:lpstr>
      <vt:lpstr>Century Gothic</vt:lpstr>
      <vt:lpstr>Consolas</vt:lpstr>
      <vt:lpstr>Times New Roman</vt:lpstr>
      <vt:lpstr>Verdana</vt:lpstr>
      <vt:lpstr>Wingdings 3</vt:lpstr>
      <vt:lpstr>Ion</vt:lpstr>
      <vt:lpstr>PowerPoint Presentation</vt:lpstr>
      <vt:lpstr>TECHNOLOGY</vt:lpstr>
      <vt:lpstr>HTML STYLE- CSS</vt:lpstr>
      <vt:lpstr>HTML JAVA SCRIPT</vt:lpstr>
      <vt:lpstr>WHAT IS REACT ?</vt:lpstr>
      <vt:lpstr>BUILDING COMPONENTS NOT NOT  TEMPLATES</vt:lpstr>
      <vt:lpstr>BENEFITS OF REACT JS</vt:lpstr>
      <vt:lpstr>THE BEST WEBSITES EXAMPLES BUILT  WITH REACT JS</vt:lpstr>
      <vt:lpstr>HOW TO IMPORT REACT ?</vt:lpstr>
      <vt:lpstr>APPLICATION AREAS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TYAGI</dc:creator>
  <cp:lastModifiedBy> </cp:lastModifiedBy>
  <cp:revision>2</cp:revision>
  <dcterms:created xsi:type="dcterms:W3CDTF">2022-04-23T07:03:27Z</dcterms:created>
  <dcterms:modified xsi:type="dcterms:W3CDTF">2022-04-23T07:08:33Z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2022-04-23T00:00:00Z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2022-04-23T00:00:00Z</vt:filetime>
  </property>
</Properties>
</file>