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733" r:id="rId2"/>
  </p:sldMasterIdLst>
  <p:notesMasterIdLst>
    <p:notesMasterId r:id="rId24"/>
  </p:notesMasterIdLst>
  <p:sldIdLst>
    <p:sldId id="256" r:id="rId3"/>
    <p:sldId id="257" r:id="rId4"/>
    <p:sldId id="258" r:id="rId5"/>
    <p:sldId id="260" r:id="rId6"/>
    <p:sldId id="276" r:id="rId7"/>
    <p:sldId id="286" r:id="rId8"/>
    <p:sldId id="287" r:id="rId9"/>
    <p:sldId id="277" r:id="rId10"/>
    <p:sldId id="278" r:id="rId11"/>
    <p:sldId id="279" r:id="rId12"/>
    <p:sldId id="280" r:id="rId13"/>
    <p:sldId id="262" r:id="rId14"/>
    <p:sldId id="281" r:id="rId15"/>
    <p:sldId id="285" r:id="rId16"/>
    <p:sldId id="282" r:id="rId17"/>
    <p:sldId id="283" r:id="rId18"/>
    <p:sldId id="284" r:id="rId19"/>
    <p:sldId id="288" r:id="rId20"/>
    <p:sldId id="289" r:id="rId21"/>
    <p:sldId id="290" r:id="rId22"/>
    <p:sldId id="275" r:id="rId23"/>
  </p:sldIdLst>
  <p:sldSz cx="9144000" cy="5143500" type="screen16x9"/>
  <p:notesSz cx="6858000" cy="9144000"/>
  <p:embeddedFontLst>
    <p:embeddedFont>
      <p:font typeface="Century Gothic" panose="020B0502020202020204" pitchFamily="34" charset="0"/>
      <p:regular r:id="rId25"/>
      <p:bold r:id="rId26"/>
      <p:italic r:id="rId27"/>
      <p:boldItalic r:id="rId28"/>
    </p:embeddedFont>
    <p:embeddedFont>
      <p:font typeface="Corbel" panose="020B050302020402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29666fd89_2_20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1129666fd89_2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29666fd89_2_2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1129666fd89_2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29666fd89_2_22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129666fd89_2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8329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29666fd89_2_2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1129666fd89_2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129666fd8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129666fd8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0487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0940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2512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sz="1100">
              <a:solidFill>
                <a:srgbClr val="000000"/>
              </a:solidFill>
              <a:latin typeface="Arial"/>
              <a:ea typeface="Arial"/>
              <a:cs typeface="Arial"/>
              <a:sym typeface="Arial"/>
            </a:endParaRPr>
          </a:p>
        </p:txBody>
      </p:sp>
    </p:spTree>
    <p:extLst>
      <p:ext uri="{BB962C8B-B14F-4D97-AF65-F5344CB8AC3E}">
        <p14:creationId xmlns:p14="http://schemas.microsoft.com/office/powerpoint/2010/main" val="2393015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sz="1100">
              <a:solidFill>
                <a:srgbClr val="000000"/>
              </a:solidFill>
              <a:latin typeface="Arial"/>
              <a:ea typeface="Arial"/>
              <a:cs typeface="Arial"/>
              <a:sym typeface="Arial"/>
            </a:endParaRPr>
          </a:p>
        </p:txBody>
      </p:sp>
    </p:spTree>
    <p:extLst>
      <p:ext uri="{BB962C8B-B14F-4D97-AF65-F5344CB8AC3E}">
        <p14:creationId xmlns:p14="http://schemas.microsoft.com/office/powerpoint/2010/main" val="1747226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0458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7684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9826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sz="1100">
              <a:solidFill>
                <a:srgbClr val="000000"/>
              </a:solidFill>
              <a:latin typeface="Arial"/>
              <a:ea typeface="Arial"/>
              <a:cs typeface="Arial"/>
              <a:sym typeface="Arial"/>
            </a:endParaRPr>
          </a:p>
        </p:txBody>
      </p:sp>
    </p:spTree>
    <p:extLst>
      <p:ext uri="{BB962C8B-B14F-4D97-AF65-F5344CB8AC3E}">
        <p14:creationId xmlns:p14="http://schemas.microsoft.com/office/powerpoint/2010/main" val="3954544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3/5/2022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6276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0964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9338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0088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9173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1862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1635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144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Title and Content" type="tx">
  <p:cSld name="1_Title and Content">
    <p:spTree>
      <p:nvGrpSpPr>
        <p:cNvPr id="1" name="Shape 70"/>
        <p:cNvGrpSpPr/>
        <p:nvPr/>
      </p:nvGrpSpPr>
      <p:grpSpPr>
        <a:xfrm>
          <a:off x="0" y="0"/>
          <a:ext cx="0" cy="0"/>
          <a:chOff x="0" y="0"/>
          <a:chExt cx="0" cy="0"/>
        </a:xfrm>
      </p:grpSpPr>
      <p:sp>
        <p:nvSpPr>
          <p:cNvPr id="77" name="Google Shape;77;p15"/>
          <p:cNvSpPr txBox="1">
            <a:spLocks noGrp="1"/>
          </p:cNvSpPr>
          <p:nvPr>
            <p:ph type="title"/>
          </p:nvPr>
        </p:nvSpPr>
        <p:spPr>
          <a:xfrm>
            <a:off x="484583" y="339539"/>
            <a:ext cx="7053543" cy="1050398"/>
          </a:xfrm>
          <a:prstGeom prst="rect">
            <a:avLst/>
          </a:prstGeom>
          <a:noFill/>
          <a:ln>
            <a:noFill/>
          </a:ln>
        </p:spPr>
        <p:txBody>
          <a:bodyPr spcFirstLastPara="1" wrap="square" lIns="34275" tIns="34275" rIns="34275" bIns="34275" anchor="t" anchorCtr="0">
            <a:normAutofit/>
          </a:bodyPr>
          <a:lstStyle>
            <a:lvl1pPr lvl="0" algn="l">
              <a:lnSpc>
                <a:spcPct val="100000"/>
              </a:lnSpc>
              <a:spcBef>
                <a:spcPts val="0"/>
              </a:spcBef>
              <a:spcAft>
                <a:spcPts val="0"/>
              </a:spcAft>
              <a:buClr>
                <a:srgbClr val="EBEBEB"/>
              </a:buClr>
              <a:buSzPts val="1400"/>
              <a:buNone/>
              <a:defRPr/>
            </a:lvl1pPr>
            <a:lvl2pPr lvl="1" algn="l">
              <a:lnSpc>
                <a:spcPct val="100000"/>
              </a:lnSpc>
              <a:spcBef>
                <a:spcPts val="0"/>
              </a:spcBef>
              <a:spcAft>
                <a:spcPts val="0"/>
              </a:spcAft>
              <a:buClr>
                <a:srgbClr val="EBEBEB"/>
              </a:buClr>
              <a:buSzPts val="1400"/>
              <a:buNone/>
              <a:defRPr/>
            </a:lvl2pPr>
            <a:lvl3pPr lvl="2" algn="l">
              <a:lnSpc>
                <a:spcPct val="100000"/>
              </a:lnSpc>
              <a:spcBef>
                <a:spcPts val="0"/>
              </a:spcBef>
              <a:spcAft>
                <a:spcPts val="0"/>
              </a:spcAft>
              <a:buClr>
                <a:srgbClr val="EBEBEB"/>
              </a:buClr>
              <a:buSzPts val="1400"/>
              <a:buNone/>
              <a:defRPr/>
            </a:lvl3pPr>
            <a:lvl4pPr lvl="3" algn="l">
              <a:lnSpc>
                <a:spcPct val="100000"/>
              </a:lnSpc>
              <a:spcBef>
                <a:spcPts val="0"/>
              </a:spcBef>
              <a:spcAft>
                <a:spcPts val="0"/>
              </a:spcAft>
              <a:buClr>
                <a:srgbClr val="EBEBEB"/>
              </a:buClr>
              <a:buSzPts val="1400"/>
              <a:buNone/>
              <a:defRPr/>
            </a:lvl4pPr>
            <a:lvl5pPr lvl="4" algn="l">
              <a:lnSpc>
                <a:spcPct val="100000"/>
              </a:lnSpc>
              <a:spcBef>
                <a:spcPts val="0"/>
              </a:spcBef>
              <a:spcAft>
                <a:spcPts val="0"/>
              </a:spcAft>
              <a:buClr>
                <a:srgbClr val="EBEBEB"/>
              </a:buClr>
              <a:buSzPts val="1400"/>
              <a:buNone/>
              <a:defRPr/>
            </a:lvl5pPr>
            <a:lvl6pPr lvl="5" algn="l">
              <a:lnSpc>
                <a:spcPct val="100000"/>
              </a:lnSpc>
              <a:spcBef>
                <a:spcPts val="0"/>
              </a:spcBef>
              <a:spcAft>
                <a:spcPts val="0"/>
              </a:spcAft>
              <a:buClr>
                <a:srgbClr val="EBEBEB"/>
              </a:buClr>
              <a:buSzPts val="1400"/>
              <a:buNone/>
              <a:defRPr/>
            </a:lvl6pPr>
            <a:lvl7pPr lvl="6" algn="l">
              <a:lnSpc>
                <a:spcPct val="100000"/>
              </a:lnSpc>
              <a:spcBef>
                <a:spcPts val="0"/>
              </a:spcBef>
              <a:spcAft>
                <a:spcPts val="0"/>
              </a:spcAft>
              <a:buClr>
                <a:srgbClr val="EBEBEB"/>
              </a:buClr>
              <a:buSzPts val="1400"/>
              <a:buNone/>
              <a:defRPr/>
            </a:lvl7pPr>
            <a:lvl8pPr lvl="7" algn="l">
              <a:lnSpc>
                <a:spcPct val="100000"/>
              </a:lnSpc>
              <a:spcBef>
                <a:spcPts val="0"/>
              </a:spcBef>
              <a:spcAft>
                <a:spcPts val="0"/>
              </a:spcAft>
              <a:buClr>
                <a:srgbClr val="EBEBEB"/>
              </a:buClr>
              <a:buSzPts val="1400"/>
              <a:buNone/>
              <a:defRPr/>
            </a:lvl8pPr>
            <a:lvl9pPr lvl="8" algn="l">
              <a:lnSpc>
                <a:spcPct val="100000"/>
              </a:lnSpc>
              <a:spcBef>
                <a:spcPts val="0"/>
              </a:spcBef>
              <a:spcAft>
                <a:spcPts val="0"/>
              </a:spcAft>
              <a:buClr>
                <a:srgbClr val="EBEBEB"/>
              </a:buClr>
              <a:buSzPts val="1400"/>
              <a:buNone/>
              <a:defRPr/>
            </a:lvl9pPr>
          </a:lstStyle>
          <a:p>
            <a:endParaRPr/>
          </a:p>
        </p:txBody>
      </p:sp>
      <p:sp>
        <p:nvSpPr>
          <p:cNvPr id="78" name="Google Shape;78;p15"/>
          <p:cNvSpPr txBox="1">
            <a:spLocks noGrp="1"/>
          </p:cNvSpPr>
          <p:nvPr>
            <p:ph type="body" idx="1"/>
          </p:nvPr>
        </p:nvSpPr>
        <p:spPr>
          <a:xfrm>
            <a:off x="827484" y="1539688"/>
            <a:ext cx="6709906" cy="3146612"/>
          </a:xfrm>
          <a:prstGeom prst="rect">
            <a:avLst/>
          </a:prstGeom>
          <a:noFill/>
          <a:ln>
            <a:noFill/>
          </a:ln>
        </p:spPr>
        <p:txBody>
          <a:bodyPr spcFirstLastPara="1" wrap="square" lIns="34275" tIns="34275" rIns="34275" bIns="34275" anchor="t" anchorCtr="0">
            <a:normAutofit/>
          </a:bodyPr>
          <a:lstStyle>
            <a:lvl1pPr marL="457200" lvl="0" indent="-298450" algn="l">
              <a:lnSpc>
                <a:spcPct val="100000"/>
              </a:lnSpc>
              <a:spcBef>
                <a:spcPts val="800"/>
              </a:spcBef>
              <a:spcAft>
                <a:spcPts val="0"/>
              </a:spcAft>
              <a:buSzPts val="1100"/>
              <a:buChar char="►"/>
              <a:defRPr/>
            </a:lvl1pPr>
            <a:lvl2pPr marL="914400" lvl="1" indent="-298450" algn="l">
              <a:lnSpc>
                <a:spcPct val="100000"/>
              </a:lnSpc>
              <a:spcBef>
                <a:spcPts val="800"/>
              </a:spcBef>
              <a:spcAft>
                <a:spcPts val="0"/>
              </a:spcAft>
              <a:buSzPts val="1100"/>
              <a:buChar char="►"/>
              <a:defRPr/>
            </a:lvl2pPr>
            <a:lvl3pPr marL="1371600" lvl="2" indent="-298450" algn="l">
              <a:lnSpc>
                <a:spcPct val="100000"/>
              </a:lnSpc>
              <a:spcBef>
                <a:spcPts val="800"/>
              </a:spcBef>
              <a:spcAft>
                <a:spcPts val="0"/>
              </a:spcAft>
              <a:buSzPts val="1100"/>
              <a:buChar char="►"/>
              <a:defRPr/>
            </a:lvl3pPr>
            <a:lvl4pPr marL="1828800" lvl="3" indent="-298450" algn="l">
              <a:lnSpc>
                <a:spcPct val="100000"/>
              </a:lnSpc>
              <a:spcBef>
                <a:spcPts val="800"/>
              </a:spcBef>
              <a:spcAft>
                <a:spcPts val="0"/>
              </a:spcAft>
              <a:buSzPts val="1100"/>
              <a:buChar char="►"/>
              <a:defRPr/>
            </a:lvl4pPr>
            <a:lvl5pPr marL="2286000" lvl="4" indent="-298450" algn="l">
              <a:lnSpc>
                <a:spcPct val="100000"/>
              </a:lnSpc>
              <a:spcBef>
                <a:spcPts val="800"/>
              </a:spcBef>
              <a:spcAft>
                <a:spcPts val="0"/>
              </a:spcAft>
              <a:buSzPts val="1100"/>
              <a:buChar char="►"/>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79" name="Google Shape;79;p15"/>
          <p:cNvSpPr txBox="1">
            <a:spLocks noGrp="1"/>
          </p:cNvSpPr>
          <p:nvPr>
            <p:ph type="sldNum" idx="12"/>
          </p:nvPr>
        </p:nvSpPr>
        <p:spPr>
          <a:xfrm>
            <a:off x="7891872" y="405132"/>
            <a:ext cx="373715" cy="392430"/>
          </a:xfrm>
          <a:prstGeom prst="rect">
            <a:avLst/>
          </a:prstGeom>
          <a:noFill/>
          <a:ln>
            <a:noFill/>
          </a:ln>
        </p:spPr>
        <p:txBody>
          <a:bodyPr spcFirstLastPara="1" wrap="square" lIns="34275" tIns="34275" rIns="34275" bIns="34275" anchor="b" anchorCtr="0">
            <a:spAutoFit/>
          </a:bodyPr>
          <a:lstStyle>
            <a:lvl1pPr marL="0" lvl="0" indent="0" algn="ctr">
              <a:lnSpc>
                <a:spcPct val="100000"/>
              </a:lnSpc>
              <a:spcBef>
                <a:spcPts val="0"/>
              </a:spcBef>
              <a:spcAft>
                <a:spcPts val="0"/>
              </a:spcAft>
              <a:buClr>
                <a:srgbClr val="FFFFFF"/>
              </a:buClr>
              <a:buSzPts val="2100"/>
              <a:buFont typeface="Century Gothic"/>
              <a:buNone/>
              <a:defRPr sz="2100">
                <a:solidFill>
                  <a:srgbClr val="FFFFFF"/>
                </a:solidFill>
              </a:defRPr>
            </a:lvl1pPr>
            <a:lvl2pPr marL="0" lvl="1" indent="0" algn="ctr">
              <a:lnSpc>
                <a:spcPct val="100000"/>
              </a:lnSpc>
              <a:spcBef>
                <a:spcPts val="0"/>
              </a:spcBef>
              <a:spcAft>
                <a:spcPts val="0"/>
              </a:spcAft>
              <a:buClr>
                <a:srgbClr val="FFFFFF"/>
              </a:buClr>
              <a:buSzPts val="2100"/>
              <a:buFont typeface="Century Gothic"/>
              <a:buNone/>
              <a:defRPr sz="2100">
                <a:solidFill>
                  <a:srgbClr val="FFFFFF"/>
                </a:solidFill>
              </a:defRPr>
            </a:lvl2pPr>
            <a:lvl3pPr marL="0" lvl="2" indent="0" algn="ctr">
              <a:lnSpc>
                <a:spcPct val="100000"/>
              </a:lnSpc>
              <a:spcBef>
                <a:spcPts val="0"/>
              </a:spcBef>
              <a:spcAft>
                <a:spcPts val="0"/>
              </a:spcAft>
              <a:buClr>
                <a:srgbClr val="FFFFFF"/>
              </a:buClr>
              <a:buSzPts val="2100"/>
              <a:buFont typeface="Century Gothic"/>
              <a:buNone/>
              <a:defRPr sz="2100">
                <a:solidFill>
                  <a:srgbClr val="FFFFFF"/>
                </a:solidFill>
              </a:defRPr>
            </a:lvl3pPr>
            <a:lvl4pPr marL="0" lvl="3" indent="0" algn="ctr">
              <a:lnSpc>
                <a:spcPct val="100000"/>
              </a:lnSpc>
              <a:spcBef>
                <a:spcPts val="0"/>
              </a:spcBef>
              <a:spcAft>
                <a:spcPts val="0"/>
              </a:spcAft>
              <a:buClr>
                <a:srgbClr val="FFFFFF"/>
              </a:buClr>
              <a:buSzPts val="2100"/>
              <a:buFont typeface="Century Gothic"/>
              <a:buNone/>
              <a:defRPr sz="2100">
                <a:solidFill>
                  <a:srgbClr val="FFFFFF"/>
                </a:solidFill>
              </a:defRPr>
            </a:lvl4pPr>
            <a:lvl5pPr marL="0" lvl="4" indent="0" algn="ctr">
              <a:lnSpc>
                <a:spcPct val="100000"/>
              </a:lnSpc>
              <a:spcBef>
                <a:spcPts val="0"/>
              </a:spcBef>
              <a:spcAft>
                <a:spcPts val="0"/>
              </a:spcAft>
              <a:buClr>
                <a:srgbClr val="FFFFFF"/>
              </a:buClr>
              <a:buSzPts val="2100"/>
              <a:buFont typeface="Century Gothic"/>
              <a:buNone/>
              <a:defRPr sz="2100">
                <a:solidFill>
                  <a:srgbClr val="FFFFFF"/>
                </a:solidFill>
              </a:defRPr>
            </a:lvl5pPr>
            <a:lvl6pPr marL="0" lvl="5" indent="0" algn="ctr">
              <a:lnSpc>
                <a:spcPct val="100000"/>
              </a:lnSpc>
              <a:spcBef>
                <a:spcPts val="0"/>
              </a:spcBef>
              <a:spcAft>
                <a:spcPts val="0"/>
              </a:spcAft>
              <a:buClr>
                <a:srgbClr val="FFFFFF"/>
              </a:buClr>
              <a:buSzPts val="2100"/>
              <a:buFont typeface="Century Gothic"/>
              <a:buNone/>
              <a:defRPr sz="2100">
                <a:solidFill>
                  <a:srgbClr val="FFFFFF"/>
                </a:solidFill>
              </a:defRPr>
            </a:lvl6pPr>
            <a:lvl7pPr marL="0" lvl="6" indent="0" algn="ctr">
              <a:lnSpc>
                <a:spcPct val="100000"/>
              </a:lnSpc>
              <a:spcBef>
                <a:spcPts val="0"/>
              </a:spcBef>
              <a:spcAft>
                <a:spcPts val="0"/>
              </a:spcAft>
              <a:buClr>
                <a:srgbClr val="FFFFFF"/>
              </a:buClr>
              <a:buSzPts val="2100"/>
              <a:buFont typeface="Century Gothic"/>
              <a:buNone/>
              <a:defRPr sz="2100">
                <a:solidFill>
                  <a:srgbClr val="FFFFFF"/>
                </a:solidFill>
              </a:defRPr>
            </a:lvl7pPr>
            <a:lvl8pPr marL="0" lvl="7" indent="0" algn="ctr">
              <a:lnSpc>
                <a:spcPct val="100000"/>
              </a:lnSpc>
              <a:spcBef>
                <a:spcPts val="0"/>
              </a:spcBef>
              <a:spcAft>
                <a:spcPts val="0"/>
              </a:spcAft>
              <a:buClr>
                <a:srgbClr val="FFFFFF"/>
              </a:buClr>
              <a:buSzPts val="2100"/>
              <a:buFont typeface="Century Gothic"/>
              <a:buNone/>
              <a:defRPr sz="2100">
                <a:solidFill>
                  <a:srgbClr val="FFFFFF"/>
                </a:solidFill>
              </a:defRPr>
            </a:lvl8pPr>
            <a:lvl9pPr marL="0" lvl="8" indent="0" algn="ctr">
              <a:lnSpc>
                <a:spcPct val="100000"/>
              </a:lnSpc>
              <a:spcBef>
                <a:spcPts val="0"/>
              </a:spcBef>
              <a:spcAft>
                <a:spcPts val="0"/>
              </a:spcAft>
              <a:buClr>
                <a:srgbClr val="FFFFFF"/>
              </a:buClr>
              <a:buSzPts val="2100"/>
              <a:buFont typeface="Century Gothic"/>
              <a:buNone/>
              <a:defRPr sz="2100">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38478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3/5/2022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294623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ctrTitle"/>
          </p:nvPr>
        </p:nvSpPr>
        <p:spPr>
          <a:xfrm>
            <a:off x="311700" y="1456660"/>
            <a:ext cx="8520600" cy="711565"/>
          </a:xfrm>
          <a:prstGeom prst="rect">
            <a:avLst/>
          </a:prstGeom>
          <a:ln w="9525" cap="flat" cmpd="sng">
            <a:solidFill>
              <a:srgbClr val="FCE5CD"/>
            </a:solidFill>
            <a:prstDash val="solid"/>
            <a:round/>
            <a:headEnd type="none" w="sm" len="sm"/>
            <a:tailEnd type="none" w="sm" len="sm"/>
          </a:ln>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000" b="1" dirty="0">
                <a:solidFill>
                  <a:srgbClr val="FF0000"/>
                </a:solidFill>
                <a:latin typeface="+mj-lt"/>
                <a:cs typeface="Times New Roman" panose="02020603050405020304" pitchFamily="18" charset="0"/>
              </a:rPr>
              <a:t>PRESENTATION ON</a:t>
            </a:r>
            <a:endParaRPr sz="4000" b="1" dirty="0">
              <a:solidFill>
                <a:srgbClr val="FF0000"/>
              </a:solidFill>
              <a:latin typeface="+mj-lt"/>
              <a:cs typeface="Times New Roman" panose="02020603050405020304" pitchFamily="18" charset="0"/>
            </a:endParaRPr>
          </a:p>
        </p:txBody>
      </p:sp>
      <p:sp>
        <p:nvSpPr>
          <p:cNvPr id="250" name="Google Shape;250;p31"/>
          <p:cNvSpPr txBox="1">
            <a:spLocks noGrp="1"/>
          </p:cNvSpPr>
          <p:nvPr>
            <p:ph type="subTitle" idx="1"/>
          </p:nvPr>
        </p:nvSpPr>
        <p:spPr>
          <a:xfrm>
            <a:off x="311700" y="2178041"/>
            <a:ext cx="8520600" cy="606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dirty="0">
                <a:solidFill>
                  <a:srgbClr val="FF0000"/>
                </a:solidFill>
              </a:rPr>
              <a:t>&lt;&lt;</a:t>
            </a:r>
            <a:r>
              <a:rPr lang="en" dirty="0">
                <a:solidFill>
                  <a:srgbClr val="1155CC"/>
                </a:solidFill>
              </a:rPr>
              <a:t>SALESFORCE</a:t>
            </a:r>
            <a:r>
              <a:rPr lang="en" dirty="0">
                <a:solidFill>
                  <a:srgbClr val="FF0000"/>
                </a:solidFill>
              </a:rPr>
              <a:t>&gt;&gt;</a:t>
            </a:r>
            <a:endParaRPr dirty="0">
              <a:solidFill>
                <a:srgbClr val="FF0000"/>
              </a:solidFill>
            </a:endParaRPr>
          </a:p>
        </p:txBody>
      </p:sp>
      <p:sp>
        <p:nvSpPr>
          <p:cNvPr id="251" name="Google Shape;251;p31"/>
          <p:cNvSpPr txBox="1"/>
          <p:nvPr/>
        </p:nvSpPr>
        <p:spPr>
          <a:xfrm>
            <a:off x="407525" y="3021450"/>
            <a:ext cx="3977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i="1" dirty="0">
                <a:solidFill>
                  <a:srgbClr val="FF0000"/>
                </a:solidFill>
                <a:latin typeface="Times New Roman" panose="02020603050405020304" pitchFamily="18" charset="0"/>
                <a:cs typeface="Times New Roman" panose="02020603050405020304" pitchFamily="18" charset="0"/>
              </a:rPr>
              <a:t>SUBMITTED BY</a:t>
            </a:r>
            <a:endParaRPr sz="1900" b="1" i="1" dirty="0">
              <a:solidFill>
                <a:srgbClr val="FF000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a:p>
            <a:pPr marL="0" lvl="0" indent="0" algn="l" rtl="0">
              <a:spcBef>
                <a:spcPts val="0"/>
              </a:spcBef>
              <a:spcAft>
                <a:spcPts val="0"/>
              </a:spcAft>
              <a:buNone/>
            </a:pPr>
            <a:r>
              <a:rPr lang="en" sz="1500" b="1" dirty="0">
                <a:latin typeface="+mj-lt"/>
                <a:cs typeface="Times New Roman" panose="02020603050405020304" pitchFamily="18" charset="0"/>
              </a:rPr>
              <a:t>UNIVERSITY ROLL NO :- 1900290140010</a:t>
            </a:r>
            <a:endParaRPr sz="1500" b="1" dirty="0">
              <a:latin typeface="+mj-lt"/>
              <a:cs typeface="Times New Roman" panose="02020603050405020304" pitchFamily="18" charset="0"/>
            </a:endParaRPr>
          </a:p>
          <a:p>
            <a:pPr marL="0" lvl="0" indent="0" algn="l" rtl="0">
              <a:spcBef>
                <a:spcPts val="0"/>
              </a:spcBef>
              <a:spcAft>
                <a:spcPts val="0"/>
              </a:spcAft>
              <a:buNone/>
            </a:pPr>
            <a:r>
              <a:rPr lang="en" sz="1500" b="1" dirty="0">
                <a:latin typeface="+mj-lt"/>
                <a:cs typeface="Times New Roman" panose="02020603050405020304" pitchFamily="18" charset="0"/>
              </a:rPr>
              <a:t>NAME :- ARYA MISHRA</a:t>
            </a:r>
            <a:endParaRPr sz="1500" b="1" dirty="0">
              <a:latin typeface="+mj-lt"/>
              <a:cs typeface="Times New Roman" panose="02020603050405020304" pitchFamily="18" charset="0"/>
            </a:endParaRPr>
          </a:p>
          <a:p>
            <a:pPr marL="0" lvl="0" indent="0" algn="l" rtl="0">
              <a:spcBef>
                <a:spcPts val="0"/>
              </a:spcBef>
              <a:spcAft>
                <a:spcPts val="0"/>
              </a:spcAft>
              <a:buNone/>
            </a:pPr>
            <a:r>
              <a:rPr lang="en" sz="1500" b="1" dirty="0">
                <a:latin typeface="+mj-lt"/>
                <a:cs typeface="Times New Roman" panose="02020603050405020304" pitchFamily="18" charset="0"/>
              </a:rPr>
              <a:t>SEMESTER :- VI SEMESTER</a:t>
            </a:r>
            <a:endParaRPr sz="1500" b="1" dirty="0">
              <a:latin typeface="+mj-lt"/>
              <a:cs typeface="Times New Roman" panose="02020603050405020304" pitchFamily="18" charset="0"/>
            </a:endParaRPr>
          </a:p>
          <a:p>
            <a:pPr marL="0" lvl="0" indent="0" algn="l" rtl="0">
              <a:spcBef>
                <a:spcPts val="0"/>
              </a:spcBef>
              <a:spcAft>
                <a:spcPts val="0"/>
              </a:spcAft>
              <a:buNone/>
            </a:pPr>
            <a:r>
              <a:rPr lang="en" sz="1500" b="1" dirty="0">
                <a:latin typeface="+mj-lt"/>
                <a:cs typeface="Times New Roman" panose="02020603050405020304" pitchFamily="18" charset="0"/>
              </a:rPr>
              <a:t>SECTION :- A</a:t>
            </a:r>
            <a:endParaRPr sz="1500" b="1" dirty="0">
              <a:latin typeface="+mj-lt"/>
              <a:cs typeface="Times New Roman" panose="02020603050405020304" pitchFamily="18" charset="0"/>
            </a:endParaRPr>
          </a:p>
          <a:p>
            <a:pPr marL="0" lvl="0" indent="0" algn="l" rtl="0">
              <a:spcBef>
                <a:spcPts val="0"/>
              </a:spcBef>
              <a:spcAft>
                <a:spcPts val="0"/>
              </a:spcAft>
              <a:buNone/>
            </a:pPr>
            <a:r>
              <a:rPr lang="en" sz="1500" b="1" dirty="0">
                <a:latin typeface="+mj-lt"/>
                <a:cs typeface="Times New Roman" panose="02020603050405020304" pitchFamily="18" charset="0"/>
              </a:rPr>
              <a:t>DATE :- 05/03/22</a:t>
            </a:r>
            <a:endParaRPr sz="1500" b="1" dirty="0">
              <a:latin typeface="+mj-lt"/>
              <a:cs typeface="Times New Roman" panose="02020603050405020304" pitchFamily="18" charset="0"/>
            </a:endParaRPr>
          </a:p>
        </p:txBody>
      </p:sp>
      <p:pic>
        <p:nvPicPr>
          <p:cNvPr id="252" name="Google Shape;252;p31"/>
          <p:cNvPicPr preferRelativeResize="0"/>
          <p:nvPr/>
        </p:nvPicPr>
        <p:blipFill>
          <a:blip r:embed="rId3">
            <a:alphaModFix/>
          </a:blip>
          <a:stretch>
            <a:fillRect/>
          </a:stretch>
        </p:blipFill>
        <p:spPr>
          <a:xfrm>
            <a:off x="311700" y="0"/>
            <a:ext cx="8115300" cy="1329875"/>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F9D5-24E5-43A1-86D9-37221A325079}"/>
              </a:ext>
            </a:extLst>
          </p:cNvPr>
          <p:cNvSpPr>
            <a:spLocks noGrp="1"/>
          </p:cNvSpPr>
          <p:nvPr>
            <p:ph type="title"/>
          </p:nvPr>
        </p:nvSpPr>
        <p:spPr>
          <a:xfrm>
            <a:off x="814982" y="0"/>
            <a:ext cx="7514035" cy="925033"/>
          </a:xfrm>
        </p:spPr>
        <p:txBody>
          <a:bodyPr>
            <a:normAutofit/>
          </a:bodyPr>
          <a:lstStyle/>
          <a:p>
            <a:r>
              <a:rPr lang="en-US" sz="4000" b="1" dirty="0">
                <a:latin typeface="Times New Roman" panose="02020603050405020304" pitchFamily="18" charset="0"/>
                <a:cs typeface="Times New Roman" panose="02020603050405020304" pitchFamily="18" charset="0"/>
              </a:rPr>
              <a:t>Reports</a:t>
            </a:r>
          </a:p>
        </p:txBody>
      </p:sp>
      <p:sp>
        <p:nvSpPr>
          <p:cNvPr id="3" name="Content Placeholder 2">
            <a:extLst>
              <a:ext uri="{FF2B5EF4-FFF2-40B4-BE49-F238E27FC236}">
                <a16:creationId xmlns:a16="http://schemas.microsoft.com/office/drawing/2014/main" id="{B9217815-45B7-42EC-BF87-0D4461F3F861}"/>
              </a:ext>
            </a:extLst>
          </p:cNvPr>
          <p:cNvSpPr>
            <a:spLocks noGrp="1"/>
          </p:cNvSpPr>
          <p:nvPr>
            <p:ph idx="1"/>
          </p:nvPr>
        </p:nvSpPr>
        <p:spPr>
          <a:xfrm>
            <a:off x="1304620" y="584793"/>
            <a:ext cx="7514035" cy="2200938"/>
          </a:xfrm>
        </p:spPr>
        <p:txBody>
          <a:bodyPr/>
          <a:lstStyle/>
          <a:p>
            <a:pPr rtl="0">
              <a:spcBef>
                <a:spcPts val="0"/>
              </a:spcBef>
              <a:spcAft>
                <a:spcPts val="1600"/>
              </a:spcAft>
            </a:pPr>
            <a:r>
              <a:rPr lang="en-GB" sz="2000" b="0" i="0" u="none" strike="noStrike" dirty="0">
                <a:effectLst/>
                <a:latin typeface="Times New Roman" panose="02020603050405020304" pitchFamily="18" charset="0"/>
                <a:cs typeface="Times New Roman" panose="02020603050405020304" pitchFamily="18" charset="0"/>
              </a:rPr>
              <a:t>A report is a list of records that meet the criteria you define. It’s displayed in Salesforce in rows and columns, and can be filtered, grouped, or displayed in a graphical chart.</a:t>
            </a:r>
            <a:endParaRPr lang="en-GB" sz="2000" b="0" dirty="0">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3074" name="Picture 2">
            <a:extLst>
              <a:ext uri="{FF2B5EF4-FFF2-40B4-BE49-F238E27FC236}">
                <a16:creationId xmlns:a16="http://schemas.microsoft.com/office/drawing/2014/main" id="{5871079C-72DB-47D7-A533-8B373DD22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322" y="1940501"/>
            <a:ext cx="6819194" cy="31073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68E97EC-5450-4B51-B323-3F37DA474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088" y="0"/>
            <a:ext cx="1658912" cy="1041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759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BED6-3DFF-4302-9188-B569B3C58D0B}"/>
              </a:ext>
            </a:extLst>
          </p:cNvPr>
          <p:cNvSpPr>
            <a:spLocks noGrp="1"/>
          </p:cNvSpPr>
          <p:nvPr>
            <p:ph type="title"/>
          </p:nvPr>
        </p:nvSpPr>
        <p:spPr>
          <a:xfrm>
            <a:off x="1060071" y="1"/>
            <a:ext cx="7514035" cy="754912"/>
          </a:xfrm>
        </p:spPr>
        <p:txBody>
          <a:bodyPr>
            <a:normAutofit/>
          </a:bodyPr>
          <a:lstStyle/>
          <a:p>
            <a:r>
              <a:rPr lang="en-US" sz="4000" b="1" dirty="0">
                <a:latin typeface="Times New Roman" panose="02020603050405020304" pitchFamily="18" charset="0"/>
                <a:cs typeface="Times New Roman" panose="02020603050405020304" pitchFamily="18" charset="0"/>
              </a:rPr>
              <a:t>Dashboards</a:t>
            </a:r>
          </a:p>
        </p:txBody>
      </p:sp>
      <p:sp>
        <p:nvSpPr>
          <p:cNvPr id="3" name="Content Placeholder 2">
            <a:extLst>
              <a:ext uri="{FF2B5EF4-FFF2-40B4-BE49-F238E27FC236}">
                <a16:creationId xmlns:a16="http://schemas.microsoft.com/office/drawing/2014/main" id="{F9AF333A-F93B-4CE7-A7AC-7D2E84D6008E}"/>
              </a:ext>
            </a:extLst>
          </p:cNvPr>
          <p:cNvSpPr>
            <a:spLocks noGrp="1"/>
          </p:cNvSpPr>
          <p:nvPr>
            <p:ph idx="1"/>
          </p:nvPr>
        </p:nvSpPr>
        <p:spPr>
          <a:xfrm>
            <a:off x="1315253" y="604060"/>
            <a:ext cx="7514035" cy="1288535"/>
          </a:xfrm>
        </p:spPr>
        <p:txBody>
          <a:bodyPr>
            <a:normAutofit/>
          </a:bodyPr>
          <a:lstStyle/>
          <a:p>
            <a:r>
              <a:rPr lang="en-GB" sz="2000" b="0" i="0" u="none" strike="noStrike" dirty="0">
                <a:effectLst/>
                <a:latin typeface="Times New Roman" panose="02020603050405020304" pitchFamily="18" charset="0"/>
                <a:cs typeface="Times New Roman" panose="02020603050405020304" pitchFamily="18" charset="0"/>
              </a:rPr>
              <a:t>Dashboards are the graphical representations of the results from the reports</a:t>
            </a:r>
            <a:endParaRPr lang="en-US" sz="2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C5432BBA-C1A9-41B0-8EEC-3D0F75F58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679" y="1739421"/>
            <a:ext cx="6602819" cy="32472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33AC5E64-AF73-476C-97C5-E3B89C2A7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088" y="1"/>
            <a:ext cx="1658912" cy="95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049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a:spLocks noGrp="1"/>
          </p:cNvSpPr>
          <p:nvPr>
            <p:ph type="title" idx="4294967295"/>
          </p:nvPr>
        </p:nvSpPr>
        <p:spPr>
          <a:xfrm>
            <a:off x="2328530" y="219075"/>
            <a:ext cx="4683125" cy="1050925"/>
          </a:xfrm>
          <a:prstGeom prst="rect">
            <a:avLst/>
          </a:prstGeom>
          <a:noFill/>
          <a:ln>
            <a:noFill/>
          </a:ln>
        </p:spPr>
        <p:txBody>
          <a:bodyPr spcFirstLastPara="1" wrap="square" lIns="34275" tIns="34275" rIns="34275" bIns="34275" anchor="t" anchorCtr="0">
            <a:normAutofit/>
          </a:bodyPr>
          <a:lstStyle/>
          <a:p>
            <a:pPr marL="0" lvl="0" indent="0" algn="l" rtl="0">
              <a:lnSpc>
                <a:spcPct val="100000"/>
              </a:lnSpc>
              <a:spcBef>
                <a:spcPts val="0"/>
              </a:spcBef>
              <a:spcAft>
                <a:spcPts val="0"/>
              </a:spcAft>
              <a:buClr>
                <a:srgbClr val="EBEBEB"/>
              </a:buClr>
              <a:buSzPts val="3200"/>
              <a:buFont typeface="Century Gothic"/>
              <a:buNone/>
            </a:pPr>
            <a:r>
              <a:rPr lang="en-US" sz="4000" b="1" dirty="0">
                <a:latin typeface="Times New Roman" panose="02020603050405020304" pitchFamily="18" charset="0"/>
                <a:cs typeface="Times New Roman" panose="02020603050405020304" pitchFamily="18" charset="0"/>
              </a:rPr>
              <a:t>Clouds in Salesforce</a:t>
            </a:r>
            <a:endParaRPr sz="4000" b="1" dirty="0">
              <a:latin typeface="Times New Roman" panose="02020603050405020304" pitchFamily="18" charset="0"/>
              <a:cs typeface="Times New Roman" panose="02020603050405020304" pitchFamily="18" charset="0"/>
            </a:endParaRPr>
          </a:p>
        </p:txBody>
      </p:sp>
      <p:sp>
        <p:nvSpPr>
          <p:cNvPr id="290" name="Google Shape;290;p37"/>
          <p:cNvSpPr txBox="1">
            <a:spLocks noGrp="1"/>
          </p:cNvSpPr>
          <p:nvPr>
            <p:ph type="body" idx="4294967295"/>
          </p:nvPr>
        </p:nvSpPr>
        <p:spPr>
          <a:xfrm>
            <a:off x="1876425" y="1270000"/>
            <a:ext cx="7267575" cy="3416300"/>
          </a:xfrm>
          <a:prstGeom prst="rect">
            <a:avLst/>
          </a:prstGeom>
          <a:noFill/>
          <a:ln>
            <a:noFill/>
          </a:ln>
        </p:spPr>
        <p:txBody>
          <a:bodyPr spcFirstLastPara="1" wrap="square" lIns="34275" tIns="34275" rIns="34275" bIns="34275" anchor="t" anchorCtr="0">
            <a:normAutofit/>
          </a:bodyPr>
          <a:lstStyle/>
          <a:p>
            <a:pPr marL="0" lvl="0" indent="0" algn="l" rtl="0">
              <a:lnSpc>
                <a:spcPct val="100000"/>
              </a:lnSpc>
              <a:spcBef>
                <a:spcPts val="0"/>
              </a:spcBef>
              <a:spcAft>
                <a:spcPts val="0"/>
              </a:spcAft>
              <a:buSzPts val="1400"/>
              <a:buNone/>
            </a:pPr>
            <a:endParaRPr dirty="0"/>
          </a:p>
          <a:p>
            <a:pPr marL="254000" lvl="0" indent="-254000" algn="just" rtl="0">
              <a:lnSpc>
                <a:spcPct val="100000"/>
              </a:lnSpc>
              <a:spcBef>
                <a:spcPts val="800"/>
              </a:spcBef>
              <a:spcAft>
                <a:spcPts val="0"/>
              </a:spcAft>
              <a:buSzPts val="1200"/>
              <a:buFont typeface="Noto Sans Symbols"/>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Sales Cloud</a:t>
            </a:r>
            <a:endParaRPr sz="2000" dirty="0">
              <a:latin typeface="Times New Roman" panose="02020603050405020304" pitchFamily="18" charset="0"/>
              <a:cs typeface="Times New Roman" panose="02020603050405020304" pitchFamily="18" charset="0"/>
            </a:endParaRPr>
          </a:p>
          <a:p>
            <a:pPr marL="254000" lvl="0" indent="-254000" algn="just" rtl="0">
              <a:lnSpc>
                <a:spcPct val="100000"/>
              </a:lnSpc>
              <a:spcBef>
                <a:spcPts val="800"/>
              </a:spcBef>
              <a:spcAft>
                <a:spcPts val="0"/>
              </a:spcAft>
              <a:buSzPts val="1200"/>
              <a:buFont typeface="Noto Sans Symbols"/>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Service Cloud</a:t>
            </a:r>
            <a:endParaRPr sz="2000" dirty="0">
              <a:latin typeface="Times New Roman" panose="02020603050405020304" pitchFamily="18" charset="0"/>
              <a:cs typeface="Times New Roman" panose="02020603050405020304" pitchFamily="18" charset="0"/>
            </a:endParaRPr>
          </a:p>
          <a:p>
            <a:pPr marL="254000" lvl="0" indent="-254000" algn="just" rtl="0">
              <a:lnSpc>
                <a:spcPct val="100000"/>
              </a:lnSpc>
              <a:spcBef>
                <a:spcPts val="800"/>
              </a:spcBef>
              <a:spcAft>
                <a:spcPts val="0"/>
              </a:spcAft>
              <a:buSzPts val="1200"/>
              <a:buFont typeface="Noto Sans Symbols"/>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Marketing Cloud</a:t>
            </a:r>
          </a:p>
          <a:p>
            <a:pPr marL="254000" lvl="0" indent="-254000" algn="just" rtl="0">
              <a:lnSpc>
                <a:spcPct val="100000"/>
              </a:lnSpc>
              <a:spcBef>
                <a:spcPts val="800"/>
              </a:spcBef>
              <a:spcAft>
                <a:spcPts val="0"/>
              </a:spcAft>
              <a:buSzPts val="1200"/>
              <a:buFont typeface="Noto Sans Symbols"/>
              <a:buChar char="●"/>
            </a:pPr>
            <a:r>
              <a:rPr lang="en" sz="2000" dirty="0">
                <a:latin typeface="Times New Roman" panose="02020603050405020304" pitchFamily="18" charset="0"/>
                <a:cs typeface="Times New Roman" panose="02020603050405020304" pitchFamily="18" charset="0"/>
                <a:sym typeface="Century Gothic"/>
              </a:rPr>
              <a:t>Commerce Cloud</a:t>
            </a:r>
            <a:endParaRPr sz="2000" dirty="0">
              <a:latin typeface="Times New Roman" panose="02020603050405020304" pitchFamily="18" charset="0"/>
              <a:cs typeface="Times New Roman" panose="02020603050405020304" pitchFamily="18" charset="0"/>
            </a:endParaRPr>
          </a:p>
          <a:p>
            <a:pPr marL="254000" lvl="0" indent="-254000" algn="just" rtl="0">
              <a:lnSpc>
                <a:spcPct val="100000"/>
              </a:lnSpc>
              <a:spcBef>
                <a:spcPts val="800"/>
              </a:spcBef>
              <a:spcAft>
                <a:spcPts val="0"/>
              </a:spcAft>
              <a:buSzPts val="1200"/>
              <a:buFont typeface="Noto Sans Symbols"/>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Community Cloud</a:t>
            </a:r>
          </a:p>
          <a:p>
            <a:pPr marL="254000" lvl="0" indent="-254000" algn="just" rtl="0">
              <a:lnSpc>
                <a:spcPct val="100000"/>
              </a:lnSpc>
              <a:spcBef>
                <a:spcPts val="800"/>
              </a:spcBef>
              <a:spcAft>
                <a:spcPts val="0"/>
              </a:spcAft>
              <a:buSzPts val="1200"/>
              <a:buFont typeface="Noto Sans Symbols"/>
              <a:buChar char="●"/>
            </a:pPr>
            <a:endParaRPr dirty="0"/>
          </a:p>
        </p:txBody>
      </p:sp>
      <p:pic>
        <p:nvPicPr>
          <p:cNvPr id="5" name="Picture 2">
            <a:extLst>
              <a:ext uri="{FF2B5EF4-FFF2-40B4-BE49-F238E27FC236}">
                <a16:creationId xmlns:a16="http://schemas.microsoft.com/office/drawing/2014/main" id="{D3AC630A-F458-4604-98F0-4970B29D9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088" y="0"/>
            <a:ext cx="1658912" cy="116361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Salesforce Community Cloud Features and Benefits">
            <a:extLst>
              <a:ext uri="{FF2B5EF4-FFF2-40B4-BE49-F238E27FC236}">
                <a16:creationId xmlns:a16="http://schemas.microsoft.com/office/drawing/2014/main" id="{BECBE153-EAA7-4BA0-A1FD-110C5CC3E5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776" y="1554606"/>
            <a:ext cx="4068576" cy="20342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4F5B2D68-5425-4080-9B40-F6578C8D0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6707" y="1554606"/>
            <a:ext cx="825646" cy="653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2000"/>
                                        <p:tgtEl>
                                          <p:spTgt spid="2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0">
                                            <p:txEl>
                                              <p:pRg st="1" end="1"/>
                                            </p:txEl>
                                          </p:spTgt>
                                        </p:tgtEl>
                                        <p:attrNameLst>
                                          <p:attrName>style.visibility</p:attrName>
                                        </p:attrNameLst>
                                      </p:cBhvr>
                                      <p:to>
                                        <p:strVal val="visible"/>
                                      </p:to>
                                    </p:set>
                                    <p:animEffect transition="in" filter="fade">
                                      <p:cBhvr>
                                        <p:cTn id="12" dur="2000"/>
                                        <p:tgtEl>
                                          <p:spTgt spid="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0">
                                            <p:txEl>
                                              <p:pRg st="2" end="2"/>
                                            </p:txEl>
                                          </p:spTgt>
                                        </p:tgtEl>
                                        <p:attrNameLst>
                                          <p:attrName>style.visibility</p:attrName>
                                        </p:attrNameLst>
                                      </p:cBhvr>
                                      <p:to>
                                        <p:strVal val="visible"/>
                                      </p:to>
                                    </p:set>
                                    <p:animEffect transition="in" filter="fade">
                                      <p:cBhvr>
                                        <p:cTn id="17" dur="2000"/>
                                        <p:tgtEl>
                                          <p:spTgt spid="2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0">
                                            <p:txEl>
                                              <p:pRg st="3" end="3"/>
                                            </p:txEl>
                                          </p:spTgt>
                                        </p:tgtEl>
                                        <p:attrNameLst>
                                          <p:attrName>style.visibility</p:attrName>
                                        </p:attrNameLst>
                                      </p:cBhvr>
                                      <p:to>
                                        <p:strVal val="visible"/>
                                      </p:to>
                                    </p:set>
                                    <p:animEffect transition="in" filter="fade">
                                      <p:cBhvr>
                                        <p:cTn id="22" dur="2000"/>
                                        <p:tgtEl>
                                          <p:spTgt spid="2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0">
                                            <p:txEl>
                                              <p:pRg st="4" end="4"/>
                                            </p:txEl>
                                          </p:spTgt>
                                        </p:tgtEl>
                                        <p:attrNameLst>
                                          <p:attrName>style.visibility</p:attrName>
                                        </p:attrNameLst>
                                      </p:cBhvr>
                                      <p:to>
                                        <p:strVal val="visible"/>
                                      </p:to>
                                    </p:set>
                                    <p:animEffect transition="in" filter="fade">
                                      <p:cBhvr>
                                        <p:cTn id="27" dur="2000"/>
                                        <p:tgtEl>
                                          <p:spTgt spid="2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0">
                                            <p:txEl>
                                              <p:pRg st="5" end="5"/>
                                            </p:txEl>
                                          </p:spTgt>
                                        </p:tgtEl>
                                        <p:attrNameLst>
                                          <p:attrName>style.visibility</p:attrName>
                                        </p:attrNameLst>
                                      </p:cBhvr>
                                      <p:to>
                                        <p:strVal val="visible"/>
                                      </p:to>
                                    </p:set>
                                    <p:animEffect transition="in" filter="fade">
                                      <p:cBhvr>
                                        <p:cTn id="32" dur="2000"/>
                                        <p:tgtEl>
                                          <p:spTgt spid="2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FA61-2987-4C75-8874-8355E2394F42}"/>
              </a:ext>
            </a:extLst>
          </p:cNvPr>
          <p:cNvSpPr>
            <a:spLocks noGrp="1"/>
          </p:cNvSpPr>
          <p:nvPr>
            <p:ph type="title" idx="4294967295"/>
          </p:nvPr>
        </p:nvSpPr>
        <p:spPr>
          <a:xfrm>
            <a:off x="2057804" y="136525"/>
            <a:ext cx="4518025" cy="1050925"/>
          </a:xfrm>
        </p:spPr>
        <p:txBody>
          <a:bodyPr>
            <a:normAutofit/>
          </a:bodyPr>
          <a:lstStyle/>
          <a:p>
            <a:r>
              <a:rPr lang="en-US" sz="4000" b="1" dirty="0">
                <a:latin typeface="Times New Roman" panose="02020603050405020304" pitchFamily="18" charset="0"/>
                <a:cs typeface="Times New Roman" panose="02020603050405020304" pitchFamily="18" charset="0"/>
              </a:rPr>
              <a:t>Sales Cloud</a:t>
            </a:r>
          </a:p>
        </p:txBody>
      </p:sp>
      <p:sp>
        <p:nvSpPr>
          <p:cNvPr id="3" name="Text Placeholder 2">
            <a:extLst>
              <a:ext uri="{FF2B5EF4-FFF2-40B4-BE49-F238E27FC236}">
                <a16:creationId xmlns:a16="http://schemas.microsoft.com/office/drawing/2014/main" id="{C247D067-883C-4281-8DC4-F22F6B9D4190}"/>
              </a:ext>
            </a:extLst>
          </p:cNvPr>
          <p:cNvSpPr>
            <a:spLocks noGrp="1"/>
          </p:cNvSpPr>
          <p:nvPr>
            <p:ph type="body" idx="4294967295"/>
          </p:nvPr>
        </p:nvSpPr>
        <p:spPr>
          <a:xfrm>
            <a:off x="1263650" y="1187450"/>
            <a:ext cx="7880350" cy="1384300"/>
          </a:xfrm>
        </p:spPr>
        <p:txBody>
          <a:bodyPr>
            <a:normAutofit/>
          </a:bodyPr>
          <a:lstStyle/>
          <a:p>
            <a:pPr>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Salesforce Sales Cloud helps to build a stronger relationships with customers. It is a cloud-based CRM platform that keeps information about leads, customers and sales all in one place. </a:t>
            </a:r>
            <a:endParaRPr lang="en-US" sz="20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285AF9BF-7F42-49A8-A6A0-2C42F8B0B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376" y="2434090"/>
            <a:ext cx="3880883" cy="2497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451E41A-BE49-49AE-829F-C82BE9277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088" y="0"/>
            <a:ext cx="1658912" cy="116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721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4B90-A2B9-475E-9BA2-F87F1CF14F0B}"/>
              </a:ext>
            </a:extLst>
          </p:cNvPr>
          <p:cNvSpPr>
            <a:spLocks noGrp="1"/>
          </p:cNvSpPr>
          <p:nvPr>
            <p:ph type="title" idx="4294967295"/>
          </p:nvPr>
        </p:nvSpPr>
        <p:spPr>
          <a:xfrm>
            <a:off x="2368550" y="116220"/>
            <a:ext cx="4406900" cy="1050925"/>
          </a:xfrm>
        </p:spPr>
        <p:txBody>
          <a:bodyPr>
            <a:normAutofit/>
          </a:bodyPr>
          <a:lstStyle/>
          <a:p>
            <a:r>
              <a:rPr lang="en-US" sz="4000" b="1" dirty="0">
                <a:latin typeface="Times New Roman" panose="02020603050405020304" pitchFamily="18" charset="0"/>
                <a:cs typeface="Times New Roman" panose="02020603050405020304" pitchFamily="18" charset="0"/>
              </a:rPr>
              <a:t>Service Cloud</a:t>
            </a:r>
          </a:p>
        </p:txBody>
      </p:sp>
      <p:sp>
        <p:nvSpPr>
          <p:cNvPr id="3" name="Text Placeholder 2">
            <a:extLst>
              <a:ext uri="{FF2B5EF4-FFF2-40B4-BE49-F238E27FC236}">
                <a16:creationId xmlns:a16="http://schemas.microsoft.com/office/drawing/2014/main" id="{E989B0B3-7A41-49C2-8B40-185734E9D613}"/>
              </a:ext>
            </a:extLst>
          </p:cNvPr>
          <p:cNvSpPr>
            <a:spLocks noGrp="1"/>
          </p:cNvSpPr>
          <p:nvPr>
            <p:ph type="body" idx="4294967295"/>
          </p:nvPr>
        </p:nvSpPr>
        <p:spPr>
          <a:xfrm>
            <a:off x="923925" y="280452"/>
            <a:ext cx="7626350" cy="3146425"/>
          </a:xfrm>
        </p:spPr>
        <p:txBody>
          <a:bodyPr/>
          <a:lstStyle/>
          <a:p>
            <a:pPr rtl="0">
              <a:spcBef>
                <a:spcPts val="0"/>
              </a:spcBef>
              <a:spcAft>
                <a:spcPts val="1600"/>
              </a:spcAft>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Salesforce offers Service cloud that provides customer services. It is a cloud that supports customers on any channel, at any time, at scale. </a:t>
            </a:r>
            <a:endParaRPr lang="en-GB" sz="2000" b="0" dirty="0">
              <a:effectLst/>
              <a:latin typeface="Times New Roman" panose="02020603050405020304" pitchFamily="18" charset="0"/>
              <a:cs typeface="Times New Roman" panose="02020603050405020304" pitchFamily="18" charset="0"/>
            </a:endParaRPr>
          </a:p>
          <a:p>
            <a:pPr marL="158750" indent="0">
              <a:buNone/>
            </a:pPr>
            <a:br>
              <a:rPr lang="en-GB" dirty="0"/>
            </a:br>
            <a:endParaRPr lang="en-US" dirty="0"/>
          </a:p>
        </p:txBody>
      </p:sp>
      <p:pic>
        <p:nvPicPr>
          <p:cNvPr id="12290" name="Picture 2">
            <a:extLst>
              <a:ext uri="{FF2B5EF4-FFF2-40B4-BE49-F238E27FC236}">
                <a16:creationId xmlns:a16="http://schemas.microsoft.com/office/drawing/2014/main" id="{B7F56E73-6EC5-4745-852A-B9F9B24DD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565" y="1853665"/>
            <a:ext cx="4300870" cy="30336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D6966448-BF56-4C86-8666-AE9269844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088" y="0"/>
            <a:ext cx="1658912" cy="116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417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2699-C0BD-4042-B155-026399E5195F}"/>
              </a:ext>
            </a:extLst>
          </p:cNvPr>
          <p:cNvSpPr>
            <a:spLocks noGrp="1"/>
          </p:cNvSpPr>
          <p:nvPr>
            <p:ph type="title" idx="4294967295"/>
          </p:nvPr>
        </p:nvSpPr>
        <p:spPr>
          <a:xfrm>
            <a:off x="1045369" y="158689"/>
            <a:ext cx="7053262" cy="1050925"/>
          </a:xfrm>
        </p:spPr>
        <p:txBody>
          <a:bodyPr>
            <a:normAutofit/>
          </a:bodyPr>
          <a:lstStyle/>
          <a:p>
            <a:r>
              <a:rPr lang="en-US" sz="4000" b="1" dirty="0">
                <a:latin typeface="Times New Roman" panose="02020603050405020304" pitchFamily="18" charset="0"/>
                <a:cs typeface="Times New Roman" panose="02020603050405020304" pitchFamily="18" charset="0"/>
              </a:rPr>
              <a:t>Marketing Cloud</a:t>
            </a:r>
          </a:p>
        </p:txBody>
      </p:sp>
      <p:sp>
        <p:nvSpPr>
          <p:cNvPr id="3" name="Text Placeholder 2">
            <a:extLst>
              <a:ext uri="{FF2B5EF4-FFF2-40B4-BE49-F238E27FC236}">
                <a16:creationId xmlns:a16="http://schemas.microsoft.com/office/drawing/2014/main" id="{28B0C6C7-A50A-4BAF-88A0-832D6B76974D}"/>
              </a:ext>
            </a:extLst>
          </p:cNvPr>
          <p:cNvSpPr>
            <a:spLocks noGrp="1"/>
          </p:cNvSpPr>
          <p:nvPr>
            <p:ph type="body" idx="4294967295"/>
          </p:nvPr>
        </p:nvSpPr>
        <p:spPr>
          <a:xfrm>
            <a:off x="844550" y="1137320"/>
            <a:ext cx="7454900" cy="2246313"/>
          </a:xfrm>
        </p:spPr>
        <p:txBody>
          <a:bodyPr>
            <a:normAutofit/>
          </a:bodyPr>
          <a:lstStyle/>
          <a:p>
            <a:pPr rtl="0">
              <a:spcBef>
                <a:spcPts val="0"/>
              </a:spcBef>
              <a:spcAft>
                <a:spcPts val="1600"/>
              </a:spcAft>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It enables you to know your customer, personalize with intelligence, and engage across the entire journey.</a:t>
            </a:r>
            <a:endParaRPr lang="en-GB" sz="2000" b="0" dirty="0">
              <a:effectLst/>
              <a:latin typeface="Times New Roman" panose="02020603050405020304" pitchFamily="18" charset="0"/>
              <a:cs typeface="Times New Roman" panose="02020603050405020304" pitchFamily="18" charset="0"/>
            </a:endParaRPr>
          </a:p>
          <a:p>
            <a:pPr marL="158750" indent="0">
              <a:buNone/>
            </a:pPr>
            <a:br>
              <a:rPr lang="en-GB"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9220" name="Picture 4">
            <a:extLst>
              <a:ext uri="{FF2B5EF4-FFF2-40B4-BE49-F238E27FC236}">
                <a16:creationId xmlns:a16="http://schemas.microsoft.com/office/drawing/2014/main" id="{82CE25BB-DAE4-401F-A901-088B1D4F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523" y="2260477"/>
            <a:ext cx="3123626" cy="26126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CDE20F4C-E49A-49C1-A890-E5C4A3A6D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088" y="0"/>
            <a:ext cx="1658912" cy="116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038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942F-B340-414C-A1F5-DBE2715DF188}"/>
              </a:ext>
            </a:extLst>
          </p:cNvPr>
          <p:cNvSpPr>
            <a:spLocks noGrp="1"/>
          </p:cNvSpPr>
          <p:nvPr>
            <p:ph type="title" idx="4294967295"/>
          </p:nvPr>
        </p:nvSpPr>
        <p:spPr>
          <a:xfrm>
            <a:off x="1236662" y="0"/>
            <a:ext cx="6670675" cy="1050925"/>
          </a:xfrm>
        </p:spPr>
        <p:txBody>
          <a:bodyPr>
            <a:normAutofit/>
          </a:bodyPr>
          <a:lstStyle/>
          <a:p>
            <a:r>
              <a:rPr lang="en-US" sz="4000" b="1" dirty="0">
                <a:latin typeface="Times New Roman" panose="02020603050405020304" pitchFamily="18" charset="0"/>
                <a:cs typeface="Times New Roman" panose="02020603050405020304" pitchFamily="18" charset="0"/>
              </a:rPr>
              <a:t>Commerce Cloud</a:t>
            </a:r>
          </a:p>
        </p:txBody>
      </p:sp>
      <p:sp>
        <p:nvSpPr>
          <p:cNvPr id="4" name="Text Placeholder 3">
            <a:extLst>
              <a:ext uri="{FF2B5EF4-FFF2-40B4-BE49-F238E27FC236}">
                <a16:creationId xmlns:a16="http://schemas.microsoft.com/office/drawing/2014/main" id="{5F82A798-2925-46D2-B36F-4AA0CEBAA5D2}"/>
              </a:ext>
            </a:extLst>
          </p:cNvPr>
          <p:cNvSpPr>
            <a:spLocks noGrp="1"/>
          </p:cNvSpPr>
          <p:nvPr>
            <p:ph type="body" idx="4294967295"/>
          </p:nvPr>
        </p:nvSpPr>
        <p:spPr>
          <a:xfrm>
            <a:off x="893135" y="396225"/>
            <a:ext cx="7985125" cy="3146425"/>
          </a:xfrm>
        </p:spPr>
        <p:txBody>
          <a:bodyPr/>
          <a:lstStyle/>
          <a:p>
            <a:pPr rtl="0">
              <a:spcBef>
                <a:spcPts val="0"/>
              </a:spcBef>
              <a:spcAft>
                <a:spcPts val="1600"/>
              </a:spcAft>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Salesforce offers e-commerce solutions for B2C (business to consumer) and B2B (business to business) customers to provides the best e-Commerce websites to their customers who are shopping online.</a:t>
            </a:r>
            <a:endParaRPr lang="en-GB" sz="2000" b="0" dirty="0">
              <a:effectLst/>
              <a:latin typeface="Times New Roman" panose="02020603050405020304" pitchFamily="18" charset="0"/>
              <a:cs typeface="Times New Roman" panose="02020603050405020304" pitchFamily="18" charset="0"/>
            </a:endParaRPr>
          </a:p>
          <a:p>
            <a:pPr marL="158750" indent="0">
              <a:buNone/>
            </a:pPr>
            <a:endParaRPr lang="en-US" dirty="0"/>
          </a:p>
        </p:txBody>
      </p:sp>
      <p:pic>
        <p:nvPicPr>
          <p:cNvPr id="10244" name="Picture 4">
            <a:extLst>
              <a:ext uri="{FF2B5EF4-FFF2-40B4-BE49-F238E27FC236}">
                <a16:creationId xmlns:a16="http://schemas.microsoft.com/office/drawing/2014/main" id="{8C027C73-C877-402D-B476-0A6BDB9DB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648" y="2571750"/>
            <a:ext cx="5188618" cy="2175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0F642330-9661-42DF-843E-9282C5DCB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088" y="0"/>
            <a:ext cx="1658912" cy="116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255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E6B1-ECD9-4AE7-A0A8-82A587AC1A80}"/>
              </a:ext>
            </a:extLst>
          </p:cNvPr>
          <p:cNvSpPr>
            <a:spLocks noGrp="1"/>
          </p:cNvSpPr>
          <p:nvPr>
            <p:ph type="title" idx="4294967295"/>
          </p:nvPr>
        </p:nvSpPr>
        <p:spPr>
          <a:xfrm>
            <a:off x="2246312" y="61530"/>
            <a:ext cx="4651375" cy="1049337"/>
          </a:xfrm>
        </p:spPr>
        <p:txBody>
          <a:bodyPr>
            <a:normAutofit/>
          </a:bodyPr>
          <a:lstStyle/>
          <a:p>
            <a:r>
              <a:rPr lang="en-US" sz="4000" b="1" dirty="0">
                <a:latin typeface="Times New Roman" panose="02020603050405020304" pitchFamily="18" charset="0"/>
                <a:cs typeface="Times New Roman" panose="02020603050405020304" pitchFamily="18" charset="0"/>
              </a:rPr>
              <a:t>Community Cloud</a:t>
            </a:r>
          </a:p>
        </p:txBody>
      </p:sp>
      <p:sp>
        <p:nvSpPr>
          <p:cNvPr id="3" name="Text Placeholder 2">
            <a:extLst>
              <a:ext uri="{FF2B5EF4-FFF2-40B4-BE49-F238E27FC236}">
                <a16:creationId xmlns:a16="http://schemas.microsoft.com/office/drawing/2014/main" id="{9BA22C2F-5DF3-49A6-8297-5ACC43D71460}"/>
              </a:ext>
            </a:extLst>
          </p:cNvPr>
          <p:cNvSpPr>
            <a:spLocks noGrp="1"/>
          </p:cNvSpPr>
          <p:nvPr>
            <p:ph type="body" idx="4294967295"/>
          </p:nvPr>
        </p:nvSpPr>
        <p:spPr>
          <a:xfrm>
            <a:off x="1018695" y="381850"/>
            <a:ext cx="7678737" cy="3146425"/>
          </a:xfrm>
        </p:spPr>
        <p:txBody>
          <a:bodyPr/>
          <a:lstStyle/>
          <a:p>
            <a:pPr rtl="0">
              <a:spcBef>
                <a:spcPts val="0"/>
              </a:spcBef>
              <a:spcAft>
                <a:spcPts val="1600"/>
              </a:spcAft>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Whether you call it a portal, a help forum, a support site, or something else, a community is a beautifully branded digital experience connected to your CRM. Community Cloud makes it easy to create these experiences, engage customers, and empower partners.</a:t>
            </a:r>
            <a:endParaRPr lang="en-GB" sz="2000" b="0" dirty="0">
              <a:effectLst/>
              <a:latin typeface="Times New Roman" panose="02020603050405020304" pitchFamily="18" charset="0"/>
              <a:cs typeface="Times New Roman" panose="02020603050405020304" pitchFamily="18" charset="0"/>
            </a:endParaRPr>
          </a:p>
          <a:p>
            <a:pPr marL="158750" indent="0">
              <a:buNone/>
            </a:pPr>
            <a:endParaRPr lang="en-US" dirty="0"/>
          </a:p>
        </p:txBody>
      </p:sp>
      <p:pic>
        <p:nvPicPr>
          <p:cNvPr id="11266" name="Picture 2">
            <a:extLst>
              <a:ext uri="{FF2B5EF4-FFF2-40B4-BE49-F238E27FC236}">
                <a16:creationId xmlns:a16="http://schemas.microsoft.com/office/drawing/2014/main" id="{04DAE60D-D7C2-4D5B-ADF5-416270ED7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16" y="2571750"/>
            <a:ext cx="3586361" cy="25102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01796ECD-8C2A-4708-90FE-9F51A5051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088" y="1"/>
            <a:ext cx="1658912" cy="104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762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16F6-C17C-4089-9D23-8C491D3A4E5E}"/>
              </a:ext>
            </a:extLst>
          </p:cNvPr>
          <p:cNvSpPr>
            <a:spLocks noGrp="1"/>
          </p:cNvSpPr>
          <p:nvPr>
            <p:ph type="title"/>
          </p:nvPr>
        </p:nvSpPr>
        <p:spPr>
          <a:xfrm>
            <a:off x="1113233" y="219961"/>
            <a:ext cx="7514035" cy="538272"/>
          </a:xfrm>
        </p:spPr>
        <p:txBody>
          <a:bodyPr>
            <a:noAutofit/>
          </a:bodyPr>
          <a:lstStyle/>
          <a:p>
            <a:r>
              <a:rPr lang="en-US" sz="4000" b="1" dirty="0">
                <a:latin typeface="Times New Roman" panose="02020603050405020304" pitchFamily="18" charset="0"/>
                <a:cs typeface="Times New Roman" panose="02020603050405020304" pitchFamily="18" charset="0"/>
              </a:rPr>
              <a:t>Users, Roles and Profiles</a:t>
            </a:r>
          </a:p>
        </p:txBody>
      </p:sp>
      <p:sp>
        <p:nvSpPr>
          <p:cNvPr id="4" name="Content Placeholder 3">
            <a:extLst>
              <a:ext uri="{FF2B5EF4-FFF2-40B4-BE49-F238E27FC236}">
                <a16:creationId xmlns:a16="http://schemas.microsoft.com/office/drawing/2014/main" id="{8380FFC2-1966-42F2-AAC3-24C1FB4EC216}"/>
              </a:ext>
            </a:extLst>
          </p:cNvPr>
          <p:cNvSpPr>
            <a:spLocks noGrp="1"/>
          </p:cNvSpPr>
          <p:nvPr>
            <p:ph idx="1"/>
          </p:nvPr>
        </p:nvSpPr>
        <p:spPr>
          <a:xfrm>
            <a:off x="1113233" y="623999"/>
            <a:ext cx="7818116" cy="2343151"/>
          </a:xfrm>
        </p:spPr>
        <p:txBody>
          <a:bodyPr/>
          <a:lstStyle/>
          <a:p>
            <a:r>
              <a:rPr lang="en-US" sz="2000" b="1" u="sng" dirty="0">
                <a:latin typeface="Times New Roman" panose="02020603050405020304" pitchFamily="18" charset="0"/>
                <a:cs typeface="Times New Roman" panose="02020603050405020304" pitchFamily="18" charset="0"/>
              </a:rPr>
              <a:t>Users -</a:t>
            </a:r>
            <a:r>
              <a:rPr lang="en-US" dirty="0"/>
              <a:t> </a:t>
            </a:r>
            <a:r>
              <a:rPr lang="en-GB" sz="2000" i="0" dirty="0">
                <a:solidFill>
                  <a:srgbClr val="202124"/>
                </a:solidFill>
                <a:effectLst/>
                <a:latin typeface="Times New Roman" panose="02020603050405020304" pitchFamily="18" charset="0"/>
                <a:cs typeface="Times New Roman" panose="02020603050405020304" pitchFamily="18" charset="0"/>
              </a:rPr>
              <a:t>A user is anyone who logs in to Salesforce. Users are employees at your company, such as sales reps, managers, and IT specialists, who need access to the company's records. Every user in Salesforce has a user account.</a:t>
            </a:r>
          </a:p>
          <a:p>
            <a:endParaRPr lang="en-GB" sz="2000" dirty="0">
              <a:solidFill>
                <a:srgbClr val="202124"/>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9DDD87B-E01B-44DB-B30E-DDA6431799E1}"/>
              </a:ext>
            </a:extLst>
          </p:cNvPr>
          <p:cNvPicPr>
            <a:picLocks noChangeAspect="1"/>
          </p:cNvPicPr>
          <p:nvPr/>
        </p:nvPicPr>
        <p:blipFill>
          <a:blip r:embed="rId2"/>
          <a:stretch>
            <a:fillRect/>
          </a:stretch>
        </p:blipFill>
        <p:spPr>
          <a:xfrm>
            <a:off x="1754910" y="2159666"/>
            <a:ext cx="6230679" cy="2901966"/>
          </a:xfrm>
          <a:prstGeom prst="rect">
            <a:avLst/>
          </a:prstGeom>
        </p:spPr>
      </p:pic>
      <p:pic>
        <p:nvPicPr>
          <p:cNvPr id="7" name="Picture 2">
            <a:extLst>
              <a:ext uri="{FF2B5EF4-FFF2-40B4-BE49-F238E27FC236}">
                <a16:creationId xmlns:a16="http://schemas.microsoft.com/office/drawing/2014/main" id="{F41E61CD-1A0F-4BE8-8E83-B2DC08F42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870" y="0"/>
            <a:ext cx="1414130" cy="97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8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27DF80-98DB-4116-89A6-2D88E1CE8B1F}"/>
              </a:ext>
            </a:extLst>
          </p:cNvPr>
          <p:cNvSpPr txBox="1"/>
          <p:nvPr/>
        </p:nvSpPr>
        <p:spPr>
          <a:xfrm>
            <a:off x="1190846" y="188608"/>
            <a:ext cx="7410893" cy="1938992"/>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GB" sz="2000" b="1" i="0" u="sng" dirty="0">
                <a:solidFill>
                  <a:srgbClr val="202124"/>
                </a:solidFill>
                <a:effectLst/>
                <a:latin typeface="Times New Roman" panose="02020603050405020304" pitchFamily="18" charset="0"/>
                <a:cs typeface="Times New Roman" panose="02020603050405020304" pitchFamily="18" charset="0"/>
              </a:rPr>
              <a:t>Roles and Role Hierarchy</a:t>
            </a:r>
            <a:r>
              <a:rPr lang="en-GB" sz="2000" b="1" i="0" dirty="0">
                <a:solidFill>
                  <a:srgbClr val="202124"/>
                </a:solidFill>
                <a:effectLst/>
                <a:latin typeface="Times New Roman" panose="02020603050405020304" pitchFamily="18" charset="0"/>
                <a:cs typeface="Times New Roman" panose="02020603050405020304" pitchFamily="18" charset="0"/>
              </a:rPr>
              <a:t> </a:t>
            </a:r>
            <a:r>
              <a:rPr lang="en-GB" sz="2000" i="0" dirty="0">
                <a:solidFill>
                  <a:srgbClr val="202124"/>
                </a:solidFill>
                <a:effectLst/>
                <a:latin typeface="Times New Roman" panose="02020603050405020304" pitchFamily="18" charset="0"/>
                <a:cs typeface="Times New Roman" panose="02020603050405020304" pitchFamily="18" charset="0"/>
              </a:rPr>
              <a:t>- Role and its hierarchy is a mechanism to control the data access to the records on a salesforce object based on the job role of a user. For example, a manager needs to have access to all the data pertaining to the employees who report to him, but the employees have no access to the data that is only owned by their manager</a:t>
            </a:r>
            <a:r>
              <a:rPr lang="en-GB" b="0" i="0" dirty="0">
                <a:solidFill>
                  <a:srgbClr val="202124"/>
                </a:solidFill>
                <a:effectLst/>
                <a:latin typeface="arial" panose="020B0604020202020204" pitchFamily="34" charset="0"/>
              </a:rPr>
              <a:t>.</a:t>
            </a:r>
            <a:endParaRPr lang="en-US" dirty="0"/>
          </a:p>
        </p:txBody>
      </p:sp>
      <p:pic>
        <p:nvPicPr>
          <p:cNvPr id="7" name="Picture 6">
            <a:extLst>
              <a:ext uri="{FF2B5EF4-FFF2-40B4-BE49-F238E27FC236}">
                <a16:creationId xmlns:a16="http://schemas.microsoft.com/office/drawing/2014/main" id="{26C0EB0D-16D3-4A1A-A5CD-FAB7E884A432}"/>
              </a:ext>
            </a:extLst>
          </p:cNvPr>
          <p:cNvPicPr>
            <a:picLocks noChangeAspect="1"/>
          </p:cNvPicPr>
          <p:nvPr/>
        </p:nvPicPr>
        <p:blipFill>
          <a:blip r:embed="rId2"/>
          <a:stretch>
            <a:fillRect/>
          </a:stretch>
        </p:blipFill>
        <p:spPr>
          <a:xfrm>
            <a:off x="1765005" y="2127600"/>
            <a:ext cx="6422065" cy="3015900"/>
          </a:xfrm>
          <a:prstGeom prst="rect">
            <a:avLst/>
          </a:prstGeom>
        </p:spPr>
      </p:pic>
      <p:pic>
        <p:nvPicPr>
          <p:cNvPr id="8" name="Picture 2">
            <a:extLst>
              <a:ext uri="{FF2B5EF4-FFF2-40B4-BE49-F238E27FC236}">
                <a16:creationId xmlns:a16="http://schemas.microsoft.com/office/drawing/2014/main" id="{B0C89086-F923-4759-881C-0B71D908A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4148" y="0"/>
            <a:ext cx="669851" cy="66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920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ctrTitle" idx="4294967295"/>
          </p:nvPr>
        </p:nvSpPr>
        <p:spPr>
          <a:xfrm>
            <a:off x="1356517" y="88900"/>
            <a:ext cx="6430963" cy="1962150"/>
          </a:xfrm>
          <a:prstGeom prst="rect">
            <a:avLst/>
          </a:prstGeom>
          <a:noFill/>
          <a:ln>
            <a:noFill/>
          </a:ln>
        </p:spPr>
        <p:txBody>
          <a:bodyPr spcFirstLastPara="1" wrap="square" lIns="34275" tIns="34275" rIns="34275" bIns="34275" anchor="t" anchorCtr="0">
            <a:normAutofit/>
          </a:bodyPr>
          <a:lstStyle/>
          <a:p>
            <a:pPr marL="0" lvl="0" indent="0" algn="l" rtl="0">
              <a:lnSpc>
                <a:spcPct val="100000"/>
              </a:lnSpc>
              <a:spcBef>
                <a:spcPts val="0"/>
              </a:spcBef>
              <a:spcAft>
                <a:spcPts val="0"/>
              </a:spcAft>
              <a:buClr>
                <a:srgbClr val="EBEBEB"/>
              </a:buClr>
              <a:buSzPts val="3200"/>
              <a:buFont typeface="Century Gothic"/>
              <a:buNone/>
            </a:pPr>
            <a:r>
              <a:rPr lang="en" sz="3200" b="0" i="0" u="none" strike="noStrike" cap="none" dirty="0">
                <a:solidFill>
                  <a:srgbClr val="EBEBEB"/>
                </a:solidFill>
                <a:latin typeface="Century Gothic"/>
                <a:ea typeface="Century Gothic"/>
                <a:cs typeface="Century Gothic"/>
                <a:sym typeface="Century Gothic"/>
              </a:rPr>
              <a:t>           </a:t>
            </a:r>
            <a:r>
              <a:rPr lang="en" sz="4000" b="0" i="0" u="none" strike="noStrike" cap="none" dirty="0">
                <a:latin typeface="Times New Roman" panose="02020603050405020304" pitchFamily="18" charset="0"/>
                <a:ea typeface="Century Gothic"/>
                <a:cs typeface="Times New Roman" panose="02020603050405020304" pitchFamily="18" charset="0"/>
                <a:sym typeface="Century Gothic"/>
              </a:rPr>
              <a:t>What Is Salesforce?</a:t>
            </a:r>
            <a:endParaRPr sz="4000" dirty="0">
              <a:latin typeface="Times New Roman" panose="02020603050405020304" pitchFamily="18" charset="0"/>
              <a:cs typeface="Times New Roman" panose="02020603050405020304" pitchFamily="18" charset="0"/>
            </a:endParaRPr>
          </a:p>
        </p:txBody>
      </p:sp>
      <p:sp>
        <p:nvSpPr>
          <p:cNvPr id="258" name="Google Shape;258;p32"/>
          <p:cNvSpPr txBox="1">
            <a:spLocks noGrp="1"/>
          </p:cNvSpPr>
          <p:nvPr>
            <p:ph type="subTitle" idx="4294967295"/>
          </p:nvPr>
        </p:nvSpPr>
        <p:spPr>
          <a:xfrm>
            <a:off x="1568349" y="2051050"/>
            <a:ext cx="6430962" cy="1041400"/>
          </a:xfrm>
          <a:prstGeom prst="rect">
            <a:avLst/>
          </a:prstGeom>
          <a:noFill/>
          <a:ln>
            <a:noFill/>
          </a:ln>
        </p:spPr>
        <p:txBody>
          <a:bodyPr spcFirstLastPara="1" wrap="square" lIns="34275" tIns="34275" rIns="34275" bIns="34275" anchor="t" anchorCtr="0">
            <a:noAutofit/>
          </a:bodyPr>
          <a:lstStyle/>
          <a:p>
            <a:pPr marL="254000" lvl="0" indent="-254000" algn="l" rtl="0">
              <a:lnSpc>
                <a:spcPct val="100000"/>
              </a:lnSpc>
              <a:spcBef>
                <a:spcPts val="0"/>
              </a:spcBef>
              <a:spcAft>
                <a:spcPts val="0"/>
              </a:spcAft>
              <a:buSzPts val="1200"/>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Salesforce CRM provides a complete solution for that includes feature-rich solutions for marketing, sales, services, partner management and community management.</a:t>
            </a:r>
            <a:endParaRPr sz="2000" dirty="0">
              <a:latin typeface="Times New Roman" panose="02020603050405020304" pitchFamily="18" charset="0"/>
              <a:cs typeface="Times New Roman" panose="02020603050405020304" pitchFamily="18" charset="0"/>
            </a:endParaRPr>
          </a:p>
          <a:p>
            <a:pPr marL="254000" lvl="0" indent="-254000" algn="l" rtl="0">
              <a:lnSpc>
                <a:spcPct val="100000"/>
              </a:lnSpc>
              <a:spcBef>
                <a:spcPts val="800"/>
              </a:spcBef>
              <a:spcAft>
                <a:spcPts val="0"/>
              </a:spcAft>
              <a:buSzPts val="1200"/>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CRM is originally software for managing customer interaction, such as scheduling tasks, emailing, texting, and many more.</a:t>
            </a:r>
            <a:endParaRPr sz="2000" dirty="0">
              <a:latin typeface="Times New Roman" panose="02020603050405020304" pitchFamily="18" charset="0"/>
              <a:cs typeface="Times New Roman" panose="02020603050405020304" pitchFamily="18" charset="0"/>
            </a:endParaRPr>
          </a:p>
          <a:p>
            <a:pPr marL="254000" lvl="0" indent="-254000" algn="l" rtl="0">
              <a:lnSpc>
                <a:spcPct val="100000"/>
              </a:lnSpc>
              <a:spcBef>
                <a:spcPts val="800"/>
              </a:spcBef>
              <a:spcAft>
                <a:spcPts val="0"/>
              </a:spcAft>
              <a:buSzPts val="1200"/>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Salesforce grew into a cloud software solution and acquired several other companies for Paas(Platform as a Service) and Saas (Software as a Service). </a:t>
            </a:r>
            <a:endParaRPr sz="2000" dirty="0">
              <a:latin typeface="Times New Roman" panose="02020603050405020304" pitchFamily="18" charset="0"/>
              <a:cs typeface="Times New Roman" panose="02020603050405020304" pitchFamily="18" charset="0"/>
            </a:endParaRPr>
          </a:p>
        </p:txBody>
      </p:sp>
      <p:pic>
        <p:nvPicPr>
          <p:cNvPr id="259" name="Google Shape;259;p32"/>
          <p:cNvPicPr preferRelativeResize="0"/>
          <p:nvPr/>
        </p:nvPicPr>
        <p:blipFill rotWithShape="1">
          <a:blip r:embed="rId3">
            <a:alphaModFix/>
          </a:blip>
          <a:srcRect/>
          <a:stretch/>
        </p:blipFill>
        <p:spPr>
          <a:xfrm>
            <a:off x="2019365" y="695695"/>
            <a:ext cx="5105269" cy="1298279"/>
          </a:xfrm>
          <a:prstGeom prst="rect">
            <a:avLst/>
          </a:prstGeom>
          <a:noFill/>
          <a:ln>
            <a:noFill/>
          </a:ln>
        </p:spPr>
      </p:pic>
      <p:pic>
        <p:nvPicPr>
          <p:cNvPr id="6" name="Picture 2">
            <a:extLst>
              <a:ext uri="{FF2B5EF4-FFF2-40B4-BE49-F238E27FC236}">
                <a16:creationId xmlns:a16="http://schemas.microsoft.com/office/drawing/2014/main" id="{BEE57AB4-9086-4F52-8995-0AD71BF28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9870" y="12"/>
            <a:ext cx="1414130" cy="978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2000"/>
                                        <p:tgtEl>
                                          <p:spTgt spid="25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58">
                                            <p:txEl>
                                              <p:pRg st="0" end="0"/>
                                            </p:txEl>
                                          </p:spTgt>
                                        </p:tgtEl>
                                        <p:attrNameLst>
                                          <p:attrName>style.visibility</p:attrName>
                                        </p:attrNameLst>
                                      </p:cBhvr>
                                      <p:to>
                                        <p:strVal val="visible"/>
                                      </p:to>
                                    </p:set>
                                    <p:animEffect transition="in" filter="fade">
                                      <p:cBhvr>
                                        <p:cTn id="11" dur="2000"/>
                                        <p:tgtEl>
                                          <p:spTgt spid="258">
                                            <p:txEl>
                                              <p:pRg st="0" end="0"/>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58">
                                            <p:txEl>
                                              <p:pRg st="1" end="1"/>
                                            </p:txEl>
                                          </p:spTgt>
                                        </p:tgtEl>
                                        <p:attrNameLst>
                                          <p:attrName>style.visibility</p:attrName>
                                        </p:attrNameLst>
                                      </p:cBhvr>
                                      <p:to>
                                        <p:strVal val="visible"/>
                                      </p:to>
                                    </p:set>
                                    <p:animEffect transition="in" filter="fade">
                                      <p:cBhvr>
                                        <p:cTn id="15" dur="2000"/>
                                        <p:tgtEl>
                                          <p:spTgt spid="258">
                                            <p:txEl>
                                              <p:pRg st="1" end="1"/>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58">
                                            <p:txEl>
                                              <p:pRg st="2" end="2"/>
                                            </p:txEl>
                                          </p:spTgt>
                                        </p:tgtEl>
                                        <p:attrNameLst>
                                          <p:attrName>style.visibility</p:attrName>
                                        </p:attrNameLst>
                                      </p:cBhvr>
                                      <p:to>
                                        <p:strVal val="visible"/>
                                      </p:to>
                                    </p:set>
                                    <p:animEffect transition="in" filter="fade">
                                      <p:cBhvr>
                                        <p:cTn id="19" dur="2000"/>
                                        <p:tgtEl>
                                          <p:spTgt spid="2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AE9EF-DB38-467E-ACF5-D1865F09E16C}"/>
              </a:ext>
            </a:extLst>
          </p:cNvPr>
          <p:cNvSpPr txBox="1"/>
          <p:nvPr/>
        </p:nvSpPr>
        <p:spPr>
          <a:xfrm>
            <a:off x="1467292" y="211271"/>
            <a:ext cx="7102549" cy="1631216"/>
          </a:xfrm>
          <a:prstGeom prst="rect">
            <a:avLst/>
          </a:prstGeom>
          <a:noFill/>
        </p:spPr>
        <p:txBody>
          <a:bodyPr wrap="square">
            <a:spAutoFit/>
          </a:bodyPr>
          <a:lstStyle/>
          <a:p>
            <a:r>
              <a:rPr lang="en-GB" sz="2000" b="1" i="0" u="sng" dirty="0">
                <a:solidFill>
                  <a:srgbClr val="202124"/>
                </a:solidFill>
                <a:effectLst/>
                <a:latin typeface="Times New Roman" panose="02020603050405020304" pitchFamily="18" charset="0"/>
                <a:cs typeface="Times New Roman" panose="02020603050405020304" pitchFamily="18" charset="0"/>
              </a:rPr>
              <a:t>Profile</a:t>
            </a:r>
            <a:r>
              <a:rPr lang="en-GB" sz="2000" b="0" i="0" dirty="0">
                <a:solidFill>
                  <a:srgbClr val="202124"/>
                </a:solidFill>
                <a:effectLst/>
                <a:latin typeface="Times New Roman" panose="02020603050405020304" pitchFamily="18" charset="0"/>
                <a:cs typeface="Times New Roman" panose="02020603050405020304" pitchFamily="18" charset="0"/>
              </a:rPr>
              <a:t> - </a:t>
            </a:r>
            <a:r>
              <a:rPr lang="en-GB" sz="2000" i="0" dirty="0">
                <a:solidFill>
                  <a:srgbClr val="202124"/>
                </a:solidFill>
                <a:effectLst/>
                <a:latin typeface="Times New Roman" panose="02020603050405020304" pitchFamily="18" charset="0"/>
                <a:cs typeface="Times New Roman" panose="02020603050405020304" pitchFamily="18" charset="0"/>
              </a:rPr>
              <a:t>Salesforce profile is a set of settings and permissions provided to specific Salesforce users that define the extent of their actions on the platform. A profile in Salesforce determines the way in which users can access objects and data to perform specific business processes</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D3EB0D-101B-4D04-BA2A-E579A927F7F5}"/>
              </a:ext>
            </a:extLst>
          </p:cNvPr>
          <p:cNvPicPr>
            <a:picLocks noChangeAspect="1"/>
          </p:cNvPicPr>
          <p:nvPr/>
        </p:nvPicPr>
        <p:blipFill>
          <a:blip r:embed="rId2"/>
          <a:stretch>
            <a:fillRect/>
          </a:stretch>
        </p:blipFill>
        <p:spPr>
          <a:xfrm>
            <a:off x="1616149" y="1831746"/>
            <a:ext cx="6836735" cy="3311754"/>
          </a:xfrm>
          <a:prstGeom prst="rect">
            <a:avLst/>
          </a:prstGeom>
        </p:spPr>
      </p:pic>
      <p:pic>
        <p:nvPicPr>
          <p:cNvPr id="6" name="Picture 2">
            <a:extLst>
              <a:ext uri="{FF2B5EF4-FFF2-40B4-BE49-F238E27FC236}">
                <a16:creationId xmlns:a16="http://schemas.microsoft.com/office/drawing/2014/main" id="{1F3AC651-89A2-4A2E-87AB-3B4729B92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028" y="0"/>
            <a:ext cx="839972" cy="97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991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13314" name="Picture 2" descr="Migrating to Lightning - Costs, Tools, Tips, Best Practices">
            <a:extLst>
              <a:ext uri="{FF2B5EF4-FFF2-40B4-BE49-F238E27FC236}">
                <a16:creationId xmlns:a16="http://schemas.microsoft.com/office/drawing/2014/main" id="{9C9C0D72-E972-4DC2-BA41-7CD4D1863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541" y="916006"/>
            <a:ext cx="6826102" cy="33114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F92FCE27-B74F-4CAD-9666-6B8A57633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9870" y="1"/>
            <a:ext cx="1414130" cy="839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idx="4294967295"/>
          </p:nvPr>
        </p:nvSpPr>
        <p:spPr>
          <a:xfrm>
            <a:off x="0" y="733425"/>
            <a:ext cx="6361113" cy="563563"/>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EBEBEB"/>
              </a:buClr>
              <a:buSzPts val="3200"/>
              <a:buFont typeface="Century Gothic"/>
              <a:buNone/>
            </a:pPr>
            <a:r>
              <a:rPr lang="en" sz="4000" b="0" i="0" u="none" strike="noStrike" cap="none" dirty="0">
                <a:latin typeface="Times New Roman" panose="02020603050405020304" pitchFamily="18" charset="0"/>
                <a:ea typeface="Century Gothic"/>
                <a:cs typeface="Times New Roman" panose="02020603050405020304" pitchFamily="18" charset="0"/>
                <a:sym typeface="Century Gothic"/>
              </a:rPr>
              <a:t>History &amp; Founder </a:t>
            </a:r>
            <a:endParaRPr sz="4000" dirty="0">
              <a:latin typeface="Times New Roman" panose="02020603050405020304" pitchFamily="18" charset="0"/>
              <a:cs typeface="Times New Roman" panose="02020603050405020304" pitchFamily="18" charset="0"/>
            </a:endParaRPr>
          </a:p>
        </p:txBody>
      </p:sp>
      <p:sp>
        <p:nvSpPr>
          <p:cNvPr id="265" name="Google Shape;265;p33"/>
          <p:cNvSpPr txBox="1">
            <a:spLocks noGrp="1"/>
          </p:cNvSpPr>
          <p:nvPr>
            <p:ph type="body" idx="4294967295"/>
          </p:nvPr>
        </p:nvSpPr>
        <p:spPr>
          <a:xfrm>
            <a:off x="1190847" y="2396969"/>
            <a:ext cx="8051800" cy="2674937"/>
          </a:xfrm>
          <a:prstGeom prst="rect">
            <a:avLst/>
          </a:prstGeom>
          <a:noFill/>
          <a:ln>
            <a:noFill/>
          </a:ln>
        </p:spPr>
        <p:txBody>
          <a:bodyPr spcFirstLastPara="1" wrap="square" lIns="34275" tIns="34275" rIns="34275" bIns="34275" anchor="t" anchorCtr="0">
            <a:normAutofit/>
          </a:bodyPr>
          <a:lstStyle/>
          <a:p>
            <a:pPr marL="254000" lvl="0" indent="-254000" algn="l" rtl="0">
              <a:lnSpc>
                <a:spcPct val="100000"/>
              </a:lnSpc>
              <a:spcBef>
                <a:spcPts val="0"/>
              </a:spcBef>
              <a:spcAft>
                <a:spcPts val="0"/>
              </a:spcAft>
              <a:buSzPts val="1200"/>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Salesforce is the worlds' first and most popular</a:t>
            </a:r>
            <a:r>
              <a:rPr lang="en" sz="2000" b="1" dirty="0">
                <a:latin typeface="Times New Roman" panose="02020603050405020304" pitchFamily="18" charset="0"/>
                <a:cs typeface="Times New Roman" panose="02020603050405020304" pitchFamily="18" charset="0"/>
              </a:rPr>
              <a:t> CRM system .</a:t>
            </a:r>
            <a:endParaRPr sz="2000" b="1" dirty="0">
              <a:latin typeface="Times New Roman" panose="02020603050405020304" pitchFamily="18" charset="0"/>
              <a:cs typeface="Times New Roman" panose="02020603050405020304" pitchFamily="18" charset="0"/>
            </a:endParaRPr>
          </a:p>
          <a:p>
            <a:pPr marL="254000" lvl="0" indent="-254000" algn="l" rtl="0">
              <a:lnSpc>
                <a:spcPct val="100000"/>
              </a:lnSpc>
              <a:spcBef>
                <a:spcPts val="800"/>
              </a:spcBef>
              <a:spcAft>
                <a:spcPts val="0"/>
              </a:spcAft>
              <a:buSzPts val="1200"/>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The  headquarter of Salesforce is situated  in San Francisco.</a:t>
            </a:r>
            <a:endParaRPr sz="2000" dirty="0">
              <a:latin typeface="Times New Roman" panose="02020603050405020304" pitchFamily="18" charset="0"/>
              <a:cs typeface="Times New Roman" panose="02020603050405020304" pitchFamily="18" charset="0"/>
            </a:endParaRPr>
          </a:p>
          <a:p>
            <a:pPr marL="254000" lvl="0" indent="-254000" algn="l" rtl="0">
              <a:lnSpc>
                <a:spcPct val="100000"/>
              </a:lnSpc>
              <a:spcBef>
                <a:spcPts val="800"/>
              </a:spcBef>
              <a:spcAft>
                <a:spcPts val="0"/>
              </a:spcAft>
              <a:buSzPts val="1200"/>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 More than 82,000 companies and many customers used this dynamic, web-based, low-cost CRM platform.</a:t>
            </a:r>
            <a:endParaRPr sz="2000" b="0" i="0" u="none" strike="noStrike" cap="none" dirty="0">
              <a:latin typeface="Times New Roman" panose="02020603050405020304" pitchFamily="18" charset="0"/>
              <a:ea typeface="Century Gothic"/>
              <a:cs typeface="Times New Roman" panose="02020603050405020304" pitchFamily="18" charset="0"/>
              <a:sym typeface="Century Gothic"/>
            </a:endParaRPr>
          </a:p>
          <a:p>
            <a:pPr marL="254000" lvl="0" indent="-254000" algn="l" rtl="0">
              <a:lnSpc>
                <a:spcPct val="100000"/>
              </a:lnSpc>
              <a:spcBef>
                <a:spcPts val="800"/>
              </a:spcBef>
              <a:spcAft>
                <a:spcPts val="0"/>
              </a:spcAft>
              <a:buSzPts val="1200"/>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It was founded in March 1999 by former Oracle executive </a:t>
            </a:r>
            <a:r>
              <a:rPr lang="en" sz="2000" b="1" dirty="0">
                <a:latin typeface="Times New Roman" panose="02020603050405020304" pitchFamily="18" charset="0"/>
                <a:cs typeface="Times New Roman" panose="02020603050405020304" pitchFamily="18" charset="0"/>
              </a:rPr>
              <a:t>Marc Benioff.</a:t>
            </a:r>
          </a:p>
          <a:p>
            <a:pPr marL="254000" lvl="0" indent="-254000" algn="l" rtl="0">
              <a:lnSpc>
                <a:spcPct val="100000"/>
              </a:lnSpc>
              <a:spcBef>
                <a:spcPts val="800"/>
              </a:spcBef>
              <a:spcAft>
                <a:spcPts val="0"/>
              </a:spcAft>
              <a:buSzPts val="1200"/>
              <a:buChar char="►"/>
            </a:pP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Salesforce.com has its services translated into 16</a:t>
            </a:r>
            <a:r>
              <a:rPr lang="en" sz="2000" baseline="30000" dirty="0">
                <a:latin typeface="Times New Roman" panose="02020603050405020304" pitchFamily="18" charset="0"/>
                <a:cs typeface="Times New Roman" panose="02020603050405020304" pitchFamily="18" charset="0"/>
              </a:rPr>
              <a:t> </a:t>
            </a:r>
            <a:r>
              <a:rPr lang="en" sz="2000" b="0" i="0" u="none" strike="noStrike" cap="none" dirty="0">
                <a:latin typeface="Times New Roman" panose="02020603050405020304" pitchFamily="18" charset="0"/>
                <a:ea typeface="Century Gothic"/>
                <a:cs typeface="Times New Roman" panose="02020603050405020304" pitchFamily="18" charset="0"/>
                <a:sym typeface="Century Gothic"/>
              </a:rPr>
              <a:t>different languages and currently has 82,400 regular customers and over 2,100,000 subscribers.</a:t>
            </a:r>
            <a:endParaRPr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DFD7991-5261-4528-9403-E9BEC3908664}"/>
              </a:ext>
            </a:extLst>
          </p:cNvPr>
          <p:cNvPicPr>
            <a:picLocks noChangeAspect="1"/>
          </p:cNvPicPr>
          <p:nvPr/>
        </p:nvPicPr>
        <p:blipFill>
          <a:blip r:embed="rId3"/>
          <a:stretch>
            <a:fillRect/>
          </a:stretch>
        </p:blipFill>
        <p:spPr>
          <a:xfrm>
            <a:off x="5517018" y="0"/>
            <a:ext cx="3255546" cy="2030144"/>
          </a:xfrm>
          <a:prstGeom prst="rect">
            <a:avLst/>
          </a:prstGeom>
        </p:spPr>
      </p:pic>
      <p:sp>
        <p:nvSpPr>
          <p:cNvPr id="6" name="TextBox 5">
            <a:extLst>
              <a:ext uri="{FF2B5EF4-FFF2-40B4-BE49-F238E27FC236}">
                <a16:creationId xmlns:a16="http://schemas.microsoft.com/office/drawing/2014/main" id="{69A8B1CC-E54D-443B-9B39-299B7E8239AE}"/>
              </a:ext>
            </a:extLst>
          </p:cNvPr>
          <p:cNvSpPr txBox="1"/>
          <p:nvPr/>
        </p:nvSpPr>
        <p:spPr>
          <a:xfrm>
            <a:off x="5995031" y="2089192"/>
            <a:ext cx="2602317" cy="307777"/>
          </a:xfrm>
          <a:prstGeom prst="rect">
            <a:avLst/>
          </a:prstGeom>
          <a:noFill/>
        </p:spPr>
        <p:txBody>
          <a:bodyPr wrap="square">
            <a:spAutoFit/>
          </a:bodyPr>
          <a:lstStyle/>
          <a:p>
            <a:r>
              <a:rPr lang="en" sz="1400" b="0" i="0" u="none" strike="noStrike" cap="none" dirty="0">
                <a:latin typeface="Times New Roman" panose="02020603050405020304" pitchFamily="18" charset="0"/>
                <a:ea typeface="Century Gothic"/>
                <a:cs typeface="Times New Roman" panose="02020603050405020304" pitchFamily="18" charset="0"/>
                <a:sym typeface="Century Gothic"/>
              </a:rPr>
              <a:t>Founder </a:t>
            </a:r>
            <a:r>
              <a:rPr lang="en" b="1" dirty="0">
                <a:latin typeface="Times New Roman" panose="02020603050405020304" pitchFamily="18" charset="0"/>
                <a:cs typeface="Times New Roman" panose="02020603050405020304" pitchFamily="18" charset="0"/>
              </a:rPr>
              <a:t>Marc Benioff (1964)</a:t>
            </a:r>
            <a:endParaRPr lang="en-US"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2D80CB8C-AFA6-4F41-8C6F-7701B58B93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7348" y="0"/>
            <a:ext cx="546652" cy="5528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2000"/>
                                        <p:tgtEl>
                                          <p:spTgt spid="26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65">
                                            <p:txEl>
                                              <p:pRg st="0" end="0"/>
                                            </p:txEl>
                                          </p:spTgt>
                                        </p:tgtEl>
                                        <p:attrNameLst>
                                          <p:attrName>style.visibility</p:attrName>
                                        </p:attrNameLst>
                                      </p:cBhvr>
                                      <p:to>
                                        <p:strVal val="visible"/>
                                      </p:to>
                                    </p:set>
                                    <p:animEffect transition="in" filter="fade">
                                      <p:cBhvr>
                                        <p:cTn id="11" dur="2000"/>
                                        <p:tgtEl>
                                          <p:spTgt spid="265">
                                            <p:txEl>
                                              <p:pRg st="0" end="0"/>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65">
                                            <p:txEl>
                                              <p:pRg st="1" end="1"/>
                                            </p:txEl>
                                          </p:spTgt>
                                        </p:tgtEl>
                                        <p:attrNameLst>
                                          <p:attrName>style.visibility</p:attrName>
                                        </p:attrNameLst>
                                      </p:cBhvr>
                                      <p:to>
                                        <p:strVal val="visible"/>
                                      </p:to>
                                    </p:set>
                                    <p:animEffect transition="in" filter="fade">
                                      <p:cBhvr>
                                        <p:cTn id="15" dur="2000"/>
                                        <p:tgtEl>
                                          <p:spTgt spid="265">
                                            <p:txEl>
                                              <p:pRg st="1" end="1"/>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65">
                                            <p:txEl>
                                              <p:pRg st="2" end="2"/>
                                            </p:txEl>
                                          </p:spTgt>
                                        </p:tgtEl>
                                        <p:attrNameLst>
                                          <p:attrName>style.visibility</p:attrName>
                                        </p:attrNameLst>
                                      </p:cBhvr>
                                      <p:to>
                                        <p:strVal val="visible"/>
                                      </p:to>
                                    </p:set>
                                    <p:animEffect transition="in" filter="fade">
                                      <p:cBhvr>
                                        <p:cTn id="19" dur="2000"/>
                                        <p:tgtEl>
                                          <p:spTgt spid="265">
                                            <p:txEl>
                                              <p:pRg st="2" end="2"/>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265">
                                            <p:txEl>
                                              <p:pRg st="3" end="3"/>
                                            </p:txEl>
                                          </p:spTgt>
                                        </p:tgtEl>
                                        <p:attrNameLst>
                                          <p:attrName>style.visibility</p:attrName>
                                        </p:attrNameLst>
                                      </p:cBhvr>
                                      <p:to>
                                        <p:strVal val="visible"/>
                                      </p:to>
                                    </p:set>
                                    <p:animEffect transition="in" filter="fade">
                                      <p:cBhvr>
                                        <p:cTn id="23" dur="2000"/>
                                        <p:tgtEl>
                                          <p:spTgt spid="265">
                                            <p:txEl>
                                              <p:pRg st="3" end="3"/>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Effect transition="in" filter="fade">
                                      <p:cBhvr>
                                        <p:cTn id="27" dur="2000"/>
                                        <p:tgtEl>
                                          <p:spTgt spid="2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idx="4294967295"/>
          </p:nvPr>
        </p:nvSpPr>
        <p:spPr>
          <a:xfrm>
            <a:off x="1319505" y="256511"/>
            <a:ext cx="6523038" cy="871537"/>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rgbClr val="EBEBEB"/>
              </a:buClr>
              <a:buSzPts val="3200"/>
              <a:buFont typeface="Century Gothic"/>
              <a:buNone/>
            </a:pPr>
            <a:r>
              <a:rPr lang="en" sz="4000" b="0" i="0" u="none" strike="noStrike" cap="none" dirty="0">
                <a:latin typeface="Times New Roman" panose="02020603050405020304" pitchFamily="18" charset="0"/>
                <a:ea typeface="Century Gothic"/>
                <a:cs typeface="Times New Roman" panose="02020603050405020304" pitchFamily="18" charset="0"/>
                <a:sym typeface="Century Gothic"/>
              </a:rPr>
              <a:t>Important Points to Remember</a:t>
            </a:r>
            <a:endParaRPr sz="4000" dirty="0">
              <a:latin typeface="Times New Roman" panose="02020603050405020304" pitchFamily="18" charset="0"/>
              <a:cs typeface="Times New Roman" panose="02020603050405020304" pitchFamily="18" charset="0"/>
            </a:endParaRPr>
          </a:p>
        </p:txBody>
      </p:sp>
      <p:pic>
        <p:nvPicPr>
          <p:cNvPr id="278" name="Google Shape;278;p35"/>
          <p:cNvPicPr preferRelativeResize="0"/>
          <p:nvPr/>
        </p:nvPicPr>
        <p:blipFill rotWithShape="1">
          <a:blip r:embed="rId3">
            <a:alphaModFix/>
          </a:blip>
          <a:srcRect/>
          <a:stretch/>
        </p:blipFill>
        <p:spPr>
          <a:xfrm>
            <a:off x="982481" y="1420775"/>
            <a:ext cx="6860062" cy="3466214"/>
          </a:xfrm>
          <a:prstGeom prst="rect">
            <a:avLst/>
          </a:prstGeom>
          <a:noFill/>
          <a:ln>
            <a:noFill/>
          </a:ln>
        </p:spPr>
      </p:pic>
      <p:pic>
        <p:nvPicPr>
          <p:cNvPr id="4" name="Picture 2">
            <a:extLst>
              <a:ext uri="{FF2B5EF4-FFF2-40B4-BE49-F238E27FC236}">
                <a16:creationId xmlns:a16="http://schemas.microsoft.com/office/drawing/2014/main" id="{5DFB47A8-D7BD-4D0C-AC6C-0A82AA8E48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9870" y="0"/>
            <a:ext cx="1414130" cy="978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2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20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D920-B0A4-4125-8CCB-34693D0215A2}"/>
              </a:ext>
            </a:extLst>
          </p:cNvPr>
          <p:cNvSpPr>
            <a:spLocks noGrp="1"/>
          </p:cNvSpPr>
          <p:nvPr>
            <p:ph type="title" idx="4294967295"/>
          </p:nvPr>
        </p:nvSpPr>
        <p:spPr>
          <a:xfrm>
            <a:off x="2441575" y="-63795"/>
            <a:ext cx="4260850" cy="752770"/>
          </a:xfrm>
        </p:spPr>
        <p:txBody>
          <a:bodyPr>
            <a:normAutofit fontScale="90000"/>
          </a:bodyPr>
          <a:lstStyle/>
          <a:p>
            <a:r>
              <a:rPr lang="en-US" sz="4000" b="1" dirty="0">
                <a:latin typeface="Times New Roman" panose="02020603050405020304" pitchFamily="18" charset="0"/>
                <a:cs typeface="Times New Roman" panose="02020603050405020304" pitchFamily="18" charset="0"/>
              </a:rPr>
              <a:t>Basics of Salesforce</a:t>
            </a:r>
          </a:p>
        </p:txBody>
      </p:sp>
      <p:sp>
        <p:nvSpPr>
          <p:cNvPr id="3" name="Text Placeholder 2">
            <a:extLst>
              <a:ext uri="{FF2B5EF4-FFF2-40B4-BE49-F238E27FC236}">
                <a16:creationId xmlns:a16="http://schemas.microsoft.com/office/drawing/2014/main" id="{58D13FC2-70FB-4142-A1CB-C61C54331711}"/>
              </a:ext>
            </a:extLst>
          </p:cNvPr>
          <p:cNvSpPr>
            <a:spLocks noGrp="1"/>
          </p:cNvSpPr>
          <p:nvPr>
            <p:ph type="body" idx="4294967295"/>
          </p:nvPr>
        </p:nvSpPr>
        <p:spPr>
          <a:xfrm>
            <a:off x="1031358" y="784668"/>
            <a:ext cx="7772400" cy="4454525"/>
          </a:xfrm>
        </p:spPr>
        <p:txBody>
          <a:bodyPr>
            <a:noAutofit/>
          </a:bodyPr>
          <a:lstStyle/>
          <a:p>
            <a:pPr rtl="0" fontAlgn="base">
              <a:spcBef>
                <a:spcPts val="0"/>
              </a:spcBef>
              <a:spcAft>
                <a:spcPts val="0"/>
              </a:spcAft>
              <a:buFont typeface="Arial" panose="020B0604020202020204" pitchFamily="34" charset="0"/>
              <a:buChar char="•"/>
            </a:pPr>
            <a:r>
              <a:rPr lang="en-GB" sz="2000" b="1" i="0" u="sng" strike="noStrike" dirty="0">
                <a:effectLst/>
                <a:latin typeface="Times New Roman" panose="02020603050405020304" pitchFamily="18" charset="0"/>
                <a:cs typeface="Times New Roman" panose="02020603050405020304" pitchFamily="18" charset="0"/>
              </a:rPr>
              <a:t>Objects </a:t>
            </a:r>
            <a:r>
              <a:rPr lang="en-GB" sz="2000" b="0" i="0" u="sng" strike="noStrike" dirty="0">
                <a:effectLst/>
                <a:latin typeface="Times New Roman" panose="02020603050405020304" pitchFamily="18" charset="0"/>
                <a:cs typeface="Times New Roman" panose="02020603050405020304" pitchFamily="18" charset="0"/>
              </a:rPr>
              <a:t>-</a:t>
            </a:r>
            <a:r>
              <a:rPr lang="en-GB" sz="2000" b="0" i="0" u="none" strike="noStrike" dirty="0">
                <a:effectLst/>
                <a:latin typeface="Times New Roman" panose="02020603050405020304" pitchFamily="18" charset="0"/>
                <a:cs typeface="Times New Roman" panose="02020603050405020304" pitchFamily="18" charset="0"/>
              </a:rPr>
              <a:t> Objects are database tables that allow us to store data specific to the organization in salesforce. There are two types of objects.</a:t>
            </a:r>
          </a:p>
          <a:p>
            <a:pPr marL="742950" lvl="1" indent="-285750" rtl="0" fontAlgn="base">
              <a:spcBef>
                <a:spcPts val="0"/>
              </a:spcBef>
              <a:spcAft>
                <a:spcPts val="0"/>
              </a:spcAft>
              <a:buFont typeface="Arial" panose="020B0604020202020204" pitchFamily="34" charset="0"/>
              <a:buChar char="•"/>
            </a:pPr>
            <a:r>
              <a:rPr lang="en-GB" sz="2000" b="1" i="0" u="none" strike="noStrike" dirty="0">
                <a:effectLst/>
                <a:latin typeface="Times New Roman" panose="02020603050405020304" pitchFamily="18" charset="0"/>
                <a:cs typeface="Times New Roman" panose="02020603050405020304" pitchFamily="18" charset="0"/>
              </a:rPr>
              <a:t>Standard Objects - </a:t>
            </a:r>
            <a:r>
              <a:rPr lang="en-GB" sz="2000" b="0" i="0" u="none" strike="noStrike" dirty="0">
                <a:effectLst/>
                <a:latin typeface="Times New Roman" panose="02020603050405020304" pitchFamily="18" charset="0"/>
                <a:cs typeface="Times New Roman" panose="02020603050405020304" pitchFamily="18" charset="0"/>
              </a:rPr>
              <a:t>The objects provided by salesforce.com is called standard objects. Examples of standard objects are accounts, contacts etc.</a:t>
            </a:r>
          </a:p>
          <a:p>
            <a:pPr marL="742950" lvl="1" indent="-285750" rtl="0" fontAlgn="base">
              <a:spcBef>
                <a:spcPts val="0"/>
              </a:spcBef>
              <a:spcAft>
                <a:spcPts val="1600"/>
              </a:spcAft>
              <a:buFont typeface="Arial" panose="020B0604020202020204" pitchFamily="34" charset="0"/>
              <a:buChar char="•"/>
            </a:pPr>
            <a:r>
              <a:rPr lang="en-GB" sz="2000" b="1" i="0" u="none" strike="noStrike" dirty="0">
                <a:effectLst/>
                <a:latin typeface="Times New Roman" panose="02020603050405020304" pitchFamily="18" charset="0"/>
                <a:cs typeface="Times New Roman" panose="02020603050405020304" pitchFamily="18" charset="0"/>
              </a:rPr>
              <a:t>Custom Objects -</a:t>
            </a:r>
            <a:r>
              <a:rPr lang="en-GB" sz="2000" b="0" i="0" u="none" strike="noStrike" dirty="0">
                <a:effectLst/>
                <a:latin typeface="Times New Roman" panose="02020603050405020304" pitchFamily="18" charset="0"/>
                <a:cs typeface="Times New Roman" panose="02020603050405020304" pitchFamily="18" charset="0"/>
              </a:rPr>
              <a:t> The objects created by us are called custom objects. Custom objects store information that is unique and important to your organization.</a:t>
            </a:r>
          </a:p>
          <a:p>
            <a:pPr rtl="0" fontAlgn="base">
              <a:spcBef>
                <a:spcPts val="0"/>
              </a:spcBef>
              <a:spcAft>
                <a:spcPts val="0"/>
              </a:spcAft>
              <a:buFont typeface="Arial" panose="020B0604020202020204" pitchFamily="34" charset="0"/>
              <a:buChar char="•"/>
            </a:pPr>
            <a:r>
              <a:rPr lang="en-GB" sz="2000" b="1" i="0" u="sng" strike="noStrike" dirty="0">
                <a:effectLst/>
                <a:latin typeface="Times New Roman" panose="02020603050405020304" pitchFamily="18" charset="0"/>
                <a:cs typeface="Times New Roman" panose="02020603050405020304" pitchFamily="18" charset="0"/>
              </a:rPr>
              <a:t>Fields</a:t>
            </a:r>
            <a:r>
              <a:rPr lang="en-GB" sz="2000" b="0" i="0" u="none" strike="noStrike" dirty="0">
                <a:effectLst/>
                <a:latin typeface="Times New Roman" panose="02020603050405020304" pitchFamily="18" charset="0"/>
                <a:cs typeface="Times New Roman" panose="02020603050405020304" pitchFamily="18" charset="0"/>
              </a:rPr>
              <a:t> - In object database tables fields are the columns. Every standard and custom object has fields attached to it.</a:t>
            </a:r>
          </a:p>
          <a:p>
            <a:pPr rtl="0" fontAlgn="base">
              <a:spcBef>
                <a:spcPts val="0"/>
              </a:spcBef>
              <a:spcAft>
                <a:spcPts val="0"/>
              </a:spcAft>
              <a:buFont typeface="Arial" panose="020B0604020202020204" pitchFamily="34" charset="0"/>
              <a:buChar char="•"/>
            </a:pPr>
            <a:endParaRPr lang="en-GB" sz="2000" b="0" i="0" u="none" strike="noStrike" dirty="0">
              <a:effectLst/>
              <a:latin typeface="Times New Roman" panose="02020603050405020304" pitchFamily="18" charset="0"/>
              <a:cs typeface="Times New Roman" panose="02020603050405020304" pitchFamily="18" charset="0"/>
            </a:endParaRPr>
          </a:p>
          <a:p>
            <a:pPr rtl="0" fontAlgn="base">
              <a:spcBef>
                <a:spcPts val="0"/>
              </a:spcBef>
              <a:spcAft>
                <a:spcPts val="1600"/>
              </a:spcAft>
              <a:buFont typeface="Arial" panose="020B0604020202020204" pitchFamily="34" charset="0"/>
              <a:buChar char="•"/>
            </a:pPr>
            <a:r>
              <a:rPr lang="en-GB" sz="2000" b="1" i="0" u="sng" strike="noStrike" dirty="0">
                <a:effectLst/>
                <a:latin typeface="Times New Roman" panose="02020603050405020304" pitchFamily="18" charset="0"/>
                <a:cs typeface="Times New Roman" panose="02020603050405020304" pitchFamily="18" charset="0"/>
              </a:rPr>
              <a:t>Records</a:t>
            </a:r>
            <a:r>
              <a:rPr lang="en-GB" sz="2000" b="1" i="0" u="none" strike="noStrike" dirty="0">
                <a:effectLst/>
                <a:latin typeface="Times New Roman" panose="02020603050405020304" pitchFamily="18" charset="0"/>
                <a:cs typeface="Times New Roman" panose="02020603050405020304" pitchFamily="18" charset="0"/>
              </a:rPr>
              <a:t> </a:t>
            </a:r>
            <a:r>
              <a:rPr lang="en-GB" sz="2000" b="0" i="0" u="none" strike="noStrike" dirty="0">
                <a:effectLst/>
                <a:latin typeface="Times New Roman" panose="02020603050405020304" pitchFamily="18" charset="0"/>
                <a:cs typeface="Times New Roman" panose="02020603050405020304" pitchFamily="18" charset="0"/>
              </a:rPr>
              <a:t>- In object database tables records are the rows. Records are the actual data associated with an object</a:t>
            </a:r>
            <a:r>
              <a:rPr lang="en-GB" sz="2000" b="0" i="0" u="none" strike="noStrike" dirty="0">
                <a:effectLst/>
                <a:latin typeface="Roboto" panose="02000000000000000000" pitchFamily="2" charset="0"/>
              </a:rPr>
              <a:t>.</a:t>
            </a:r>
          </a:p>
          <a:p>
            <a:endParaRPr lang="en-US" dirty="0"/>
          </a:p>
        </p:txBody>
      </p:sp>
      <p:pic>
        <p:nvPicPr>
          <p:cNvPr id="4" name="Picture 2">
            <a:extLst>
              <a:ext uri="{FF2B5EF4-FFF2-40B4-BE49-F238E27FC236}">
                <a16:creationId xmlns:a16="http://schemas.microsoft.com/office/drawing/2014/main" id="{207F9CA0-D817-4399-9DC5-A74B7B7D8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502" y="1"/>
            <a:ext cx="1403498" cy="688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544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A07583-613B-43A3-88F1-83B173FD5E1B}"/>
              </a:ext>
            </a:extLst>
          </p:cNvPr>
          <p:cNvSpPr txBox="1"/>
          <p:nvPr/>
        </p:nvSpPr>
        <p:spPr>
          <a:xfrm>
            <a:off x="1137684" y="338861"/>
            <a:ext cx="7666075" cy="3477875"/>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GB" sz="2000" b="1" u="sng" dirty="0">
                <a:solidFill>
                  <a:srgbClr val="202124"/>
                </a:solidFill>
                <a:latin typeface="Times New Roman" panose="02020603050405020304" pitchFamily="18" charset="0"/>
                <a:cs typeface="Times New Roman" panose="02020603050405020304" pitchFamily="18" charset="0"/>
              </a:rPr>
              <a:t>Record Type</a:t>
            </a:r>
            <a:r>
              <a:rPr lang="en-GB" sz="2000" dirty="0">
                <a:solidFill>
                  <a:srgbClr val="202124"/>
                </a:solidFill>
                <a:latin typeface="Times New Roman" panose="02020603050405020304" pitchFamily="18" charset="0"/>
                <a:cs typeface="Times New Roman" panose="02020603050405020304" pitchFamily="18" charset="0"/>
              </a:rPr>
              <a:t> - </a:t>
            </a:r>
            <a:r>
              <a:rPr lang="en-GB" sz="2000" i="0" dirty="0">
                <a:solidFill>
                  <a:srgbClr val="202124"/>
                </a:solidFill>
                <a:effectLst/>
                <a:latin typeface="Times New Roman" panose="02020603050405020304" pitchFamily="18" charset="0"/>
                <a:cs typeface="Times New Roman" panose="02020603050405020304" pitchFamily="18" charset="0"/>
              </a:rPr>
              <a:t>Record types let you offer different business processes, picklist values, and page layouts to different users. You might create record types to differentiate your regular sales deals from your professional services engagements, offering different picklist values for each.</a:t>
            </a:r>
          </a:p>
          <a:p>
            <a:pPr marL="342900" indent="-342900">
              <a:buClr>
                <a:schemeClr val="accent1"/>
              </a:buClr>
              <a:buFont typeface="Arial" panose="020B0604020202020204" pitchFamily="34" charset="0"/>
              <a:buChar char="•"/>
            </a:pPr>
            <a:endParaRPr lang="en-GB" sz="2000" dirty="0">
              <a:solidFill>
                <a:srgbClr val="202124"/>
              </a:solidFill>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endParaRPr lang="en-GB" sz="2000" dirty="0">
              <a:solidFill>
                <a:srgbClr val="202124"/>
              </a:solidFill>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endParaRPr lang="en-GB" sz="2000" dirty="0">
              <a:solidFill>
                <a:srgbClr val="202124"/>
              </a:solidFill>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endParaRPr lang="en-GB" sz="2000" dirty="0">
              <a:solidFill>
                <a:srgbClr val="202124"/>
              </a:solidFill>
              <a:latin typeface="Times New Roman" panose="02020603050405020304" pitchFamily="18" charset="0"/>
              <a:cs typeface="Times New Roman" panose="02020603050405020304" pitchFamily="18" charset="0"/>
            </a:endParaRPr>
          </a:p>
          <a:p>
            <a:pPr>
              <a:buClr>
                <a:schemeClr val="accent1"/>
              </a:buClr>
            </a:pPr>
            <a:endParaRPr lang="en-GB" sz="2000" dirty="0">
              <a:solidFill>
                <a:srgbClr val="202124"/>
              </a:solidFill>
              <a:latin typeface="Times New Roman" panose="02020603050405020304" pitchFamily="18" charset="0"/>
              <a:cs typeface="Times New Roman" panose="02020603050405020304" pitchFamily="18" charset="0"/>
            </a:endParaRPr>
          </a:p>
          <a:p>
            <a:pPr>
              <a:buClr>
                <a:schemeClr val="accent1"/>
              </a:buClr>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AC08DE4-DB70-4429-B328-B3992B73EB3B}"/>
              </a:ext>
            </a:extLst>
          </p:cNvPr>
          <p:cNvPicPr>
            <a:picLocks noChangeAspect="1"/>
          </p:cNvPicPr>
          <p:nvPr/>
        </p:nvPicPr>
        <p:blipFill>
          <a:blip r:embed="rId2"/>
          <a:stretch>
            <a:fillRect/>
          </a:stretch>
        </p:blipFill>
        <p:spPr>
          <a:xfrm>
            <a:off x="2009553" y="1927392"/>
            <a:ext cx="5720316" cy="3216108"/>
          </a:xfrm>
          <a:prstGeom prst="rect">
            <a:avLst/>
          </a:prstGeom>
        </p:spPr>
      </p:pic>
      <p:pic>
        <p:nvPicPr>
          <p:cNvPr id="8" name="Picture 2">
            <a:extLst>
              <a:ext uri="{FF2B5EF4-FFF2-40B4-BE49-F238E27FC236}">
                <a16:creationId xmlns:a16="http://schemas.microsoft.com/office/drawing/2014/main" id="{DC5246ED-188C-4417-8CD0-EC08D1C7B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5562" y="0"/>
            <a:ext cx="1318437" cy="733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133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162EFA-E23E-4815-83E1-19AB11F28617}"/>
              </a:ext>
            </a:extLst>
          </p:cNvPr>
          <p:cNvSpPr txBox="1"/>
          <p:nvPr/>
        </p:nvSpPr>
        <p:spPr>
          <a:xfrm>
            <a:off x="1424764" y="328228"/>
            <a:ext cx="6868632" cy="1631216"/>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GB" sz="2000" b="1" i="0" u="sng" dirty="0">
                <a:solidFill>
                  <a:srgbClr val="202124"/>
                </a:solidFill>
                <a:effectLst/>
                <a:latin typeface="Times New Roman" panose="02020603050405020304" pitchFamily="18" charset="0"/>
                <a:cs typeface="Times New Roman" panose="02020603050405020304" pitchFamily="18" charset="0"/>
              </a:rPr>
              <a:t>Page Layout </a:t>
            </a:r>
            <a:r>
              <a:rPr lang="en-GB" sz="2000" b="1" i="0" dirty="0">
                <a:solidFill>
                  <a:srgbClr val="202124"/>
                </a:solidFill>
                <a:effectLst/>
                <a:latin typeface="Times New Roman" panose="02020603050405020304" pitchFamily="18" charset="0"/>
                <a:cs typeface="Times New Roman" panose="02020603050405020304" pitchFamily="18" charset="0"/>
              </a:rPr>
              <a:t>- </a:t>
            </a:r>
            <a:r>
              <a:rPr lang="en-GB" sz="2000" i="0" dirty="0">
                <a:solidFill>
                  <a:srgbClr val="202124"/>
                </a:solidFill>
                <a:effectLst/>
                <a:latin typeface="Times New Roman" panose="02020603050405020304" pitchFamily="18" charset="0"/>
                <a:cs typeface="Times New Roman" panose="02020603050405020304" pitchFamily="18" charset="0"/>
              </a:rPr>
              <a:t>Page Layout in Salesforce allows us to customize the design and organization of detail and edit pages of records in Salesforce. Page layouts can be used to control the appearance of fields, related lists, and custom links on standard and custom object's detail and edit page</a:t>
            </a:r>
            <a:r>
              <a:rPr lang="en-GB" b="0" i="0" dirty="0">
                <a:solidFill>
                  <a:srgbClr val="202124"/>
                </a:solidFill>
                <a:effectLst/>
                <a:latin typeface="arial" panose="020B0604020202020204" pitchFamily="34" charset="0"/>
              </a:rPr>
              <a:t>.</a:t>
            </a:r>
            <a:endParaRPr lang="en-US" dirty="0"/>
          </a:p>
        </p:txBody>
      </p:sp>
      <p:pic>
        <p:nvPicPr>
          <p:cNvPr id="7" name="Picture 6">
            <a:extLst>
              <a:ext uri="{FF2B5EF4-FFF2-40B4-BE49-F238E27FC236}">
                <a16:creationId xmlns:a16="http://schemas.microsoft.com/office/drawing/2014/main" id="{01648CC4-8DC6-4221-8231-087B8B629C73}"/>
              </a:ext>
            </a:extLst>
          </p:cNvPr>
          <p:cNvPicPr>
            <a:picLocks noChangeAspect="1"/>
          </p:cNvPicPr>
          <p:nvPr/>
        </p:nvPicPr>
        <p:blipFill>
          <a:blip r:embed="rId2"/>
          <a:stretch>
            <a:fillRect/>
          </a:stretch>
        </p:blipFill>
        <p:spPr>
          <a:xfrm>
            <a:off x="2033478" y="1966249"/>
            <a:ext cx="5651204" cy="3177251"/>
          </a:xfrm>
          <a:prstGeom prst="rect">
            <a:avLst/>
          </a:prstGeom>
        </p:spPr>
      </p:pic>
      <p:pic>
        <p:nvPicPr>
          <p:cNvPr id="8" name="Picture 2">
            <a:extLst>
              <a:ext uri="{FF2B5EF4-FFF2-40B4-BE49-F238E27FC236}">
                <a16:creationId xmlns:a16="http://schemas.microsoft.com/office/drawing/2014/main" id="{3E4307A5-F7E6-47A3-B078-9C8548A00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744" y="0"/>
            <a:ext cx="1063256" cy="65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534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C8F8-47B0-48B1-BF78-1CF69A605523}"/>
              </a:ext>
            </a:extLst>
          </p:cNvPr>
          <p:cNvSpPr>
            <a:spLocks noGrp="1"/>
          </p:cNvSpPr>
          <p:nvPr>
            <p:ph type="title"/>
          </p:nvPr>
        </p:nvSpPr>
        <p:spPr>
          <a:xfrm>
            <a:off x="814982" y="232976"/>
            <a:ext cx="7514035" cy="1314449"/>
          </a:xfrm>
        </p:spPr>
        <p:txBody>
          <a:bodyPr>
            <a:normAutofit/>
          </a:bodyPr>
          <a:lstStyle/>
          <a:p>
            <a:r>
              <a:rPr lang="en-US" sz="4000" b="1" dirty="0">
                <a:latin typeface="Times New Roman" panose="02020603050405020304" pitchFamily="18" charset="0"/>
                <a:cs typeface="Times New Roman" panose="02020603050405020304" pitchFamily="18" charset="0"/>
              </a:rPr>
              <a:t>Salesforce Tools</a:t>
            </a:r>
          </a:p>
        </p:txBody>
      </p:sp>
      <p:sp>
        <p:nvSpPr>
          <p:cNvPr id="5" name="Content Placeholder 4">
            <a:extLst>
              <a:ext uri="{FF2B5EF4-FFF2-40B4-BE49-F238E27FC236}">
                <a16:creationId xmlns:a16="http://schemas.microsoft.com/office/drawing/2014/main" id="{47554F0D-22D5-4216-B577-3692FF1E06A6}"/>
              </a:ext>
            </a:extLst>
          </p:cNvPr>
          <p:cNvSpPr>
            <a:spLocks noGrp="1"/>
          </p:cNvSpPr>
          <p:nvPr>
            <p:ph idx="1"/>
          </p:nvPr>
        </p:nvSpPr>
        <p:spPr>
          <a:xfrm>
            <a:off x="1304619" y="1605517"/>
            <a:ext cx="7514035" cy="2642192"/>
          </a:xfrm>
        </p:spPr>
        <p:txBody>
          <a:bodyPr>
            <a:noAutofit/>
          </a:bodyPr>
          <a:lstStyle/>
          <a:p>
            <a:pPr rtl="0" fontAlgn="base">
              <a:spcBef>
                <a:spcPts val="0"/>
              </a:spcBef>
              <a:spcAft>
                <a:spcPts val="0"/>
              </a:spcAft>
            </a:pPr>
            <a:r>
              <a:rPr lang="en-GB" sz="2000" b="0" i="0" u="none" strike="noStrike" dirty="0">
                <a:effectLst/>
                <a:latin typeface="Times New Roman" panose="02020603050405020304" pitchFamily="18" charset="0"/>
                <a:cs typeface="Times New Roman" panose="02020603050405020304" pitchFamily="18" charset="0"/>
              </a:rPr>
              <a:t>Standard and custom objects</a:t>
            </a:r>
          </a:p>
          <a:p>
            <a:pPr rtl="0" fontAlgn="base">
              <a:spcBef>
                <a:spcPts val="0"/>
              </a:spcBef>
              <a:spcAft>
                <a:spcPts val="0"/>
              </a:spcAft>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 Standard and custom fields</a:t>
            </a:r>
          </a:p>
          <a:p>
            <a:pPr rtl="0" fontAlgn="base">
              <a:spcBef>
                <a:spcPts val="0"/>
              </a:spcBef>
              <a:spcAft>
                <a:spcPts val="0"/>
              </a:spcAft>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 Layouts and record types</a:t>
            </a:r>
          </a:p>
          <a:p>
            <a:pPr rtl="0" fontAlgn="base">
              <a:spcBef>
                <a:spcPts val="0"/>
              </a:spcBef>
              <a:spcAft>
                <a:spcPts val="0"/>
              </a:spcAft>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 Roles and profiles</a:t>
            </a:r>
          </a:p>
          <a:p>
            <a:pPr rtl="0" fontAlgn="base">
              <a:spcBef>
                <a:spcPts val="0"/>
              </a:spcBef>
              <a:spcAft>
                <a:spcPts val="0"/>
              </a:spcAft>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 Validation rules</a:t>
            </a:r>
          </a:p>
          <a:p>
            <a:pPr rtl="0" fontAlgn="base">
              <a:spcBef>
                <a:spcPts val="0"/>
              </a:spcBef>
              <a:spcAft>
                <a:spcPts val="0"/>
              </a:spcAft>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 Workflow and Approvals</a:t>
            </a:r>
          </a:p>
          <a:p>
            <a:pPr rtl="0" fontAlgn="base">
              <a:spcBef>
                <a:spcPts val="0"/>
              </a:spcBef>
              <a:spcAft>
                <a:spcPts val="0"/>
              </a:spcAft>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 Process builders</a:t>
            </a:r>
          </a:p>
          <a:p>
            <a:pPr rtl="0" fontAlgn="base">
              <a:spcBef>
                <a:spcPts val="0"/>
              </a:spcBef>
              <a:spcAft>
                <a:spcPts val="1600"/>
              </a:spcAft>
              <a:buFont typeface="Arial" panose="020B0604020202020204" pitchFamily="34" charset="0"/>
              <a:buChar char="•"/>
            </a:pPr>
            <a:r>
              <a:rPr lang="en-GB" sz="2000" b="0" i="0" u="none" strike="noStrike" dirty="0">
                <a:effectLst/>
                <a:latin typeface="Times New Roman" panose="02020603050405020304" pitchFamily="18" charset="0"/>
                <a:cs typeface="Times New Roman" panose="02020603050405020304" pitchFamily="18" charset="0"/>
              </a:rPr>
              <a:t> Tabs, Apps and package</a:t>
            </a:r>
            <a:endParaRPr lang="en-US" sz="2000" dirty="0"/>
          </a:p>
        </p:txBody>
      </p:sp>
      <p:pic>
        <p:nvPicPr>
          <p:cNvPr id="1028" name="Picture 4">
            <a:extLst>
              <a:ext uri="{FF2B5EF4-FFF2-40B4-BE49-F238E27FC236}">
                <a16:creationId xmlns:a16="http://schemas.microsoft.com/office/drawing/2014/main" id="{A75A7C6A-922E-445F-AFC3-E30CEEDD1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878" y="1721700"/>
            <a:ext cx="32766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03533B8E-55BA-45B3-BC96-915E686C62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5088" y="0"/>
            <a:ext cx="1658912" cy="116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954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B6C-9409-4B1C-9D1E-73D44DB36818}"/>
              </a:ext>
            </a:extLst>
          </p:cNvPr>
          <p:cNvSpPr>
            <a:spLocks noGrp="1"/>
          </p:cNvSpPr>
          <p:nvPr>
            <p:ph type="title"/>
          </p:nvPr>
        </p:nvSpPr>
        <p:spPr>
          <a:xfrm>
            <a:off x="1028173" y="778834"/>
            <a:ext cx="7514035" cy="446567"/>
          </a:xfrm>
        </p:spPr>
        <p:txBody>
          <a:bodyPr>
            <a:normAutofit fontScale="90000"/>
          </a:bodyPr>
          <a:lstStyle/>
          <a:p>
            <a:pPr rtl="0">
              <a:spcBef>
                <a:spcPts val="0"/>
              </a:spcBef>
              <a:spcAft>
                <a:spcPts val="0"/>
              </a:spcAft>
            </a:pPr>
            <a:r>
              <a:rPr lang="en-US" sz="4400" b="1" i="0" u="none" strike="noStrike" dirty="0">
                <a:effectLst/>
                <a:latin typeface="Times New Roman" panose="02020603050405020304" pitchFamily="18" charset="0"/>
                <a:cs typeface="Times New Roman" panose="02020603050405020304" pitchFamily="18" charset="0"/>
              </a:rPr>
              <a:t>Salesforce Analytics</a:t>
            </a:r>
            <a:br>
              <a:rPr lang="en-US" sz="4000" b="0" dirty="0">
                <a:effectLst/>
                <a:latin typeface="Times New Roman" panose="02020603050405020304" pitchFamily="18" charset="0"/>
                <a:cs typeface="Times New Roman" panose="02020603050405020304" pitchFamily="18" charset="0"/>
              </a:rPr>
            </a:br>
            <a:br>
              <a:rPr lang="en-US" dirty="0"/>
            </a:br>
            <a:endParaRPr lang="en-US" dirty="0"/>
          </a:p>
        </p:txBody>
      </p:sp>
      <p:sp>
        <p:nvSpPr>
          <p:cNvPr id="3" name="Content Placeholder 2">
            <a:extLst>
              <a:ext uri="{FF2B5EF4-FFF2-40B4-BE49-F238E27FC236}">
                <a16:creationId xmlns:a16="http://schemas.microsoft.com/office/drawing/2014/main" id="{E561B1B5-971A-4A05-8D02-6B919F0DC7FA}"/>
              </a:ext>
            </a:extLst>
          </p:cNvPr>
          <p:cNvSpPr>
            <a:spLocks noGrp="1"/>
          </p:cNvSpPr>
          <p:nvPr>
            <p:ph idx="1"/>
          </p:nvPr>
        </p:nvSpPr>
        <p:spPr>
          <a:xfrm>
            <a:off x="1198294" y="1400174"/>
            <a:ext cx="7514035" cy="2672096"/>
          </a:xfrm>
        </p:spPr>
        <p:txBody>
          <a:bodyPr/>
          <a:lstStyle/>
          <a:p>
            <a:pPr rtl="0" fontAlgn="base">
              <a:spcBef>
                <a:spcPts val="0"/>
              </a:spcBef>
              <a:spcAft>
                <a:spcPts val="0"/>
              </a:spcAft>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Reports</a:t>
            </a:r>
          </a:p>
          <a:p>
            <a:pPr rtl="0" fontAlgn="base">
              <a:spcBef>
                <a:spcPts val="0"/>
              </a:spcBef>
              <a:spcAft>
                <a:spcPts val="1600"/>
              </a:spcAft>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Dashboards</a:t>
            </a:r>
          </a:p>
          <a:p>
            <a:pPr marL="0" indent="0">
              <a:buNone/>
            </a:pPr>
            <a:endParaRPr lang="en-US" dirty="0"/>
          </a:p>
        </p:txBody>
      </p:sp>
      <p:pic>
        <p:nvPicPr>
          <p:cNvPr id="2050" name="Picture 2">
            <a:extLst>
              <a:ext uri="{FF2B5EF4-FFF2-40B4-BE49-F238E27FC236}">
                <a16:creationId xmlns:a16="http://schemas.microsoft.com/office/drawing/2014/main" id="{F8287058-EBDE-4FDD-B2A1-592A162D6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36122"/>
            <a:ext cx="3373706" cy="19447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5310ED4-C98B-402F-8E4C-4BCBF6231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088" y="0"/>
            <a:ext cx="1658912" cy="116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850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863</Words>
  <Application>Microsoft Office PowerPoint</Application>
  <PresentationFormat>On-screen Show (16:9)</PresentationFormat>
  <Paragraphs>73</Paragraphs>
  <Slides>21</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Corbel</vt:lpstr>
      <vt:lpstr>arial</vt:lpstr>
      <vt:lpstr>arial</vt:lpstr>
      <vt:lpstr>Roboto</vt:lpstr>
      <vt:lpstr>Century Gothic</vt:lpstr>
      <vt:lpstr>Times New Roman</vt:lpstr>
      <vt:lpstr>Noto Sans Symbols</vt:lpstr>
      <vt:lpstr>Simple Light</vt:lpstr>
      <vt:lpstr>Parallax</vt:lpstr>
      <vt:lpstr>PRESENTATION ON</vt:lpstr>
      <vt:lpstr>           What Is Salesforce?</vt:lpstr>
      <vt:lpstr>History &amp; Founder </vt:lpstr>
      <vt:lpstr>Important Points to Remember</vt:lpstr>
      <vt:lpstr>Basics of Salesforce</vt:lpstr>
      <vt:lpstr>PowerPoint Presentation</vt:lpstr>
      <vt:lpstr>PowerPoint Presentation</vt:lpstr>
      <vt:lpstr>Salesforce Tools</vt:lpstr>
      <vt:lpstr>Salesforce Analytics  </vt:lpstr>
      <vt:lpstr>Reports</vt:lpstr>
      <vt:lpstr>Dashboards</vt:lpstr>
      <vt:lpstr>Clouds in Salesforce</vt:lpstr>
      <vt:lpstr>Sales Cloud</vt:lpstr>
      <vt:lpstr>Service Cloud</vt:lpstr>
      <vt:lpstr>Marketing Cloud</vt:lpstr>
      <vt:lpstr>Commerce Cloud</vt:lpstr>
      <vt:lpstr>Community Cloud</vt:lpstr>
      <vt:lpstr>Users, Roles and Profiles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arya</dc:creator>
  <cp:lastModifiedBy>arya</cp:lastModifiedBy>
  <cp:revision>4</cp:revision>
  <dcterms:modified xsi:type="dcterms:W3CDTF">2022-03-05T09:56:19Z</dcterms:modified>
</cp:coreProperties>
</file>