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eb66f750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15eb66f750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70298e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870298e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5eb66f75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5eb66f75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eb66f7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eb66f7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eb66f7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eb66f7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eb66f7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eb66f7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eb66f7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eb66f7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eb66f75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eb66f75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eb66f75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eb66f75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870298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870298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870298e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870298e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nodejs.org/" TargetMode="External"/><Relationship Id="rId4" Type="http://schemas.openxmlformats.org/officeDocument/2006/relationships/hyperlink" Target="http://www.typescriptlang.org/" TargetMode="External"/><Relationship Id="rId5" Type="http://schemas.openxmlformats.org/officeDocument/2006/relationships/hyperlink" Target="https://expressjs.com/" TargetMode="External"/><Relationship Id="rId6" Type="http://schemas.openxmlformats.org/officeDocument/2006/relationships/hyperlink" Target="https://github.com/fastify/fastif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angular.io/" TargetMode="External"/><Relationship Id="rId4" Type="http://schemas.openxmlformats.org/officeDocument/2006/relationships/hyperlink" Target="https://github.com/facebook/react" TargetMode="External"/><Relationship Id="rId5" Type="http://schemas.openxmlformats.org/officeDocument/2006/relationships/hyperlink" Target="https://github.com/vuejs/v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docs.nestjs.com/fundamentals/injection-scopes#performa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407525" y="1497375"/>
            <a:ext cx="8520600" cy="670800"/>
          </a:xfrm>
          <a:prstGeom prst="rect">
            <a:avLst/>
          </a:prstGeom>
          <a:noFill/>
          <a:ln cap="flat" cmpd="sng" w="9525">
            <a:solidFill>
              <a:srgbClr val="FCE5CD"/>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44444"/>
              <a:buNone/>
            </a:pPr>
            <a:r>
              <a:rPr b="1" lang="en" sz="4000">
                <a:solidFill>
                  <a:srgbClr val="FF0000"/>
                </a:solidFill>
              </a:rPr>
              <a:t>PRESENTATION ON</a:t>
            </a:r>
            <a:endParaRPr b="1" sz="4000">
              <a:solidFill>
                <a:srgbClr val="FF0000"/>
              </a:solidFill>
            </a:endParaRPr>
          </a:p>
        </p:txBody>
      </p:sp>
      <p:sp>
        <p:nvSpPr>
          <p:cNvPr id="100" name="Google Shape;100;p25"/>
          <p:cNvSpPr txBox="1"/>
          <p:nvPr>
            <p:ph idx="1" type="subTitle"/>
          </p:nvPr>
        </p:nvSpPr>
        <p:spPr>
          <a:xfrm>
            <a:off x="-3332175" y="37500"/>
            <a:ext cx="8520600" cy="606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800"/>
              <a:buNone/>
            </a:pPr>
            <a:r>
              <a:rPr lang="en">
                <a:solidFill>
                  <a:srgbClr val="1155CC"/>
                </a:solidFill>
              </a:rPr>
              <a:t>NestJS</a:t>
            </a:r>
            <a:endParaRPr>
              <a:solidFill>
                <a:srgbClr val="FF0000"/>
              </a:solidFill>
            </a:endParaRPr>
          </a:p>
        </p:txBody>
      </p:sp>
      <p:sp>
        <p:nvSpPr>
          <p:cNvPr id="101" name="Google Shape;101;p25"/>
          <p:cNvSpPr txBox="1"/>
          <p:nvPr/>
        </p:nvSpPr>
        <p:spPr>
          <a:xfrm>
            <a:off x="407525" y="3021450"/>
            <a:ext cx="3977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FF0000"/>
                </a:solidFill>
                <a:latin typeface="Arial"/>
                <a:ea typeface="Arial"/>
                <a:cs typeface="Arial"/>
                <a:sym typeface="Arial"/>
              </a:rPr>
              <a:t>SUBMITTED BY</a:t>
            </a:r>
            <a:endParaRPr b="1" i="0" sz="19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Arial"/>
                <a:ea typeface="Arial"/>
                <a:cs typeface="Arial"/>
                <a:sym typeface="Arial"/>
              </a:rPr>
              <a:t>UNIVERSITY ROLL NO :- 190029014002</a:t>
            </a:r>
            <a:r>
              <a:rPr b="1" i="1" lang="en" sz="1500"/>
              <a:t>8</a:t>
            </a:r>
            <a:endParaRPr b="1"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Arial"/>
                <a:ea typeface="Arial"/>
                <a:cs typeface="Arial"/>
                <a:sym typeface="Arial"/>
              </a:rPr>
              <a:t>NAME :- </a:t>
            </a:r>
            <a:r>
              <a:rPr b="1" i="1" lang="en" sz="1500"/>
              <a:t>ROHIT </a:t>
            </a:r>
            <a:endParaRPr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Arial"/>
                <a:ea typeface="Arial"/>
                <a:cs typeface="Arial"/>
                <a:sym typeface="Arial"/>
              </a:rPr>
              <a:t>SEMESTER :- 6th</a:t>
            </a:r>
            <a:endParaRPr b="1"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Arial"/>
                <a:ea typeface="Arial"/>
                <a:cs typeface="Arial"/>
                <a:sym typeface="Arial"/>
              </a:rPr>
              <a:t>SECTION - A</a:t>
            </a:r>
            <a:endParaRPr b="1"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Arial"/>
                <a:ea typeface="Arial"/>
                <a:cs typeface="Arial"/>
                <a:sym typeface="Arial"/>
              </a:rPr>
              <a:t>DATE - </a:t>
            </a:r>
            <a:r>
              <a:rPr b="1" i="1" lang="en" sz="1500"/>
              <a:t>19</a:t>
            </a:r>
            <a:r>
              <a:rPr b="1" i="1" lang="en" sz="1500" u="none" cap="none" strike="noStrike">
                <a:solidFill>
                  <a:srgbClr val="000000"/>
                </a:solidFill>
                <a:latin typeface="Arial"/>
                <a:ea typeface="Arial"/>
                <a:cs typeface="Arial"/>
                <a:sym typeface="Arial"/>
              </a:rPr>
              <a:t>/02/22</a:t>
            </a:r>
            <a:endParaRPr b="1" i="1" sz="1500" u="none" cap="none" strike="noStrike">
              <a:solidFill>
                <a:srgbClr val="000000"/>
              </a:solidFill>
              <a:latin typeface="Arial"/>
              <a:ea typeface="Arial"/>
              <a:cs typeface="Arial"/>
              <a:sym typeface="Arial"/>
            </a:endParaRPr>
          </a:p>
        </p:txBody>
      </p:sp>
      <p:pic>
        <p:nvPicPr>
          <p:cNvPr id="102" name="Google Shape;102;p25"/>
          <p:cNvPicPr preferRelativeResize="0"/>
          <p:nvPr/>
        </p:nvPicPr>
        <p:blipFill rotWithShape="1">
          <a:blip r:embed="rId3">
            <a:alphaModFix/>
          </a:blip>
          <a:srcRect b="0" l="0" r="0" t="0"/>
          <a:stretch/>
        </p:blipFill>
        <p:spPr>
          <a:xfrm>
            <a:off x="311700" y="0"/>
            <a:ext cx="8115300" cy="1329875"/>
          </a:xfrm>
          <a:prstGeom prst="rect">
            <a:avLst/>
          </a:prstGeom>
          <a:noFill/>
          <a:ln>
            <a:noFill/>
          </a:ln>
        </p:spPr>
      </p:pic>
      <p:pic>
        <p:nvPicPr>
          <p:cNvPr id="103" name="Google Shape;103;p25"/>
          <p:cNvPicPr preferRelativeResize="0"/>
          <p:nvPr/>
        </p:nvPicPr>
        <p:blipFill>
          <a:blip r:embed="rId4">
            <a:alphaModFix/>
          </a:blip>
          <a:stretch>
            <a:fillRect/>
          </a:stretch>
        </p:blipFill>
        <p:spPr>
          <a:xfrm>
            <a:off x="5188423" y="2018800"/>
            <a:ext cx="1140950" cy="1105925"/>
          </a:xfrm>
          <a:prstGeom prst="rect">
            <a:avLst/>
          </a:prstGeom>
          <a:noFill/>
          <a:ln>
            <a:noFill/>
          </a:ln>
        </p:spPr>
      </p:pic>
      <p:sp>
        <p:nvSpPr>
          <p:cNvPr id="104" name="Google Shape;10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354625"/>
            <a:ext cx="8520600" cy="703500"/>
          </a:xfrm>
          <a:prstGeom prst="rect">
            <a:avLst/>
          </a:prstGeom>
        </p:spPr>
        <p:txBody>
          <a:bodyPr anchorCtr="0" anchor="t" bIns="91425" lIns="91425" spcFirstLastPara="1" rIns="91425" wrap="square" tIns="91425">
            <a:noAutofit/>
          </a:bodyPr>
          <a:lstStyle/>
          <a:p>
            <a:pPr indent="0" lvl="0" marL="0" rtl="0" algn="ctr">
              <a:lnSpc>
                <a:spcPct val="166666"/>
              </a:lnSpc>
              <a:spcBef>
                <a:spcPts val="0"/>
              </a:spcBef>
              <a:spcAft>
                <a:spcPts val="0"/>
              </a:spcAft>
              <a:buClr>
                <a:schemeClr val="dk1"/>
              </a:buClr>
              <a:buSzPts val="1100"/>
              <a:buFont typeface="Arial"/>
              <a:buNone/>
            </a:pPr>
            <a:r>
              <a:rPr b="1" lang="en" sz="4300">
                <a:highlight>
                  <a:srgbClr val="F1F3F3"/>
                </a:highlight>
                <a:latin typeface="Times New Roman"/>
                <a:ea typeface="Times New Roman"/>
                <a:cs typeface="Times New Roman"/>
                <a:sym typeface="Times New Roman"/>
              </a:rPr>
              <a:t>Who is using Nest?</a:t>
            </a:r>
            <a:endParaRPr b="1" sz="4300">
              <a:highlight>
                <a:srgbClr val="F1F3F3"/>
              </a:highlight>
              <a:latin typeface="Times New Roman"/>
              <a:ea typeface="Times New Roman"/>
              <a:cs typeface="Times New Roman"/>
              <a:sym typeface="Times New Roman"/>
            </a:endParaRPr>
          </a:p>
          <a:p>
            <a:pPr indent="0" lvl="0" marL="0" rtl="0" algn="l">
              <a:spcBef>
                <a:spcPts val="0"/>
              </a:spcBef>
              <a:spcAft>
                <a:spcPts val="0"/>
              </a:spcAft>
              <a:buNone/>
            </a:pPr>
            <a:r>
              <a:t/>
            </a:r>
            <a:endParaRPr sz="4300">
              <a:latin typeface="Times New Roman"/>
              <a:ea typeface="Times New Roman"/>
              <a:cs typeface="Times New Roman"/>
              <a:sym typeface="Times New Roman"/>
            </a:endParaRPr>
          </a:p>
        </p:txBody>
      </p:sp>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70" name="Google Shape;170;p34"/>
          <p:cNvPicPr preferRelativeResize="0"/>
          <p:nvPr/>
        </p:nvPicPr>
        <p:blipFill>
          <a:blip r:embed="rId3">
            <a:alphaModFix/>
          </a:blip>
          <a:stretch>
            <a:fillRect/>
          </a:stretch>
        </p:blipFill>
        <p:spPr>
          <a:xfrm>
            <a:off x="311700" y="1152475"/>
            <a:ext cx="8520601" cy="37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500"/>
              <a:t>Thank You!!</a:t>
            </a:r>
            <a:endParaRPr sz="7500"/>
          </a:p>
        </p:txBody>
      </p:sp>
      <p:sp>
        <p:nvSpPr>
          <p:cNvPr id="176" name="Google Shape;1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101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Introduction</a:t>
            </a:r>
            <a:r>
              <a:rPr lang="en"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110" name="Google Shape;110;p26"/>
          <p:cNvSpPr txBox="1"/>
          <p:nvPr>
            <p:ph idx="1" type="body"/>
          </p:nvPr>
        </p:nvSpPr>
        <p:spPr>
          <a:xfrm>
            <a:off x="311700" y="1602200"/>
            <a:ext cx="8520600" cy="29667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Clr>
                <a:schemeClr val="dk1"/>
              </a:buClr>
              <a:buSzPts val="275"/>
              <a:buFont typeface="Arial"/>
              <a:buNone/>
            </a:pPr>
            <a:r>
              <a:rPr lang="en" sz="8600">
                <a:solidFill>
                  <a:schemeClr val="dk1"/>
                </a:solidFill>
                <a:highlight>
                  <a:srgbClr val="FDFDFD"/>
                </a:highlight>
                <a:latin typeface="Times New Roman"/>
                <a:ea typeface="Times New Roman"/>
                <a:cs typeface="Times New Roman"/>
                <a:sym typeface="Times New Roman"/>
              </a:rPr>
              <a:t>Nest (NestJS) is a framework for building efficient, scalable </a:t>
            </a:r>
            <a:r>
              <a:rPr lang="en" sz="8600">
                <a:solidFill>
                  <a:schemeClr val="dk1"/>
                </a:solidFill>
                <a:highlight>
                  <a:srgbClr val="FDFDFD"/>
                </a:highlight>
                <a:uFill>
                  <a:noFill/>
                </a:uFill>
                <a:latin typeface="Times New Roman"/>
                <a:ea typeface="Times New Roman"/>
                <a:cs typeface="Times New Roman"/>
                <a:sym typeface="Times New Roman"/>
                <a:hlinkClick r:id="rId3">
                  <a:extLst>
                    <a:ext uri="{A12FA001-AC4F-418D-AE19-62706E023703}">
                      <ahyp:hlinkClr val="tx"/>
                    </a:ext>
                  </a:extLst>
                </a:hlinkClick>
              </a:rPr>
              <a:t>Node.js</a:t>
            </a:r>
            <a:r>
              <a:rPr lang="en" sz="8600">
                <a:solidFill>
                  <a:schemeClr val="dk1"/>
                </a:solidFill>
                <a:highlight>
                  <a:srgbClr val="FDFDFD"/>
                </a:highlight>
                <a:latin typeface="Times New Roman"/>
                <a:ea typeface="Times New Roman"/>
                <a:cs typeface="Times New Roman"/>
                <a:sym typeface="Times New Roman"/>
              </a:rPr>
              <a:t> server-side applications. It uses progressive JavaScript, is built with and fully supports </a:t>
            </a:r>
            <a:r>
              <a:rPr lang="en" sz="8600">
                <a:solidFill>
                  <a:schemeClr val="dk1"/>
                </a:solidFill>
                <a:highlight>
                  <a:srgbClr val="FDFDFD"/>
                </a:highlight>
                <a:uFill>
                  <a:noFill/>
                </a:uFill>
                <a:latin typeface="Times New Roman"/>
                <a:ea typeface="Times New Roman"/>
                <a:cs typeface="Times New Roman"/>
                <a:sym typeface="Times New Roman"/>
                <a:hlinkClick r:id="rId4">
                  <a:extLst>
                    <a:ext uri="{A12FA001-AC4F-418D-AE19-62706E023703}">
                      <ahyp:hlinkClr val="tx"/>
                    </a:ext>
                  </a:extLst>
                </a:hlinkClick>
              </a:rPr>
              <a:t>TypeScript</a:t>
            </a:r>
            <a:r>
              <a:rPr lang="en" sz="8600">
                <a:solidFill>
                  <a:schemeClr val="dk1"/>
                </a:solidFill>
                <a:highlight>
                  <a:srgbClr val="FDFDFD"/>
                </a:highlight>
                <a:latin typeface="Times New Roman"/>
                <a:ea typeface="Times New Roman"/>
                <a:cs typeface="Times New Roman"/>
                <a:sym typeface="Times New Roman"/>
              </a:rPr>
              <a:t> (yet still enables developers to code in pure JavaScript) and combines elements of OOP (Object Oriented Programming), FP (Functional Programming), and FRP (Functional Reactive Programming).</a:t>
            </a:r>
            <a:endParaRPr sz="8600">
              <a:solidFill>
                <a:schemeClr val="dk1"/>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rPr lang="en" sz="8600">
                <a:solidFill>
                  <a:schemeClr val="dk1"/>
                </a:solidFill>
                <a:highlight>
                  <a:srgbClr val="FDFDFD"/>
                </a:highlight>
                <a:latin typeface="Times New Roman"/>
                <a:ea typeface="Times New Roman"/>
                <a:cs typeface="Times New Roman"/>
                <a:sym typeface="Times New Roman"/>
              </a:rPr>
              <a:t>Under the hood, Nest makes use of robust HTTP Server frameworks like </a:t>
            </a:r>
            <a:r>
              <a:rPr lang="en" sz="8600">
                <a:solidFill>
                  <a:schemeClr val="dk1"/>
                </a:solidFill>
                <a:highlight>
                  <a:srgbClr val="FDFDFD"/>
                </a:highlight>
                <a:uFill>
                  <a:noFill/>
                </a:uFill>
                <a:latin typeface="Times New Roman"/>
                <a:ea typeface="Times New Roman"/>
                <a:cs typeface="Times New Roman"/>
                <a:sym typeface="Times New Roman"/>
                <a:hlinkClick r:id="rId5">
                  <a:extLst>
                    <a:ext uri="{A12FA001-AC4F-418D-AE19-62706E023703}">
                      <ahyp:hlinkClr val="tx"/>
                    </a:ext>
                  </a:extLst>
                </a:hlinkClick>
              </a:rPr>
              <a:t>Express</a:t>
            </a:r>
            <a:r>
              <a:rPr lang="en" sz="8600">
                <a:solidFill>
                  <a:schemeClr val="dk1"/>
                </a:solidFill>
                <a:highlight>
                  <a:srgbClr val="FDFDFD"/>
                </a:highlight>
                <a:latin typeface="Times New Roman"/>
                <a:ea typeface="Times New Roman"/>
                <a:cs typeface="Times New Roman"/>
                <a:sym typeface="Times New Roman"/>
              </a:rPr>
              <a:t> (the default) and optionally can be configured to use </a:t>
            </a:r>
            <a:r>
              <a:rPr lang="en" sz="8600">
                <a:solidFill>
                  <a:schemeClr val="dk1"/>
                </a:solidFill>
                <a:highlight>
                  <a:srgbClr val="FDFDFD"/>
                </a:highlight>
                <a:uFill>
                  <a:noFill/>
                </a:uFill>
                <a:latin typeface="Times New Roman"/>
                <a:ea typeface="Times New Roman"/>
                <a:cs typeface="Times New Roman"/>
                <a:sym typeface="Times New Roman"/>
                <a:hlinkClick r:id="rId6">
                  <a:extLst>
                    <a:ext uri="{A12FA001-AC4F-418D-AE19-62706E023703}">
                      <ahyp:hlinkClr val="tx"/>
                    </a:ext>
                  </a:extLst>
                </a:hlinkClick>
              </a:rPr>
              <a:t>Fastify</a:t>
            </a:r>
            <a:r>
              <a:rPr lang="en" sz="8600">
                <a:solidFill>
                  <a:schemeClr val="dk1"/>
                </a:solidFill>
                <a:highlight>
                  <a:srgbClr val="FDFDFD"/>
                </a:highlight>
                <a:latin typeface="Times New Roman"/>
                <a:ea typeface="Times New Roman"/>
                <a:cs typeface="Times New Roman"/>
                <a:sym typeface="Times New Roman"/>
              </a:rPr>
              <a:t> as well!</a:t>
            </a:r>
            <a:endParaRPr sz="86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t/>
            </a:r>
            <a:endParaRPr sz="48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None/>
            </a:pPr>
            <a:r>
              <a:t/>
            </a:r>
            <a:endParaRPr>
              <a:solidFill>
                <a:schemeClr val="dk1"/>
              </a:solidFill>
            </a:endParaRPr>
          </a:p>
        </p:txBody>
      </p:sp>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101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Introduction </a:t>
            </a:r>
            <a:endParaRPr b="1" sz="4000">
              <a:latin typeface="Times New Roman"/>
              <a:ea typeface="Times New Roman"/>
              <a:cs typeface="Times New Roman"/>
              <a:sym typeface="Times New Roman"/>
            </a:endParaRPr>
          </a:p>
        </p:txBody>
      </p:sp>
      <p:sp>
        <p:nvSpPr>
          <p:cNvPr id="117" name="Google Shape;117;p27"/>
          <p:cNvSpPr txBox="1"/>
          <p:nvPr>
            <p:ph idx="1" type="body"/>
          </p:nvPr>
        </p:nvSpPr>
        <p:spPr>
          <a:xfrm>
            <a:off x="311700" y="1602200"/>
            <a:ext cx="8520600" cy="2966700"/>
          </a:xfrm>
          <a:prstGeom prst="rect">
            <a:avLst/>
          </a:prstGeom>
        </p:spPr>
        <p:txBody>
          <a:bodyPr anchorCtr="0" anchor="t" bIns="91425" lIns="91425" spcFirstLastPara="1" rIns="91425" wrap="square" tIns="91425">
            <a:normAutofit fontScale="47500"/>
          </a:bodyPr>
          <a:lstStyle/>
          <a:p>
            <a:pPr indent="0" lvl="0" marL="0" rtl="0" algn="just">
              <a:spcBef>
                <a:spcPts val="1200"/>
              </a:spcBef>
              <a:spcAft>
                <a:spcPts val="0"/>
              </a:spcAft>
              <a:buNone/>
            </a:pPr>
            <a:r>
              <a:rPr lang="en" sz="4800">
                <a:solidFill>
                  <a:schemeClr val="dk1"/>
                </a:solidFill>
                <a:highlight>
                  <a:srgbClr val="FDFDFD"/>
                </a:highlight>
                <a:latin typeface="Times New Roman"/>
                <a:ea typeface="Times New Roman"/>
                <a:cs typeface="Times New Roman"/>
                <a:sym typeface="Times New Roman"/>
              </a:rPr>
              <a:t>Nest provides a level of abstraction above these common Node.js frameworks (Express/Fastify), but also exposes their APIs directly to the developer. This gives developers the freedom to use the myriad of third-party modules which are available for the underlying platform.</a:t>
            </a:r>
            <a:endParaRPr sz="4800">
              <a:solidFill>
                <a:schemeClr val="dk1"/>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4800">
              <a:solidFill>
                <a:schemeClr val="dk1"/>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100">
              <a:solidFill>
                <a:schemeClr val="dk1"/>
              </a:solidFill>
            </a:endParaRPr>
          </a:p>
          <a:p>
            <a:pPr indent="0" lvl="0" marL="0" rtl="0" algn="just">
              <a:spcBef>
                <a:spcPts val="0"/>
              </a:spcBef>
              <a:spcAft>
                <a:spcPts val="0"/>
              </a:spcAft>
              <a:buNone/>
            </a:pPr>
            <a:r>
              <a:t/>
            </a:r>
            <a:endParaRPr>
              <a:solidFill>
                <a:schemeClr val="dk1"/>
              </a:solidFill>
            </a:endParaRPr>
          </a:p>
        </p:txBody>
      </p:sp>
      <p:sp>
        <p:nvSpPr>
          <p:cNvPr id="118" name="Google Shape;11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445025"/>
            <a:ext cx="8520600" cy="760500"/>
          </a:xfrm>
          <a:prstGeom prst="rect">
            <a:avLst/>
          </a:prstGeom>
        </p:spPr>
        <p:txBody>
          <a:bodyPr anchorCtr="0" anchor="t" bIns="91425" lIns="91425" spcFirstLastPara="1" rIns="91425" wrap="square" tIns="91425">
            <a:normAutofit fontScale="90000"/>
          </a:bodyPr>
          <a:lstStyle/>
          <a:p>
            <a:pPr indent="0" lvl="0" marL="25400" rtl="0" algn="ctr">
              <a:lnSpc>
                <a:spcPct val="115000"/>
              </a:lnSpc>
              <a:spcBef>
                <a:spcPts val="3000"/>
              </a:spcBef>
              <a:spcAft>
                <a:spcPts val="0"/>
              </a:spcAft>
              <a:buClr>
                <a:schemeClr val="dk1"/>
              </a:buClr>
              <a:buSzPts val="990"/>
              <a:buFont typeface="Arial"/>
              <a:buNone/>
            </a:pPr>
            <a:r>
              <a:rPr b="1" lang="en" sz="4650">
                <a:solidFill>
                  <a:srgbClr val="151515"/>
                </a:solidFill>
                <a:highlight>
                  <a:srgbClr val="FDFDFD"/>
                </a:highlight>
                <a:latin typeface="Times New Roman"/>
                <a:ea typeface="Times New Roman"/>
                <a:cs typeface="Times New Roman"/>
                <a:sym typeface="Times New Roman"/>
              </a:rPr>
              <a:t>Philosophy</a:t>
            </a:r>
            <a:endParaRPr b="1" sz="4650">
              <a:solidFill>
                <a:srgbClr val="ED2945"/>
              </a:solidFill>
              <a:highlight>
                <a:srgbClr val="FDFDFD"/>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Clr>
                <a:schemeClr val="dk1"/>
              </a:buClr>
              <a:buSzPct val="39285"/>
              <a:buFont typeface="Arial"/>
              <a:buNone/>
            </a:pPr>
            <a:r>
              <a:rPr lang="en" sz="2800">
                <a:solidFill>
                  <a:schemeClr val="dk1"/>
                </a:solidFill>
                <a:highlight>
                  <a:srgbClr val="FDFDFD"/>
                </a:highlight>
                <a:latin typeface="Times New Roman"/>
                <a:ea typeface="Times New Roman"/>
                <a:cs typeface="Times New Roman"/>
                <a:sym typeface="Times New Roman"/>
              </a:rPr>
              <a:t>In recent years, thanks to Node.js, JavaScript has become the “lingua franca” of the web for both front and backend applications. This has given rise to awesome projects like </a:t>
            </a:r>
            <a:r>
              <a:rPr lang="en" sz="2800">
                <a:solidFill>
                  <a:schemeClr val="dk1"/>
                </a:solidFill>
                <a:highlight>
                  <a:srgbClr val="FDFDFD"/>
                </a:highlight>
                <a:uFill>
                  <a:noFill/>
                </a:uFill>
                <a:latin typeface="Times New Roman"/>
                <a:ea typeface="Times New Roman"/>
                <a:cs typeface="Times New Roman"/>
                <a:sym typeface="Times New Roman"/>
                <a:hlinkClick r:id="rId3">
                  <a:extLst>
                    <a:ext uri="{A12FA001-AC4F-418D-AE19-62706E023703}">
                      <ahyp:hlinkClr val="tx"/>
                    </a:ext>
                  </a:extLst>
                </a:hlinkClick>
              </a:rPr>
              <a:t>Angular</a:t>
            </a:r>
            <a:r>
              <a:rPr lang="en" sz="2800">
                <a:solidFill>
                  <a:schemeClr val="dk1"/>
                </a:solidFill>
                <a:highlight>
                  <a:srgbClr val="FDFDFD"/>
                </a:highlight>
                <a:latin typeface="Times New Roman"/>
                <a:ea typeface="Times New Roman"/>
                <a:cs typeface="Times New Roman"/>
                <a:sym typeface="Times New Roman"/>
              </a:rPr>
              <a:t>, </a:t>
            </a:r>
            <a:r>
              <a:rPr lang="en" sz="2800">
                <a:solidFill>
                  <a:schemeClr val="dk1"/>
                </a:solidFill>
                <a:highlight>
                  <a:srgbClr val="FDFDFD"/>
                </a:highlight>
                <a:uFill>
                  <a:noFill/>
                </a:uFill>
                <a:latin typeface="Times New Roman"/>
                <a:ea typeface="Times New Roman"/>
                <a:cs typeface="Times New Roman"/>
                <a:sym typeface="Times New Roman"/>
                <a:hlinkClick r:id="rId4">
                  <a:extLst>
                    <a:ext uri="{A12FA001-AC4F-418D-AE19-62706E023703}">
                      <ahyp:hlinkClr val="tx"/>
                    </a:ext>
                  </a:extLst>
                </a:hlinkClick>
              </a:rPr>
              <a:t>React</a:t>
            </a:r>
            <a:r>
              <a:rPr lang="en" sz="2800">
                <a:solidFill>
                  <a:schemeClr val="dk1"/>
                </a:solidFill>
                <a:highlight>
                  <a:srgbClr val="FDFDFD"/>
                </a:highlight>
                <a:latin typeface="Times New Roman"/>
                <a:ea typeface="Times New Roman"/>
                <a:cs typeface="Times New Roman"/>
                <a:sym typeface="Times New Roman"/>
              </a:rPr>
              <a:t> and </a:t>
            </a:r>
            <a:r>
              <a:rPr lang="en" sz="2800">
                <a:solidFill>
                  <a:schemeClr val="dk1"/>
                </a:solidFill>
                <a:highlight>
                  <a:srgbClr val="FDFDFD"/>
                </a:highlight>
                <a:uFill>
                  <a:noFill/>
                </a:uFill>
                <a:latin typeface="Times New Roman"/>
                <a:ea typeface="Times New Roman"/>
                <a:cs typeface="Times New Roman"/>
                <a:sym typeface="Times New Roman"/>
                <a:hlinkClick r:id="rId5">
                  <a:extLst>
                    <a:ext uri="{A12FA001-AC4F-418D-AE19-62706E023703}">
                      <ahyp:hlinkClr val="tx"/>
                    </a:ext>
                  </a:extLst>
                </a:hlinkClick>
              </a:rPr>
              <a:t>Vue</a:t>
            </a:r>
            <a:r>
              <a:rPr lang="en" sz="2800">
                <a:solidFill>
                  <a:schemeClr val="dk1"/>
                </a:solidFill>
                <a:highlight>
                  <a:srgbClr val="FDFDFD"/>
                </a:highlight>
                <a:latin typeface="Times New Roman"/>
                <a:ea typeface="Times New Roman"/>
                <a:cs typeface="Times New Roman"/>
                <a:sym typeface="Times New Roman"/>
              </a:rPr>
              <a:t>, which improve developer productivity and enable the creation of fast, testable, and extensible frontend applications. However, while plenty of superb libraries, helpers, and tools exist for Node (and server-side JavaScript), none of them effectively solve the main problem of - Architecture.</a:t>
            </a:r>
            <a:endParaRPr sz="2800">
              <a:solidFill>
                <a:schemeClr val="dk1"/>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ct val="39285"/>
              <a:buFont typeface="Arial"/>
              <a:buNone/>
            </a:pPr>
            <a:r>
              <a:rPr lang="en" sz="2800">
                <a:solidFill>
                  <a:schemeClr val="dk1"/>
                </a:solidFill>
                <a:highlight>
                  <a:srgbClr val="FDFDFD"/>
                </a:highlight>
                <a:latin typeface="Times New Roman"/>
                <a:ea typeface="Times New Roman"/>
                <a:cs typeface="Times New Roman"/>
                <a:sym typeface="Times New Roman"/>
              </a:rPr>
              <a:t>Nest provides an out-of-the-box application architecture which allows developers and teams to create highly testable, scalable, loosely coupled, and easily maintainable applications. The architecture is heavily inspired by Angular.</a:t>
            </a:r>
            <a:endParaRPr sz="2800">
              <a:solidFill>
                <a:schemeClr val="dk1"/>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ct val="100000"/>
              <a:buFont typeface="Arial"/>
              <a:buNone/>
            </a:pPr>
            <a:r>
              <a:t/>
            </a:r>
            <a:endParaRPr sz="1100">
              <a:solidFill>
                <a:schemeClr val="dk1"/>
              </a:solidFill>
            </a:endParaRPr>
          </a:p>
          <a:p>
            <a:pPr indent="0" lvl="0" marL="0" rtl="0" algn="just">
              <a:spcBef>
                <a:spcPts val="0"/>
              </a:spcBef>
              <a:spcAft>
                <a:spcPts val="0"/>
              </a:spcAft>
              <a:buNone/>
            </a:pPr>
            <a:r>
              <a:t/>
            </a:r>
            <a:endParaRPr>
              <a:solidFill>
                <a:schemeClr val="dk1"/>
              </a:solidFill>
            </a:endParaRPr>
          </a:p>
        </p:txBody>
      </p:sp>
      <p:sp>
        <p:nvSpPr>
          <p:cNvPr id="125" name="Google Shape;12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200">
                <a:latin typeface="Times New Roman"/>
                <a:ea typeface="Times New Roman"/>
                <a:cs typeface="Times New Roman"/>
                <a:sym typeface="Times New Roman"/>
              </a:rPr>
              <a:t>Founder Of NestJS</a:t>
            </a:r>
            <a:endParaRPr b="1" sz="4200">
              <a:latin typeface="Times New Roman"/>
              <a:ea typeface="Times New Roman"/>
              <a:cs typeface="Times New Roman"/>
              <a:sym typeface="Times New Roman"/>
            </a:endParaRPr>
          </a:p>
        </p:txBody>
      </p:sp>
      <p:sp>
        <p:nvSpPr>
          <p:cNvPr id="131" name="Google Shape;131;p29"/>
          <p:cNvSpPr txBox="1"/>
          <p:nvPr>
            <p:ph idx="1" type="body"/>
          </p:nvPr>
        </p:nvSpPr>
        <p:spPr>
          <a:xfrm>
            <a:off x="424000" y="1107550"/>
            <a:ext cx="342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202124"/>
                </a:solidFill>
                <a:highlight>
                  <a:srgbClr val="FFFFFF"/>
                </a:highlight>
                <a:latin typeface="Times New Roman"/>
                <a:ea typeface="Times New Roman"/>
                <a:cs typeface="Times New Roman"/>
                <a:sym typeface="Times New Roman"/>
              </a:rPr>
              <a:t>Kamil Mysliwiec</a:t>
            </a:r>
            <a:r>
              <a:rPr lang="en" sz="2000">
                <a:solidFill>
                  <a:srgbClr val="202124"/>
                </a:solidFill>
                <a:highlight>
                  <a:srgbClr val="FFFFFF"/>
                </a:highlight>
                <a:latin typeface="Times New Roman"/>
                <a:ea typeface="Times New Roman"/>
                <a:cs typeface="Times New Roman"/>
                <a:sym typeface="Times New Roman"/>
              </a:rPr>
              <a:t> is a software architect truly passionate about web technologies. Creator of NestJS,</a:t>
            </a:r>
            <a:r>
              <a:rPr lang="en" sz="2000">
                <a:solidFill>
                  <a:srgbClr val="202124"/>
                </a:solidFill>
                <a:highlight>
                  <a:srgbClr val="FFFFFF"/>
                </a:highlight>
                <a:latin typeface="Times New Roman"/>
                <a:ea typeface="Times New Roman"/>
                <a:cs typeface="Times New Roman"/>
                <a:sym typeface="Times New Roman"/>
              </a:rPr>
              <a:t> </a:t>
            </a:r>
            <a:r>
              <a:rPr lang="en" sz="2000">
                <a:solidFill>
                  <a:srgbClr val="202124"/>
                </a:solidFill>
                <a:highlight>
                  <a:srgbClr val="FFFFFF"/>
                </a:highlight>
                <a:latin typeface="Times New Roman"/>
                <a:ea typeface="Times New Roman"/>
                <a:cs typeface="Times New Roman"/>
                <a:sym typeface="Times New Roman"/>
              </a:rPr>
              <a:t>Co-Founder of Trilon.io, Google Developer Expert in Web Technologies and Angular, international speaker, trainer, consultant, and open source contributor.</a:t>
            </a:r>
            <a:endParaRPr sz="2000">
              <a:latin typeface="Times New Roman"/>
              <a:ea typeface="Times New Roman"/>
              <a:cs typeface="Times New Roman"/>
              <a:sym typeface="Times New Roman"/>
            </a:endParaRPr>
          </a:p>
        </p:txBody>
      </p:sp>
      <p:pic>
        <p:nvPicPr>
          <p:cNvPr id="132" name="Google Shape;132;p29"/>
          <p:cNvPicPr preferRelativeResize="0"/>
          <p:nvPr/>
        </p:nvPicPr>
        <p:blipFill>
          <a:blip r:embed="rId3">
            <a:alphaModFix/>
          </a:blip>
          <a:stretch>
            <a:fillRect/>
          </a:stretch>
        </p:blipFill>
        <p:spPr>
          <a:xfrm>
            <a:off x="4000600" y="1304825"/>
            <a:ext cx="4497025" cy="3568650"/>
          </a:xfrm>
          <a:prstGeom prst="rect">
            <a:avLst/>
          </a:prstGeom>
          <a:noFill/>
          <a:ln>
            <a:noFill/>
          </a:ln>
        </p:spPr>
      </p:pic>
      <p:sp>
        <p:nvSpPr>
          <p:cNvPr id="133" name="Google Shape;13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753000"/>
          </a:xfrm>
          <a:prstGeom prst="rect">
            <a:avLst/>
          </a:prstGeom>
        </p:spPr>
        <p:txBody>
          <a:bodyPr anchorCtr="0" anchor="t" bIns="91425" lIns="91425" spcFirstLastPara="1" rIns="91425" wrap="square" tIns="91425">
            <a:noAutofit/>
          </a:bodyPr>
          <a:lstStyle/>
          <a:p>
            <a:pPr indent="0" lvl="0" marL="0" rtl="0" algn="ctr">
              <a:lnSpc>
                <a:spcPct val="130434"/>
              </a:lnSpc>
              <a:spcBef>
                <a:spcPts val="1400"/>
              </a:spcBef>
              <a:spcAft>
                <a:spcPts val="0"/>
              </a:spcAft>
              <a:buClr>
                <a:schemeClr val="dk1"/>
              </a:buClr>
              <a:buSzPts val="1100"/>
              <a:buFont typeface="Arial"/>
              <a:buNone/>
            </a:pPr>
            <a:r>
              <a:rPr b="1" lang="en" sz="4200">
                <a:highlight>
                  <a:srgbClr val="FFFFFF"/>
                </a:highlight>
                <a:latin typeface="Times New Roman"/>
                <a:ea typeface="Times New Roman"/>
                <a:cs typeface="Times New Roman"/>
                <a:sym typeface="Times New Roman"/>
              </a:rPr>
              <a:t>Nest.js — Architectural Pattern</a:t>
            </a:r>
            <a:endParaRPr b="1" sz="4200">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4200">
              <a:latin typeface="Times New Roman"/>
              <a:ea typeface="Times New Roman"/>
              <a:cs typeface="Times New Roman"/>
              <a:sym typeface="Times New Roman"/>
            </a:endParaRPr>
          </a:p>
        </p:txBody>
      </p:sp>
      <p:sp>
        <p:nvSpPr>
          <p:cNvPr id="139" name="Google Shape;139;p30"/>
          <p:cNvSpPr txBox="1"/>
          <p:nvPr>
            <p:ph idx="1" type="body"/>
          </p:nvPr>
        </p:nvSpPr>
        <p:spPr>
          <a:xfrm>
            <a:off x="311700" y="1235350"/>
            <a:ext cx="5264400" cy="35937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lang="en" sz="8123">
                <a:solidFill>
                  <a:schemeClr val="dk1"/>
                </a:solidFill>
                <a:highlight>
                  <a:srgbClr val="FFFFFF"/>
                </a:highlight>
                <a:latin typeface="Times New Roman"/>
                <a:ea typeface="Times New Roman"/>
                <a:cs typeface="Times New Roman"/>
                <a:sym typeface="Times New Roman"/>
              </a:rPr>
              <a:t>It’s based on three tier architecture</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8123">
                <a:solidFill>
                  <a:schemeClr val="dk1"/>
                </a:solidFill>
                <a:highlight>
                  <a:srgbClr val="FFFFFF"/>
                </a:highlight>
                <a:latin typeface="Times New Roman"/>
                <a:ea typeface="Times New Roman"/>
                <a:cs typeface="Times New Roman"/>
                <a:sym typeface="Times New Roman"/>
              </a:rPr>
              <a:t>1. </a:t>
            </a:r>
            <a:r>
              <a:rPr lang="en" sz="8123">
                <a:solidFill>
                  <a:srgbClr val="FF9900"/>
                </a:solidFill>
                <a:highlight>
                  <a:srgbClr val="FFFFFF"/>
                </a:highlight>
                <a:latin typeface="Times New Roman"/>
                <a:ea typeface="Times New Roman"/>
                <a:cs typeface="Times New Roman"/>
                <a:sym typeface="Times New Roman"/>
              </a:rPr>
              <a:t>Controllers:</a:t>
            </a:r>
            <a:r>
              <a:rPr lang="en" sz="8123">
                <a:solidFill>
                  <a:schemeClr val="dk1"/>
                </a:solidFill>
                <a:highlight>
                  <a:srgbClr val="FFFFFF"/>
                </a:highlight>
                <a:latin typeface="Times New Roman"/>
                <a:ea typeface="Times New Roman"/>
                <a:cs typeface="Times New Roman"/>
                <a:sym typeface="Times New Roman"/>
              </a:rPr>
              <a:t> A controller’s sole purpose is to receive requests for the application and deal with routes.</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8123">
                <a:solidFill>
                  <a:schemeClr val="dk1"/>
                </a:solidFill>
                <a:highlight>
                  <a:srgbClr val="FFFFFF"/>
                </a:highlight>
                <a:latin typeface="Times New Roman"/>
                <a:ea typeface="Times New Roman"/>
                <a:cs typeface="Times New Roman"/>
                <a:sym typeface="Times New Roman"/>
              </a:rPr>
              <a:t>2. </a:t>
            </a:r>
            <a:r>
              <a:rPr lang="en" sz="8123">
                <a:solidFill>
                  <a:srgbClr val="FF9900"/>
                </a:solidFill>
                <a:highlight>
                  <a:srgbClr val="FFFFFF"/>
                </a:highlight>
                <a:latin typeface="Times New Roman"/>
                <a:ea typeface="Times New Roman"/>
                <a:cs typeface="Times New Roman"/>
                <a:sym typeface="Times New Roman"/>
              </a:rPr>
              <a:t>Service Layer</a:t>
            </a:r>
            <a:r>
              <a:rPr lang="en" sz="8123">
                <a:solidFill>
                  <a:schemeClr val="dk1"/>
                </a:solidFill>
                <a:highlight>
                  <a:srgbClr val="FFFFFF"/>
                </a:highlight>
                <a:latin typeface="Times New Roman"/>
                <a:ea typeface="Times New Roman"/>
                <a:cs typeface="Times New Roman"/>
                <a:sym typeface="Times New Roman"/>
              </a:rPr>
              <a:t>: This part of the block should only include business logic. For example, all the </a:t>
            </a:r>
            <a:r>
              <a:rPr lang="en" sz="8123">
                <a:solidFill>
                  <a:srgbClr val="FF0000"/>
                </a:solidFill>
                <a:highlight>
                  <a:srgbClr val="FFFFFF"/>
                </a:highlight>
                <a:latin typeface="Times New Roman"/>
                <a:ea typeface="Times New Roman"/>
                <a:cs typeface="Times New Roman"/>
                <a:sym typeface="Times New Roman"/>
              </a:rPr>
              <a:t>CRUD operations and methods to determine</a:t>
            </a:r>
            <a:r>
              <a:rPr lang="en" sz="8123">
                <a:solidFill>
                  <a:schemeClr val="dk1"/>
                </a:solidFill>
                <a:highlight>
                  <a:srgbClr val="FFFFFF"/>
                </a:highlight>
                <a:latin typeface="Times New Roman"/>
                <a:ea typeface="Times New Roman"/>
                <a:cs typeface="Times New Roman"/>
                <a:sym typeface="Times New Roman"/>
              </a:rPr>
              <a:t> how data can be created, stored and updated.</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8123">
                <a:solidFill>
                  <a:schemeClr val="dk1"/>
                </a:solidFill>
                <a:highlight>
                  <a:srgbClr val="FFFFFF"/>
                </a:highlight>
                <a:latin typeface="Times New Roman"/>
                <a:ea typeface="Times New Roman"/>
                <a:cs typeface="Times New Roman"/>
                <a:sym typeface="Times New Roman"/>
              </a:rPr>
              <a:t>3. </a:t>
            </a:r>
            <a:r>
              <a:rPr lang="en" sz="8123">
                <a:solidFill>
                  <a:srgbClr val="FF9900"/>
                </a:solidFill>
                <a:highlight>
                  <a:srgbClr val="FFFFFF"/>
                </a:highlight>
                <a:latin typeface="Times New Roman"/>
                <a:ea typeface="Times New Roman"/>
                <a:cs typeface="Times New Roman"/>
                <a:sym typeface="Times New Roman"/>
              </a:rPr>
              <a:t>Data Access Layer</a:t>
            </a:r>
            <a:r>
              <a:rPr lang="en" sz="8123">
                <a:solidFill>
                  <a:schemeClr val="dk1"/>
                </a:solidFill>
                <a:highlight>
                  <a:srgbClr val="FFFFFF"/>
                </a:highlight>
                <a:latin typeface="Times New Roman"/>
                <a:ea typeface="Times New Roman"/>
                <a:cs typeface="Times New Roman"/>
                <a:sym typeface="Times New Roman"/>
              </a:rPr>
              <a:t>: This layer takes care and provides logic to access data stored in persistent storage of some kind. For example an ODM like Mongoose.</a:t>
            </a:r>
            <a:endParaRPr sz="8123">
              <a:solidFill>
                <a:schemeClr val="dk1"/>
              </a:solidFill>
              <a:highlight>
                <a:srgbClr val="FFFFFF"/>
              </a:highlight>
              <a:latin typeface="Times New Roman"/>
              <a:ea typeface="Times New Roman"/>
              <a:cs typeface="Times New Roman"/>
              <a:sym typeface="Times New Roman"/>
            </a:endParaRPr>
          </a:p>
          <a:p>
            <a:pPr indent="0" lvl="0" marL="0" rtl="0" algn="just">
              <a:lnSpc>
                <a:spcPct val="218181"/>
              </a:lnSpc>
              <a:spcBef>
                <a:spcPts val="3000"/>
              </a:spcBef>
              <a:spcAft>
                <a:spcPts val="0"/>
              </a:spcAft>
              <a:buClr>
                <a:schemeClr val="dk1"/>
              </a:buClr>
              <a:buSzPct val="73333"/>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40" name="Google Shape;140;p30"/>
          <p:cNvPicPr preferRelativeResize="0"/>
          <p:nvPr/>
        </p:nvPicPr>
        <p:blipFill>
          <a:blip r:embed="rId3">
            <a:alphaModFix/>
          </a:blip>
          <a:stretch>
            <a:fillRect/>
          </a:stretch>
        </p:blipFill>
        <p:spPr>
          <a:xfrm>
            <a:off x="5576125" y="1235350"/>
            <a:ext cx="3173774" cy="3399050"/>
          </a:xfrm>
          <a:prstGeom prst="rect">
            <a:avLst/>
          </a:prstGeom>
          <a:noFill/>
          <a:ln>
            <a:noFill/>
          </a:ln>
        </p:spPr>
      </p:pic>
      <p:sp>
        <p:nvSpPr>
          <p:cNvPr id="141" name="Google Shape;14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200">
                <a:latin typeface="Times New Roman"/>
                <a:ea typeface="Times New Roman"/>
                <a:cs typeface="Times New Roman"/>
                <a:sym typeface="Times New Roman"/>
              </a:rPr>
              <a:t>Why NestJS Awesome</a:t>
            </a:r>
            <a:endParaRPr b="1" sz="4200">
              <a:latin typeface="Times New Roman"/>
              <a:ea typeface="Times New Roman"/>
              <a:cs typeface="Times New Roman"/>
              <a:sym typeface="Times New Roman"/>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800">
                <a:solidFill>
                  <a:schemeClr val="dk1"/>
                </a:solidFill>
                <a:highlight>
                  <a:srgbClr val="FFFFFF"/>
                </a:highlight>
                <a:latin typeface="Times New Roman"/>
                <a:ea typeface="Times New Roman"/>
                <a:cs typeface="Times New Roman"/>
                <a:sym typeface="Times New Roman"/>
              </a:rPr>
              <a:t>NestJS</a:t>
            </a:r>
            <a:r>
              <a:rPr b="1" lang="en" sz="2800">
                <a:solidFill>
                  <a:schemeClr val="dk1"/>
                </a:solidFill>
                <a:highlight>
                  <a:srgbClr val="FFFFFF"/>
                </a:highlight>
                <a:latin typeface="Times New Roman"/>
                <a:ea typeface="Times New Roman"/>
                <a:cs typeface="Times New Roman"/>
                <a:sym typeface="Times New Roman"/>
              </a:rPr>
              <a:t> Boilerplate</a:t>
            </a:r>
            <a:r>
              <a:rPr lang="en" sz="2800">
                <a:solidFill>
                  <a:srgbClr val="202124"/>
                </a:solidFill>
                <a:highlight>
                  <a:srgbClr val="FFFFFF"/>
                </a:highlight>
                <a:latin typeface="Times New Roman"/>
                <a:ea typeface="Times New Roman"/>
                <a:cs typeface="Times New Roman"/>
                <a:sym typeface="Times New Roman"/>
              </a:rPr>
              <a:t> - Boilerplate with available authentication, typeorm, env configuration and swagger. Everything you need to start making great things. </a:t>
            </a:r>
            <a:r>
              <a:rPr b="1" lang="en" sz="2800">
                <a:solidFill>
                  <a:srgbClr val="151515"/>
                </a:solidFill>
                <a:highlight>
                  <a:srgbClr val="FFFFFF"/>
                </a:highlight>
                <a:latin typeface="Times New Roman"/>
                <a:ea typeface="Times New Roman"/>
                <a:cs typeface="Times New Roman"/>
                <a:sym typeface="Times New Roman"/>
              </a:rPr>
              <a:t>Awesome Nest Boilerplate</a:t>
            </a:r>
            <a:r>
              <a:rPr lang="en" sz="2800">
                <a:solidFill>
                  <a:srgbClr val="202124"/>
                </a:solidFill>
                <a:highlight>
                  <a:srgbClr val="FFFFFF"/>
                </a:highlight>
                <a:latin typeface="Times New Roman"/>
                <a:ea typeface="Times New Roman"/>
                <a:cs typeface="Times New Roman"/>
                <a:sym typeface="Times New Roman"/>
              </a:rPr>
              <a:t> - Typescript, Postgresql, TypeORM, Swagger for Api documentation, Role </a:t>
            </a:r>
            <a:r>
              <a:rPr lang="en" sz="2800">
                <a:solidFill>
                  <a:srgbClr val="202124"/>
                </a:solidFill>
                <a:highlight>
                  <a:srgbClr val="FFFFFF"/>
                </a:highlight>
                <a:latin typeface="Times New Roman"/>
                <a:ea typeface="Times New Roman"/>
                <a:cs typeface="Times New Roman"/>
                <a:sym typeface="Times New Roman"/>
              </a:rPr>
              <a:t>based</a:t>
            </a:r>
            <a:r>
              <a:rPr lang="en" sz="2800">
                <a:solidFill>
                  <a:srgbClr val="202124"/>
                </a:solidFill>
                <a:highlight>
                  <a:srgbClr val="FFFFFF"/>
                </a:highlight>
                <a:latin typeface="Times New Roman"/>
                <a:ea typeface="Times New Roman"/>
                <a:cs typeface="Times New Roman"/>
                <a:sym typeface="Times New Roman"/>
              </a:rPr>
              <a:t> access control, and </a:t>
            </a:r>
            <a:r>
              <a:rPr b="1" lang="en" sz="2800">
                <a:solidFill>
                  <a:srgbClr val="202124"/>
                </a:solidFill>
                <a:highlight>
                  <a:srgbClr val="FFFFFF"/>
                </a:highlight>
                <a:latin typeface="Times New Roman"/>
                <a:ea typeface="Times New Roman"/>
                <a:cs typeface="Times New Roman"/>
                <a:sym typeface="Times New Roman"/>
              </a:rPr>
              <a:t>best application architecture</a:t>
            </a:r>
            <a:r>
              <a:rPr lang="en" sz="2800">
                <a:solidFill>
                  <a:srgbClr val="202124"/>
                </a:solidFill>
                <a:highlight>
                  <a:srgbClr val="FFFFFF"/>
                </a:highlight>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sp>
        <p:nvSpPr>
          <p:cNvPr id="148" name="Google Shape;14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8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200">
                <a:latin typeface="Times New Roman"/>
                <a:ea typeface="Times New Roman"/>
                <a:cs typeface="Times New Roman"/>
                <a:sym typeface="Times New Roman"/>
              </a:rPr>
              <a:t>Workspaces</a:t>
            </a:r>
            <a:endParaRPr b="1" sz="4200">
              <a:latin typeface="Times New Roman"/>
              <a:ea typeface="Times New Roman"/>
              <a:cs typeface="Times New Roman"/>
              <a:sym typeface="Times New Roman"/>
            </a:endParaRPr>
          </a:p>
        </p:txBody>
      </p:sp>
      <p:sp>
        <p:nvSpPr>
          <p:cNvPr id="154" name="Google Shape;15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900">
                <a:latin typeface="Times New Roman"/>
                <a:ea typeface="Times New Roman"/>
                <a:cs typeface="Times New Roman"/>
                <a:sym typeface="Times New Roman"/>
              </a:rPr>
              <a:t>Nest has two modes for organizing code:</a:t>
            </a:r>
            <a:endParaRPr sz="19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sz="1900">
                <a:latin typeface="Times New Roman"/>
                <a:ea typeface="Times New Roman"/>
                <a:cs typeface="Times New Roman"/>
                <a:sym typeface="Times New Roman"/>
              </a:rPr>
              <a:t>Standard mode</a:t>
            </a:r>
            <a:r>
              <a:rPr lang="en" sz="1900">
                <a:latin typeface="Times New Roman"/>
                <a:ea typeface="Times New Roman"/>
                <a:cs typeface="Times New Roman"/>
                <a:sym typeface="Times New Roman"/>
              </a:rPr>
              <a:t>: useful for building individual project-focused applications that have their own dependencies and settings, and don't need to optimize for sharing modules, or optimizing complex builds. This is the default mode.</a:t>
            </a:r>
            <a:endParaRPr sz="19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sz="1900">
                <a:latin typeface="Times New Roman"/>
                <a:ea typeface="Times New Roman"/>
                <a:cs typeface="Times New Roman"/>
                <a:sym typeface="Times New Roman"/>
              </a:rPr>
              <a:t>Monorepo mode</a:t>
            </a:r>
            <a:r>
              <a:rPr lang="en" sz="1900">
                <a:latin typeface="Times New Roman"/>
                <a:ea typeface="Times New Roman"/>
                <a:cs typeface="Times New Roman"/>
                <a:sym typeface="Times New Roman"/>
              </a:rPr>
              <a:t>: this mode treats code artifacts as part of a lightweight monorepo, and may be more appropriate for teams of developers and/or multi-project environments. It automates parts of the build process to make it easy to create and compose modular components, promotes code reuse, makes integration testing easier, makes it easy to share project-wide artifacts like eslint rules and other configuration policies, and is easier to use than alternatives like github submodules. </a:t>
            </a:r>
            <a:endParaRPr sz="19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900">
              <a:latin typeface="Times New Roman"/>
              <a:ea typeface="Times New Roman"/>
              <a:cs typeface="Times New Roman"/>
              <a:sym typeface="Times New Roman"/>
            </a:endParaRPr>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314450"/>
            <a:ext cx="85206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300">
                <a:latin typeface="Times New Roman"/>
                <a:ea typeface="Times New Roman"/>
                <a:cs typeface="Times New Roman"/>
                <a:sym typeface="Times New Roman"/>
              </a:rPr>
              <a:t>Performance</a:t>
            </a:r>
            <a:endParaRPr b="1" sz="4300">
              <a:latin typeface="Times New Roman"/>
              <a:ea typeface="Times New Roman"/>
              <a:cs typeface="Times New Roman"/>
              <a:sym typeface="Times New Roman"/>
            </a:endParaRPr>
          </a:p>
        </p:txBody>
      </p:sp>
      <p:sp>
        <p:nvSpPr>
          <p:cNvPr id="161" name="Google Shape;16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25400" rtl="0" algn="just">
              <a:spcBef>
                <a:spcPts val="3000"/>
              </a:spcBef>
              <a:spcAft>
                <a:spcPts val="0"/>
              </a:spcAft>
              <a:buClr>
                <a:schemeClr val="dk1"/>
              </a:buClr>
              <a:buSzPct val="39285"/>
              <a:buFont typeface="Arial"/>
              <a:buNone/>
            </a:pPr>
            <a:r>
              <a:rPr b="1" lang="en" sz="2800">
                <a:solidFill>
                  <a:srgbClr val="151515"/>
                </a:solidFill>
                <a:highlight>
                  <a:srgbClr val="FDFDFD"/>
                </a:highlight>
                <a:latin typeface="Times New Roman"/>
                <a:ea typeface="Times New Roman"/>
                <a:cs typeface="Times New Roman"/>
                <a:sym typeface="Times New Roman"/>
              </a:rPr>
              <a:t>Performance</a:t>
            </a:r>
            <a:r>
              <a:rPr b="1" lang="en" sz="2800">
                <a:solidFill>
                  <a:srgbClr val="ED2945"/>
                </a:solidFill>
                <a:highlight>
                  <a:srgbClr val="FDFDFD"/>
                </a:highlight>
                <a:uFill>
                  <a:noFill/>
                </a:uFill>
                <a:latin typeface="Times New Roman"/>
                <a:ea typeface="Times New Roman"/>
                <a:cs typeface="Times New Roman"/>
                <a:sym typeface="Times New Roman"/>
                <a:hlinkClick r:id="rId3">
                  <a:extLst>
                    <a:ext uri="{A12FA001-AC4F-418D-AE19-62706E023703}">
                      <ahyp:hlinkClr val="tx"/>
                    </a:ext>
                  </a:extLst>
                </a:hlinkClick>
              </a:rPr>
              <a:t>#</a:t>
            </a:r>
            <a:endParaRPr b="1" sz="2800">
              <a:solidFill>
                <a:srgbClr val="ED2945"/>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ct val="39285"/>
              <a:buFont typeface="Arial"/>
              <a:buNone/>
            </a:pPr>
            <a:r>
              <a:rPr lang="en" sz="2800">
                <a:solidFill>
                  <a:srgbClr val="404040"/>
                </a:solidFill>
                <a:highlight>
                  <a:srgbClr val="FDFDFD"/>
                </a:highlight>
                <a:latin typeface="Times New Roman"/>
                <a:ea typeface="Times New Roman"/>
                <a:cs typeface="Times New Roman"/>
                <a:sym typeface="Times New Roman"/>
              </a:rPr>
              <a:t>Using request-scoped providers will have an impact on application performance. While Nest tries to cache as much metadata as possible, it will still have to create an instance of your class on each request. Hence, it will slow down your average response time and overall benchmarking result. Unless a provider must be request-scoped, it is strongly recommended that you use the default singleton scope.</a:t>
            </a:r>
            <a:endParaRPr sz="2800">
              <a:solidFill>
                <a:srgbClr val="404040"/>
              </a:solidFill>
              <a:highlight>
                <a:srgbClr val="FDFDFD"/>
              </a:highlight>
              <a:latin typeface="Times New Roman"/>
              <a:ea typeface="Times New Roman"/>
              <a:cs typeface="Times New Roman"/>
              <a:sym typeface="Times New Roman"/>
            </a:endParaRPr>
          </a:p>
          <a:p>
            <a:pPr indent="0" lvl="0" marL="0" rtl="0" algn="just">
              <a:spcBef>
                <a:spcPts val="1200"/>
              </a:spcBef>
              <a:spcAft>
                <a:spcPts val="0"/>
              </a:spcAft>
              <a:buNone/>
            </a:pPr>
            <a:r>
              <a:t/>
            </a:r>
            <a:endParaRPr/>
          </a:p>
        </p:txBody>
      </p:sp>
      <p:sp>
        <p:nvSpPr>
          <p:cNvPr id="162" name="Google Shape;16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