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83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5eb66f750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15eb66f750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870298e8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870298e8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5eb66f75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5eb66f75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5eb66f75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5eb66f75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5eb66f75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5eb66f75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5eb66f75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5eb66f75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5eb66f75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5eb66f75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5eb66f75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5eb66f75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5eb66f75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5eb66f75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870298e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870298e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870298e8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870298e8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github.com/vuejs/vu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docs.nestjs.com/fundamentals/injection-scopes#performance"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407525" y="1497375"/>
            <a:ext cx="8520600" cy="670800"/>
          </a:xfrm>
          <a:prstGeom prst="rect">
            <a:avLst/>
          </a:prstGeom>
          <a:noFill/>
          <a:ln w="9525" cap="flat" cmpd="sng">
            <a:solidFill>
              <a:srgbClr val="FCE5CD"/>
            </a:solidFill>
            <a:prstDash val="solid"/>
            <a:round/>
            <a:headEnd type="none" w="sm" len="sm"/>
            <a:tailEnd type="none" w="sm" len="sm"/>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44444"/>
              <a:buNone/>
            </a:pPr>
            <a:br>
              <a:rPr lang="en" sz="4000" b="1">
                <a:solidFill>
                  <a:srgbClr val="FF0000"/>
                </a:solidFill>
              </a:rPr>
            </a:br>
            <a:r>
              <a:rPr lang="en" sz="4000" b="1">
                <a:solidFill>
                  <a:srgbClr val="FF0000"/>
                </a:solidFill>
              </a:rPr>
              <a:t>PRESENTATION ON</a:t>
            </a:r>
            <a:endParaRPr sz="4000" b="1" dirty="0">
              <a:solidFill>
                <a:srgbClr val="FF0000"/>
              </a:solidFill>
            </a:endParaRPr>
          </a:p>
        </p:txBody>
      </p:sp>
      <p:sp>
        <p:nvSpPr>
          <p:cNvPr id="100" name="Google Shape;100;p25"/>
          <p:cNvSpPr txBox="1">
            <a:spLocks noGrp="1"/>
          </p:cNvSpPr>
          <p:nvPr>
            <p:ph type="subTitle" idx="1"/>
          </p:nvPr>
        </p:nvSpPr>
        <p:spPr>
          <a:xfrm>
            <a:off x="-3332175" y="37500"/>
            <a:ext cx="8520600" cy="6066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SzPts val="2800"/>
              <a:buNone/>
            </a:pPr>
            <a:r>
              <a:rPr lang="en">
                <a:solidFill>
                  <a:srgbClr val="1155CC"/>
                </a:solidFill>
              </a:rPr>
              <a:t>NestJS</a:t>
            </a:r>
            <a:endParaRPr>
              <a:solidFill>
                <a:srgbClr val="FF0000"/>
              </a:solidFill>
            </a:endParaRPr>
          </a:p>
        </p:txBody>
      </p:sp>
      <p:sp>
        <p:nvSpPr>
          <p:cNvPr id="101" name="Google Shape;101;p25"/>
          <p:cNvSpPr txBox="1"/>
          <p:nvPr/>
        </p:nvSpPr>
        <p:spPr>
          <a:xfrm>
            <a:off x="407525" y="3021450"/>
            <a:ext cx="3977100" cy="184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FF0000"/>
                </a:solidFill>
                <a:latin typeface="Arial"/>
                <a:ea typeface="Arial"/>
                <a:cs typeface="Arial"/>
                <a:sym typeface="Arial"/>
              </a:rPr>
              <a:t>SUBMITTED BY</a:t>
            </a:r>
            <a:endParaRPr sz="1900" b="1"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1" i="1" u="none" strike="noStrike" cap="none" dirty="0">
                <a:solidFill>
                  <a:srgbClr val="000000"/>
                </a:solidFill>
                <a:latin typeface="Arial"/>
                <a:ea typeface="Arial"/>
                <a:cs typeface="Arial"/>
                <a:sym typeface="Arial"/>
              </a:rPr>
              <a:t>UNIVERSITY ROLL NO :- 1900290140003</a:t>
            </a:r>
            <a:endParaRPr sz="1500" b="1" i="1"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1" i="1" u="none" strike="noStrike" cap="none" dirty="0">
                <a:solidFill>
                  <a:srgbClr val="000000"/>
                </a:solidFill>
                <a:latin typeface="Arial"/>
                <a:ea typeface="Arial"/>
                <a:cs typeface="Arial"/>
                <a:sym typeface="Arial"/>
              </a:rPr>
              <a:t>NAME :- AKASH GAUR</a:t>
            </a:r>
            <a:r>
              <a:rPr lang="en" sz="1500" b="1" i="1" dirty="0"/>
              <a:t> </a:t>
            </a:r>
            <a:endParaRPr sz="250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 sz="1500" b="1" i="1" u="none" strike="noStrike" cap="none" dirty="0">
                <a:solidFill>
                  <a:srgbClr val="000000"/>
                </a:solidFill>
                <a:latin typeface="Arial"/>
                <a:ea typeface="Arial"/>
                <a:cs typeface="Arial"/>
                <a:sym typeface="Arial"/>
              </a:rPr>
              <a:t>SEMESTER :- 6th</a:t>
            </a:r>
            <a:endParaRPr sz="1500" b="1" i="1"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1" i="1" u="none" strike="noStrike" cap="none" dirty="0">
                <a:solidFill>
                  <a:srgbClr val="000000"/>
                </a:solidFill>
                <a:latin typeface="Arial"/>
                <a:ea typeface="Arial"/>
                <a:cs typeface="Arial"/>
                <a:sym typeface="Arial"/>
              </a:rPr>
              <a:t>SECTION - A</a:t>
            </a:r>
            <a:endParaRPr sz="1500" b="1" i="1"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 sz="1500" b="1" i="1" u="none" strike="noStrike" cap="none" dirty="0">
                <a:solidFill>
                  <a:srgbClr val="000000"/>
                </a:solidFill>
                <a:latin typeface="Arial"/>
                <a:ea typeface="Arial"/>
                <a:cs typeface="Arial"/>
                <a:sym typeface="Arial"/>
              </a:rPr>
              <a:t>DATE - 30/04/22</a:t>
            </a:r>
            <a:endParaRPr sz="1500" b="1" i="1" u="none" strike="noStrike" cap="none" dirty="0">
              <a:solidFill>
                <a:srgbClr val="000000"/>
              </a:solidFill>
              <a:latin typeface="Arial"/>
              <a:ea typeface="Arial"/>
              <a:cs typeface="Arial"/>
              <a:sym typeface="Arial"/>
            </a:endParaRPr>
          </a:p>
        </p:txBody>
      </p:sp>
      <p:pic>
        <p:nvPicPr>
          <p:cNvPr id="102" name="Google Shape;102;p25"/>
          <p:cNvPicPr preferRelativeResize="0"/>
          <p:nvPr/>
        </p:nvPicPr>
        <p:blipFill rotWithShape="1">
          <a:blip r:embed="rId3">
            <a:alphaModFix/>
          </a:blip>
          <a:srcRect/>
          <a:stretch/>
        </p:blipFill>
        <p:spPr>
          <a:xfrm>
            <a:off x="311700" y="0"/>
            <a:ext cx="8115300" cy="1329875"/>
          </a:xfrm>
          <a:prstGeom prst="rect">
            <a:avLst/>
          </a:prstGeom>
          <a:noFill/>
          <a:ln>
            <a:noFill/>
          </a:ln>
        </p:spPr>
      </p:pic>
      <p:sp>
        <p:nvSpPr>
          <p:cNvPr id="104" name="Google Shape;10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a:t>
            </a:fld>
            <a:endParaRPr/>
          </a:p>
        </p:txBody>
      </p:sp>
      <p:pic>
        <p:nvPicPr>
          <p:cNvPr id="3" name="Picture 2" descr="Icon&#10;&#10;Description automatically generated">
            <a:extLst>
              <a:ext uri="{FF2B5EF4-FFF2-40B4-BE49-F238E27FC236}">
                <a16:creationId xmlns:a16="http://schemas.microsoft.com/office/drawing/2014/main" id="{53166F08-97D3-4D74-BB5E-9C28C279EF9D}"/>
              </a:ext>
            </a:extLst>
          </p:cNvPr>
          <p:cNvPicPr>
            <a:picLocks noChangeAspect="1"/>
          </p:cNvPicPr>
          <p:nvPr/>
        </p:nvPicPr>
        <p:blipFill>
          <a:blip r:embed="rId4"/>
          <a:stretch>
            <a:fillRect/>
          </a:stretch>
        </p:blipFill>
        <p:spPr>
          <a:xfrm>
            <a:off x="4916181" y="2283747"/>
            <a:ext cx="1594932" cy="13831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title"/>
          </p:nvPr>
        </p:nvSpPr>
        <p:spPr>
          <a:xfrm>
            <a:off x="311700" y="-22975"/>
            <a:ext cx="8520600" cy="703500"/>
          </a:xfrm>
          <a:prstGeom prst="rect">
            <a:avLst/>
          </a:prstGeom>
        </p:spPr>
        <p:txBody>
          <a:bodyPr spcFirstLastPara="1" wrap="square" lIns="91425" tIns="91425" rIns="91425" bIns="91425" anchor="t" anchorCtr="0">
            <a:noAutofit/>
          </a:bodyPr>
          <a:lstStyle/>
          <a:p>
            <a:pPr marL="0" lvl="0" indent="0" algn="ctr" rtl="0">
              <a:lnSpc>
                <a:spcPct val="166666"/>
              </a:lnSpc>
              <a:spcBef>
                <a:spcPts val="0"/>
              </a:spcBef>
              <a:spcAft>
                <a:spcPts val="0"/>
              </a:spcAft>
              <a:buClr>
                <a:schemeClr val="dk1"/>
              </a:buClr>
              <a:buSzPts val="1100"/>
              <a:buFont typeface="Arial"/>
              <a:buNone/>
            </a:pPr>
            <a:r>
              <a:rPr lang="en" sz="4300" b="1" dirty="0">
                <a:highlight>
                  <a:srgbClr val="F1F3F3"/>
                </a:highlight>
                <a:latin typeface="Times New Roman"/>
                <a:ea typeface="Times New Roman"/>
                <a:cs typeface="Times New Roman"/>
                <a:sym typeface="Times New Roman"/>
              </a:rPr>
              <a:t>Who is using React?</a:t>
            </a:r>
            <a:endParaRPr sz="4300" b="1" dirty="0">
              <a:highlight>
                <a:srgbClr val="F1F3F3"/>
              </a:highlight>
              <a:latin typeface="Times New Roman"/>
              <a:ea typeface="Times New Roman"/>
              <a:cs typeface="Times New Roman"/>
              <a:sym typeface="Times New Roman"/>
            </a:endParaRPr>
          </a:p>
          <a:p>
            <a:pPr marL="0" lvl="0" indent="0" algn="l" rtl="0">
              <a:spcBef>
                <a:spcPts val="0"/>
              </a:spcBef>
              <a:spcAft>
                <a:spcPts val="0"/>
              </a:spcAft>
              <a:buNone/>
            </a:pPr>
            <a:endParaRPr sz="4300" dirty="0">
              <a:latin typeface="Times New Roman"/>
              <a:ea typeface="Times New Roman"/>
              <a:cs typeface="Times New Roman"/>
              <a:sym typeface="Times New Roman"/>
            </a:endParaRPr>
          </a:p>
        </p:txBody>
      </p:sp>
      <p:sp>
        <p:nvSpPr>
          <p:cNvPr id="168" name="Google Shape;16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9" name="Google Shape;16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pic>
        <p:nvPicPr>
          <p:cNvPr id="170" name="Google Shape;170;p34"/>
          <p:cNvPicPr preferRelativeResize="0"/>
          <p:nvPr/>
        </p:nvPicPr>
        <p:blipFill>
          <a:blip r:embed="rId3">
            <a:alphaModFix/>
          </a:blip>
          <a:stretch>
            <a:fillRect/>
          </a:stretch>
        </p:blipFill>
        <p:spPr>
          <a:xfrm>
            <a:off x="311700" y="1152475"/>
            <a:ext cx="8520601" cy="377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7500"/>
              <a:t>Thank You!!</a:t>
            </a:r>
            <a:endParaRPr sz="7500"/>
          </a:p>
        </p:txBody>
      </p:sp>
      <p:sp>
        <p:nvSpPr>
          <p:cNvPr id="176" name="Google Shape;17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311700" y="445025"/>
            <a:ext cx="8520600" cy="101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latin typeface="Times New Roman"/>
                <a:ea typeface="Times New Roman"/>
                <a:cs typeface="Times New Roman"/>
                <a:sym typeface="Times New Roman"/>
              </a:rPr>
              <a:t>Introduction</a:t>
            </a:r>
            <a:r>
              <a:rPr lang="en" sz="4000" dirty="0">
                <a:latin typeface="Times New Roman"/>
                <a:ea typeface="Times New Roman"/>
                <a:cs typeface="Times New Roman"/>
                <a:sym typeface="Times New Roman"/>
              </a:rPr>
              <a:t> </a:t>
            </a:r>
            <a:endParaRPr sz="4000" dirty="0">
              <a:latin typeface="Times New Roman"/>
              <a:ea typeface="Times New Roman"/>
              <a:cs typeface="Times New Roman"/>
              <a:sym typeface="Times New Roman"/>
            </a:endParaRPr>
          </a:p>
        </p:txBody>
      </p:sp>
      <p:sp>
        <p:nvSpPr>
          <p:cNvPr id="110" name="Google Shape;110;p26"/>
          <p:cNvSpPr txBox="1">
            <a:spLocks noGrp="1"/>
          </p:cNvSpPr>
          <p:nvPr>
            <p:ph type="body" idx="1"/>
          </p:nvPr>
        </p:nvSpPr>
        <p:spPr>
          <a:xfrm>
            <a:off x="311700" y="1602199"/>
            <a:ext cx="8520600" cy="3096275"/>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Clr>
                <a:schemeClr val="dk1"/>
              </a:buClr>
              <a:buSzPts val="275"/>
              <a:buFont typeface="Arial"/>
              <a:buNone/>
            </a:pPr>
            <a:r>
              <a:rPr lang="en-GB" sz="9600" dirty="0">
                <a:solidFill>
                  <a:schemeClr val="dk1"/>
                </a:solidFill>
                <a:highlight>
                  <a:srgbClr val="FDFDFD"/>
                </a:highlight>
                <a:latin typeface="Times New Roman"/>
                <a:ea typeface="Times New Roman"/>
                <a:cs typeface="Times New Roman"/>
                <a:sym typeface="Times New Roman"/>
              </a:rPr>
              <a:t>React is JavaScript library for creating user interface. React is not an MVC Framework and not a template library (no separation into template and controller). The goal of React is to build large applications with data that changes over time. So, how can I use it if it is not a framework? Easy:) with some other MVC or Flux frameworks.</a:t>
            </a:r>
            <a:endParaRPr sz="9600" dirty="0">
              <a:solidFill>
                <a:schemeClr val="dk1"/>
              </a:solidFill>
              <a:highlight>
                <a:srgbClr val="FDFDFD"/>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endParaRPr sz="5600" dirty="0">
              <a:solidFill>
                <a:schemeClr val="dk1"/>
              </a:solidFill>
              <a:highlight>
                <a:srgbClr val="FDFDFD"/>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ct val="100000"/>
              <a:buFont typeface="Arial"/>
              <a:buNone/>
            </a:pPr>
            <a:endParaRPr sz="1100" dirty="0">
              <a:solidFill>
                <a:schemeClr val="dk1"/>
              </a:solidFill>
            </a:endParaRPr>
          </a:p>
          <a:p>
            <a:pPr marL="0" lvl="0" indent="0" algn="l" rtl="0">
              <a:spcBef>
                <a:spcPts val="0"/>
              </a:spcBef>
              <a:spcAft>
                <a:spcPts val="0"/>
              </a:spcAft>
              <a:buNone/>
            </a:pPr>
            <a:endParaRPr dirty="0">
              <a:solidFill>
                <a:schemeClr val="dk1"/>
              </a:solidFill>
            </a:endParaRPr>
          </a:p>
        </p:txBody>
      </p:sp>
      <p:sp>
        <p:nvSpPr>
          <p:cNvPr id="111" name="Google Shape;11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311700" y="445025"/>
            <a:ext cx="8520600" cy="101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Introduction </a:t>
            </a:r>
            <a:endParaRPr sz="4000" b="1">
              <a:latin typeface="Times New Roman"/>
              <a:ea typeface="Times New Roman"/>
              <a:cs typeface="Times New Roman"/>
              <a:sym typeface="Times New Roman"/>
            </a:endParaRPr>
          </a:p>
        </p:txBody>
      </p:sp>
      <p:sp>
        <p:nvSpPr>
          <p:cNvPr id="117" name="Google Shape;117;p27"/>
          <p:cNvSpPr txBox="1">
            <a:spLocks noGrp="1"/>
          </p:cNvSpPr>
          <p:nvPr>
            <p:ph type="body" idx="1"/>
          </p:nvPr>
        </p:nvSpPr>
        <p:spPr>
          <a:xfrm>
            <a:off x="311700" y="1602200"/>
            <a:ext cx="8520600" cy="2966700"/>
          </a:xfrm>
          <a:prstGeom prst="rect">
            <a:avLst/>
          </a:prstGeom>
        </p:spPr>
        <p:txBody>
          <a:bodyPr spcFirstLastPara="1" wrap="square" lIns="91425" tIns="91425" rIns="91425" bIns="91425" anchor="t" anchorCtr="0">
            <a:normAutofit fontScale="62500" lnSpcReduction="20000"/>
          </a:bodyPr>
          <a:lstStyle/>
          <a:p>
            <a:pPr marL="0" lvl="0" indent="0" algn="just" rtl="0">
              <a:spcBef>
                <a:spcPts val="1200"/>
              </a:spcBef>
              <a:spcAft>
                <a:spcPts val="0"/>
              </a:spcAft>
              <a:buNone/>
            </a:pPr>
            <a:r>
              <a:rPr lang="en" sz="4800" dirty="0">
                <a:solidFill>
                  <a:schemeClr val="dk1"/>
                </a:solidFill>
                <a:highlight>
                  <a:srgbClr val="FDFDFD"/>
                </a:highlight>
                <a:latin typeface="Times New Roman"/>
                <a:ea typeface="Times New Roman"/>
                <a:cs typeface="Times New Roman"/>
                <a:sym typeface="Times New Roman"/>
              </a:rPr>
              <a:t>React provides a level of abstraction above these common React.js frameworks (Express/Fastify), but also exposes their APIs directly to the developer. This gives developers the freedom to use the myriad of third-party modules which are available for the underlying platform.</a:t>
            </a:r>
            <a:endParaRPr sz="4800" dirty="0">
              <a:solidFill>
                <a:schemeClr val="dk1"/>
              </a:solidFill>
              <a:highlight>
                <a:srgbClr val="FDFDFD"/>
              </a:highlight>
              <a:latin typeface="Times New Roman"/>
              <a:ea typeface="Times New Roman"/>
              <a:cs typeface="Times New Roman"/>
              <a:sym typeface="Times New Roman"/>
            </a:endParaRPr>
          </a:p>
          <a:p>
            <a:pPr marL="0" lvl="0" indent="0" algn="just" rtl="0">
              <a:spcBef>
                <a:spcPts val="1200"/>
              </a:spcBef>
              <a:spcAft>
                <a:spcPts val="0"/>
              </a:spcAft>
              <a:buNone/>
            </a:pPr>
            <a:endParaRPr sz="4800" dirty="0">
              <a:solidFill>
                <a:schemeClr val="dk1"/>
              </a:solidFill>
              <a:highlight>
                <a:srgbClr val="FDFDFD"/>
              </a:highlight>
              <a:latin typeface="Times New Roman"/>
              <a:ea typeface="Times New Roman"/>
              <a:cs typeface="Times New Roman"/>
              <a:sym typeface="Times New Roman"/>
            </a:endParaRPr>
          </a:p>
          <a:p>
            <a:pPr marL="0" lvl="0" indent="0" algn="just" rtl="0">
              <a:spcBef>
                <a:spcPts val="1200"/>
              </a:spcBef>
              <a:spcAft>
                <a:spcPts val="0"/>
              </a:spcAft>
              <a:buNone/>
            </a:pPr>
            <a:endParaRPr sz="1100" dirty="0">
              <a:solidFill>
                <a:schemeClr val="dk1"/>
              </a:solidFill>
            </a:endParaRPr>
          </a:p>
          <a:p>
            <a:pPr marL="0" lvl="0" indent="0" algn="just" rtl="0">
              <a:spcBef>
                <a:spcPts val="0"/>
              </a:spcBef>
              <a:spcAft>
                <a:spcPts val="0"/>
              </a:spcAft>
              <a:buNone/>
            </a:pPr>
            <a:endParaRPr dirty="0">
              <a:solidFill>
                <a:schemeClr val="dk1"/>
              </a:solidFill>
            </a:endParaRPr>
          </a:p>
        </p:txBody>
      </p:sp>
      <p:sp>
        <p:nvSpPr>
          <p:cNvPr id="118" name="Google Shape;11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8"/>
          <p:cNvSpPr txBox="1">
            <a:spLocks noGrp="1"/>
          </p:cNvSpPr>
          <p:nvPr>
            <p:ph type="title"/>
          </p:nvPr>
        </p:nvSpPr>
        <p:spPr>
          <a:xfrm>
            <a:off x="311700" y="445025"/>
            <a:ext cx="8520600" cy="760500"/>
          </a:xfrm>
          <a:prstGeom prst="rect">
            <a:avLst/>
          </a:prstGeom>
        </p:spPr>
        <p:txBody>
          <a:bodyPr spcFirstLastPara="1" wrap="square" lIns="91425" tIns="91425" rIns="91425" bIns="91425" anchor="t" anchorCtr="0">
            <a:normAutofit fontScale="90000"/>
          </a:bodyPr>
          <a:lstStyle/>
          <a:p>
            <a:pPr marL="25400" lvl="0" indent="0" algn="ctr" rtl="0">
              <a:lnSpc>
                <a:spcPct val="115000"/>
              </a:lnSpc>
              <a:spcBef>
                <a:spcPts val="3000"/>
              </a:spcBef>
              <a:spcAft>
                <a:spcPts val="0"/>
              </a:spcAft>
              <a:buClr>
                <a:schemeClr val="dk1"/>
              </a:buClr>
              <a:buSzPts val="990"/>
              <a:buFont typeface="Arial"/>
              <a:buNone/>
            </a:pPr>
            <a:r>
              <a:rPr lang="en" sz="4650" b="1" dirty="0">
                <a:solidFill>
                  <a:srgbClr val="151515"/>
                </a:solidFill>
                <a:highlight>
                  <a:srgbClr val="FDFDFD"/>
                </a:highlight>
                <a:latin typeface="Times New Roman"/>
                <a:ea typeface="Times New Roman"/>
                <a:cs typeface="Times New Roman"/>
                <a:sym typeface="Times New Roman"/>
              </a:rPr>
              <a:t>Philosophy</a:t>
            </a:r>
            <a:endParaRPr sz="4650" b="1" dirty="0">
              <a:solidFill>
                <a:srgbClr val="ED2945"/>
              </a:solidFill>
              <a:highlight>
                <a:srgbClr val="FDFDFD"/>
              </a:highlight>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24" name="Google Shape;12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just" rtl="0">
              <a:spcBef>
                <a:spcPts val="1200"/>
              </a:spcBef>
              <a:spcAft>
                <a:spcPts val="0"/>
              </a:spcAft>
              <a:buClr>
                <a:schemeClr val="dk1"/>
              </a:buClr>
              <a:buSzPct val="39285"/>
              <a:buFont typeface="Arial"/>
              <a:buNone/>
            </a:pPr>
            <a:endParaRPr lang="en" sz="2800" dirty="0">
              <a:solidFill>
                <a:schemeClr val="dk1"/>
              </a:solidFill>
              <a:highlight>
                <a:srgbClr val="FDFDFD"/>
              </a:highlight>
              <a:latin typeface="Times New Roman"/>
              <a:ea typeface="Times New Roman"/>
              <a:cs typeface="Times New Roman"/>
              <a:sym typeface="Times New Roman"/>
            </a:endParaRPr>
          </a:p>
          <a:p>
            <a:pPr marL="0" lvl="0" indent="0" algn="just" rtl="0">
              <a:spcBef>
                <a:spcPts val="1200"/>
              </a:spcBef>
              <a:spcAft>
                <a:spcPts val="0"/>
              </a:spcAft>
              <a:buClr>
                <a:schemeClr val="dk1"/>
              </a:buClr>
              <a:buSzPct val="39285"/>
              <a:buFont typeface="Arial"/>
              <a:buNone/>
            </a:pPr>
            <a:r>
              <a:rPr lang="en" sz="2800" dirty="0">
                <a:solidFill>
                  <a:schemeClr val="dk1"/>
                </a:solidFill>
                <a:highlight>
                  <a:srgbClr val="FDFDFD"/>
                </a:highlight>
                <a:latin typeface="Times New Roman"/>
                <a:ea typeface="Times New Roman"/>
                <a:cs typeface="Times New Roman"/>
                <a:sym typeface="Times New Roman"/>
              </a:rPr>
              <a:t>In recent years, thanks to React.js, JavaScript has become the “lingua franca” of the web for both front and backend applications. This has given rise to awesome projects like </a:t>
            </a:r>
            <a:r>
              <a:rPr lang="en" sz="2800" dirty="0">
                <a:solidFill>
                  <a:schemeClr val="dk1"/>
                </a:solidFill>
                <a:highlight>
                  <a:srgbClr val="FDFDFD"/>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Angular</a:t>
            </a:r>
            <a:r>
              <a:rPr lang="en" sz="2800" dirty="0">
                <a:solidFill>
                  <a:schemeClr val="dk1"/>
                </a:solidFill>
                <a:highlight>
                  <a:srgbClr val="FDFDFD"/>
                </a:highlight>
                <a:latin typeface="Times New Roman"/>
                <a:ea typeface="Times New Roman"/>
                <a:cs typeface="Times New Roman"/>
                <a:sym typeface="Times New Roman"/>
              </a:rPr>
              <a:t>, </a:t>
            </a:r>
            <a:r>
              <a:rPr lang="en" sz="2800" dirty="0">
                <a:solidFill>
                  <a:schemeClr val="dk1"/>
                </a:solidFill>
                <a:highlight>
                  <a:srgbClr val="FDFDFD"/>
                </a:highlight>
                <a:uFill>
                  <a:noFill/>
                </a:uFill>
                <a:latin typeface="Times New Roman"/>
                <a:ea typeface="Times New Roman"/>
                <a:cs typeface="Times New Roman"/>
                <a:sym typeface="Times New Roman"/>
              </a:rPr>
              <a:t>Node</a:t>
            </a:r>
            <a:r>
              <a:rPr lang="en" sz="2800" dirty="0">
                <a:solidFill>
                  <a:schemeClr val="dk1"/>
                </a:solidFill>
                <a:highlight>
                  <a:srgbClr val="FDFDFD"/>
                </a:highlight>
                <a:latin typeface="Times New Roman"/>
                <a:ea typeface="Times New Roman"/>
                <a:cs typeface="Times New Roman"/>
                <a:sym typeface="Times New Roman"/>
              </a:rPr>
              <a:t> and </a:t>
            </a:r>
            <a:r>
              <a:rPr lang="en" sz="2800" dirty="0">
                <a:solidFill>
                  <a:schemeClr val="dk1"/>
                </a:solidFill>
                <a:highlight>
                  <a:srgbClr val="FDFDFD"/>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Vue</a:t>
            </a:r>
            <a:r>
              <a:rPr lang="en" sz="2800" dirty="0">
                <a:solidFill>
                  <a:schemeClr val="dk1"/>
                </a:solidFill>
                <a:highlight>
                  <a:srgbClr val="FDFDFD"/>
                </a:highlight>
                <a:latin typeface="Times New Roman"/>
                <a:ea typeface="Times New Roman"/>
                <a:cs typeface="Times New Roman"/>
                <a:sym typeface="Times New Roman"/>
              </a:rPr>
              <a:t>, which improve developer productivity and enable the creation of fast, testable, and extensible frontend applications. However, while plenty of superb libraries, helpers, and tools exist for React (and server-side JavaScript), none of them effectively solve the main problem of - Architecture.</a:t>
            </a:r>
            <a:endParaRPr sz="2800" dirty="0">
              <a:solidFill>
                <a:schemeClr val="dk1"/>
              </a:solidFill>
              <a:highlight>
                <a:srgbClr val="FDFDFD"/>
              </a:highlight>
              <a:latin typeface="Times New Roman"/>
              <a:ea typeface="Times New Roman"/>
              <a:cs typeface="Times New Roman"/>
              <a:sym typeface="Times New Roman"/>
            </a:endParaRPr>
          </a:p>
          <a:p>
            <a:pPr marL="0" lvl="0" indent="0" algn="just" rtl="0">
              <a:spcBef>
                <a:spcPts val="1200"/>
              </a:spcBef>
              <a:spcAft>
                <a:spcPts val="0"/>
              </a:spcAft>
              <a:buClr>
                <a:schemeClr val="dk1"/>
              </a:buClr>
              <a:buSzPct val="39285"/>
              <a:buFont typeface="Arial"/>
              <a:buNone/>
            </a:pPr>
            <a:r>
              <a:rPr lang="en" sz="2800" dirty="0">
                <a:solidFill>
                  <a:schemeClr val="dk1"/>
                </a:solidFill>
                <a:highlight>
                  <a:srgbClr val="FDFDFD"/>
                </a:highlight>
                <a:latin typeface="Times New Roman"/>
                <a:ea typeface="Times New Roman"/>
                <a:cs typeface="Times New Roman"/>
                <a:sym typeface="Times New Roman"/>
              </a:rPr>
              <a:t>React provides an out-of-the-box application architecture which allows developers and teams to create highly testable, scalable, loosely coupled, and easily maintainable applications. The architecture is heavily inspired by Angular.</a:t>
            </a:r>
            <a:endParaRPr sz="2800" dirty="0">
              <a:solidFill>
                <a:schemeClr val="dk1"/>
              </a:solidFill>
              <a:highlight>
                <a:srgbClr val="FDFDFD"/>
              </a:highlight>
              <a:latin typeface="Times New Roman"/>
              <a:ea typeface="Times New Roman"/>
              <a:cs typeface="Times New Roman"/>
              <a:sym typeface="Times New Roman"/>
            </a:endParaRPr>
          </a:p>
          <a:p>
            <a:pPr marL="0" lvl="0" indent="0" algn="just" rtl="0">
              <a:spcBef>
                <a:spcPts val="1200"/>
              </a:spcBef>
              <a:spcAft>
                <a:spcPts val="0"/>
              </a:spcAft>
              <a:buClr>
                <a:schemeClr val="dk1"/>
              </a:buClr>
              <a:buSzPct val="100000"/>
              <a:buFont typeface="Arial"/>
              <a:buNone/>
            </a:pPr>
            <a:endParaRPr sz="1100" dirty="0">
              <a:solidFill>
                <a:schemeClr val="dk1"/>
              </a:solidFill>
            </a:endParaRPr>
          </a:p>
          <a:p>
            <a:pPr marL="0" lvl="0" indent="0" algn="just" rtl="0">
              <a:spcBef>
                <a:spcPts val="0"/>
              </a:spcBef>
              <a:spcAft>
                <a:spcPts val="0"/>
              </a:spcAft>
              <a:buNone/>
            </a:pPr>
            <a:endParaRPr dirty="0">
              <a:solidFill>
                <a:schemeClr val="dk1"/>
              </a:solidFill>
            </a:endParaRPr>
          </a:p>
        </p:txBody>
      </p:sp>
      <p:sp>
        <p:nvSpPr>
          <p:cNvPr id="125" name="Google Shape;12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dirty="0">
                <a:latin typeface="Times New Roman"/>
                <a:ea typeface="Times New Roman"/>
                <a:cs typeface="Times New Roman"/>
                <a:sym typeface="Times New Roman"/>
              </a:rPr>
              <a:t>Founder Of ReactJS</a:t>
            </a:r>
            <a:endParaRPr sz="4200" b="1" dirty="0">
              <a:latin typeface="Times New Roman"/>
              <a:ea typeface="Times New Roman"/>
              <a:cs typeface="Times New Roman"/>
              <a:sym typeface="Times New Roman"/>
            </a:endParaRPr>
          </a:p>
        </p:txBody>
      </p:sp>
      <p:sp>
        <p:nvSpPr>
          <p:cNvPr id="131" name="Google Shape;131;p29"/>
          <p:cNvSpPr txBox="1">
            <a:spLocks noGrp="1"/>
          </p:cNvSpPr>
          <p:nvPr>
            <p:ph type="body" idx="1"/>
          </p:nvPr>
        </p:nvSpPr>
        <p:spPr>
          <a:xfrm>
            <a:off x="424000" y="1107550"/>
            <a:ext cx="34242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b="1" dirty="0">
                <a:solidFill>
                  <a:srgbClr val="202124"/>
                </a:solidFill>
                <a:highlight>
                  <a:srgbClr val="FFFFFF"/>
                </a:highlight>
                <a:latin typeface="Times New Roman"/>
                <a:ea typeface="Times New Roman"/>
                <a:cs typeface="Times New Roman"/>
                <a:sym typeface="Times New Roman"/>
              </a:rPr>
              <a:t>Jordan Walke</a:t>
            </a:r>
            <a:r>
              <a:rPr lang="en" sz="2000" dirty="0">
                <a:solidFill>
                  <a:srgbClr val="202124"/>
                </a:solidFill>
                <a:highlight>
                  <a:srgbClr val="FFFFFF"/>
                </a:highlight>
                <a:latin typeface="Times New Roman"/>
                <a:ea typeface="Times New Roman"/>
                <a:cs typeface="Times New Roman"/>
                <a:sym typeface="Times New Roman"/>
              </a:rPr>
              <a:t> is a software architect truly passionate about web technologies. Creator of ReactJS, Co-Founder of Yac.io, Google Developer Expert in Web Technologies and Angular, international speaker, trainer, consultant, and open source contributor.</a:t>
            </a:r>
            <a:endParaRPr sz="2000" dirty="0">
              <a:latin typeface="Times New Roman"/>
              <a:ea typeface="Times New Roman"/>
              <a:cs typeface="Times New Roman"/>
              <a:sym typeface="Times New Roman"/>
            </a:endParaRPr>
          </a:p>
        </p:txBody>
      </p:sp>
      <p:sp>
        <p:nvSpPr>
          <p:cNvPr id="133" name="Google Shape;13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5</a:t>
            </a:fld>
            <a:endParaRPr/>
          </a:p>
        </p:txBody>
      </p:sp>
      <p:pic>
        <p:nvPicPr>
          <p:cNvPr id="3" name="Picture 2" descr="A person smiling for the camera&#10;&#10;Description automatically generated with medium confidence">
            <a:extLst>
              <a:ext uri="{FF2B5EF4-FFF2-40B4-BE49-F238E27FC236}">
                <a16:creationId xmlns:a16="http://schemas.microsoft.com/office/drawing/2014/main" id="{BCA020BD-E5AB-4669-A242-F362208D6C85}"/>
              </a:ext>
            </a:extLst>
          </p:cNvPr>
          <p:cNvPicPr>
            <a:picLocks noChangeAspect="1"/>
          </p:cNvPicPr>
          <p:nvPr/>
        </p:nvPicPr>
        <p:blipFill>
          <a:blip r:embed="rId3"/>
          <a:stretch>
            <a:fillRect/>
          </a:stretch>
        </p:blipFill>
        <p:spPr>
          <a:xfrm>
            <a:off x="4323747" y="1338641"/>
            <a:ext cx="4244520" cy="30814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0"/>
          <p:cNvSpPr txBox="1">
            <a:spLocks noGrp="1"/>
          </p:cNvSpPr>
          <p:nvPr>
            <p:ph type="title"/>
          </p:nvPr>
        </p:nvSpPr>
        <p:spPr>
          <a:xfrm>
            <a:off x="311700" y="445025"/>
            <a:ext cx="8520600" cy="753000"/>
          </a:xfrm>
          <a:prstGeom prst="rect">
            <a:avLst/>
          </a:prstGeom>
        </p:spPr>
        <p:txBody>
          <a:bodyPr spcFirstLastPara="1" wrap="square" lIns="91425" tIns="91425" rIns="91425" bIns="91425" anchor="t" anchorCtr="0">
            <a:noAutofit/>
          </a:bodyPr>
          <a:lstStyle/>
          <a:p>
            <a:pPr marL="0" lvl="0" indent="0" algn="ctr" rtl="0">
              <a:lnSpc>
                <a:spcPct val="130434"/>
              </a:lnSpc>
              <a:spcBef>
                <a:spcPts val="1400"/>
              </a:spcBef>
              <a:spcAft>
                <a:spcPts val="0"/>
              </a:spcAft>
              <a:buClr>
                <a:schemeClr val="dk1"/>
              </a:buClr>
              <a:buSzPts val="1100"/>
              <a:buFont typeface="Arial"/>
              <a:buNone/>
            </a:pPr>
            <a:r>
              <a:rPr lang="en" sz="4200" b="1" dirty="0">
                <a:highlight>
                  <a:srgbClr val="FFFFFF"/>
                </a:highlight>
                <a:latin typeface="Times New Roman"/>
                <a:ea typeface="Times New Roman"/>
                <a:cs typeface="Times New Roman"/>
                <a:sym typeface="Times New Roman"/>
              </a:rPr>
              <a:t>React.js — Architectural Pattern</a:t>
            </a:r>
            <a:endParaRPr sz="4200" b="1" dirty="0">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4200" b="1" dirty="0">
              <a:latin typeface="Times New Roman"/>
              <a:ea typeface="Times New Roman"/>
              <a:cs typeface="Times New Roman"/>
              <a:sym typeface="Times New Roman"/>
            </a:endParaRPr>
          </a:p>
        </p:txBody>
      </p:sp>
      <p:sp>
        <p:nvSpPr>
          <p:cNvPr id="139" name="Google Shape;139;p30"/>
          <p:cNvSpPr txBox="1">
            <a:spLocks noGrp="1"/>
          </p:cNvSpPr>
          <p:nvPr>
            <p:ph type="body" idx="1"/>
          </p:nvPr>
        </p:nvSpPr>
        <p:spPr>
          <a:xfrm>
            <a:off x="311700" y="1235350"/>
            <a:ext cx="5264400" cy="35937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00000"/>
              </a:lnSpc>
              <a:spcBef>
                <a:spcPts val="0"/>
              </a:spcBef>
              <a:spcAft>
                <a:spcPts val="0"/>
              </a:spcAft>
              <a:buNone/>
            </a:pPr>
            <a:endParaRPr lang="en" sz="8123"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8123" dirty="0">
                <a:solidFill>
                  <a:schemeClr val="dk1"/>
                </a:solidFill>
                <a:highlight>
                  <a:srgbClr val="FFFFFF"/>
                </a:highlight>
                <a:latin typeface="Times New Roman"/>
                <a:ea typeface="Times New Roman"/>
                <a:cs typeface="Times New Roman"/>
                <a:sym typeface="Times New Roman"/>
              </a:rPr>
              <a:t>It’s based on three tier architecture</a:t>
            </a:r>
            <a:endParaRPr sz="8123"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8123" dirty="0">
                <a:solidFill>
                  <a:schemeClr val="dk1"/>
                </a:solidFill>
                <a:highlight>
                  <a:srgbClr val="FFFFFF"/>
                </a:highlight>
                <a:latin typeface="Times New Roman"/>
                <a:ea typeface="Times New Roman"/>
                <a:cs typeface="Times New Roman"/>
                <a:sym typeface="Times New Roman"/>
              </a:rPr>
              <a:t>1. </a:t>
            </a:r>
            <a:r>
              <a:rPr lang="en" sz="8123" dirty="0">
                <a:solidFill>
                  <a:srgbClr val="FF9900"/>
                </a:solidFill>
                <a:highlight>
                  <a:srgbClr val="FFFFFF"/>
                </a:highlight>
                <a:latin typeface="Times New Roman"/>
                <a:ea typeface="Times New Roman"/>
                <a:cs typeface="Times New Roman"/>
                <a:sym typeface="Times New Roman"/>
              </a:rPr>
              <a:t>Controllers:</a:t>
            </a:r>
            <a:r>
              <a:rPr lang="en" sz="8123" dirty="0">
                <a:solidFill>
                  <a:schemeClr val="dk1"/>
                </a:solidFill>
                <a:highlight>
                  <a:srgbClr val="FFFFFF"/>
                </a:highlight>
                <a:latin typeface="Times New Roman"/>
                <a:ea typeface="Times New Roman"/>
                <a:cs typeface="Times New Roman"/>
                <a:sym typeface="Times New Roman"/>
              </a:rPr>
              <a:t> A controller’s sole purpose is to receive requests for the application and deal with routes.</a:t>
            </a:r>
            <a:endParaRPr sz="8123"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8123"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8123" dirty="0">
                <a:solidFill>
                  <a:schemeClr val="dk1"/>
                </a:solidFill>
                <a:highlight>
                  <a:srgbClr val="FFFFFF"/>
                </a:highlight>
                <a:latin typeface="Times New Roman"/>
                <a:ea typeface="Times New Roman"/>
                <a:cs typeface="Times New Roman"/>
                <a:sym typeface="Times New Roman"/>
              </a:rPr>
              <a:t>2. </a:t>
            </a:r>
            <a:r>
              <a:rPr lang="en" sz="8123" dirty="0">
                <a:solidFill>
                  <a:srgbClr val="FF9900"/>
                </a:solidFill>
                <a:highlight>
                  <a:srgbClr val="FFFFFF"/>
                </a:highlight>
                <a:latin typeface="Times New Roman"/>
                <a:ea typeface="Times New Roman"/>
                <a:cs typeface="Times New Roman"/>
                <a:sym typeface="Times New Roman"/>
              </a:rPr>
              <a:t>Service Layer</a:t>
            </a:r>
            <a:r>
              <a:rPr lang="en" sz="8123" dirty="0">
                <a:solidFill>
                  <a:schemeClr val="dk1"/>
                </a:solidFill>
                <a:highlight>
                  <a:srgbClr val="FFFFFF"/>
                </a:highlight>
                <a:latin typeface="Times New Roman"/>
                <a:ea typeface="Times New Roman"/>
                <a:cs typeface="Times New Roman"/>
                <a:sym typeface="Times New Roman"/>
              </a:rPr>
              <a:t>: This part of the block should only include business logic. For example, all the </a:t>
            </a:r>
            <a:r>
              <a:rPr lang="en" sz="8123" dirty="0">
                <a:solidFill>
                  <a:srgbClr val="FF0000"/>
                </a:solidFill>
                <a:highlight>
                  <a:srgbClr val="FFFFFF"/>
                </a:highlight>
                <a:latin typeface="Times New Roman"/>
                <a:ea typeface="Times New Roman"/>
                <a:cs typeface="Times New Roman"/>
                <a:sym typeface="Times New Roman"/>
              </a:rPr>
              <a:t>CRUD operations and methods to determine</a:t>
            </a:r>
            <a:r>
              <a:rPr lang="en" sz="8123" dirty="0">
                <a:solidFill>
                  <a:schemeClr val="dk1"/>
                </a:solidFill>
                <a:highlight>
                  <a:srgbClr val="FFFFFF"/>
                </a:highlight>
                <a:latin typeface="Times New Roman"/>
                <a:ea typeface="Times New Roman"/>
                <a:cs typeface="Times New Roman"/>
                <a:sym typeface="Times New Roman"/>
              </a:rPr>
              <a:t> how data can be created, stored and updated.</a:t>
            </a:r>
            <a:endParaRPr sz="8123"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8123"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8123" dirty="0">
                <a:solidFill>
                  <a:schemeClr val="dk1"/>
                </a:solidFill>
                <a:highlight>
                  <a:srgbClr val="FFFFFF"/>
                </a:highlight>
                <a:latin typeface="Times New Roman"/>
                <a:ea typeface="Times New Roman"/>
                <a:cs typeface="Times New Roman"/>
                <a:sym typeface="Times New Roman"/>
              </a:rPr>
              <a:t>3. </a:t>
            </a:r>
            <a:r>
              <a:rPr lang="en" sz="8123" dirty="0">
                <a:solidFill>
                  <a:srgbClr val="FF9900"/>
                </a:solidFill>
                <a:highlight>
                  <a:srgbClr val="FFFFFF"/>
                </a:highlight>
                <a:latin typeface="Times New Roman"/>
                <a:ea typeface="Times New Roman"/>
                <a:cs typeface="Times New Roman"/>
                <a:sym typeface="Times New Roman"/>
              </a:rPr>
              <a:t>Data Access Layer</a:t>
            </a:r>
            <a:r>
              <a:rPr lang="en" sz="8123" dirty="0">
                <a:solidFill>
                  <a:schemeClr val="dk1"/>
                </a:solidFill>
                <a:highlight>
                  <a:srgbClr val="FFFFFF"/>
                </a:highlight>
                <a:latin typeface="Times New Roman"/>
                <a:ea typeface="Times New Roman"/>
                <a:cs typeface="Times New Roman"/>
                <a:sym typeface="Times New Roman"/>
              </a:rPr>
              <a:t>: This layer takes care and provides logic to access data stored in persistent storage of some kind. For example an ODM like Mongoose.</a:t>
            </a:r>
            <a:endParaRPr sz="8123" dirty="0">
              <a:solidFill>
                <a:schemeClr val="dk1"/>
              </a:solidFill>
              <a:highlight>
                <a:srgbClr val="FFFFFF"/>
              </a:highlight>
              <a:latin typeface="Times New Roman"/>
              <a:ea typeface="Times New Roman"/>
              <a:cs typeface="Times New Roman"/>
              <a:sym typeface="Times New Roman"/>
            </a:endParaRPr>
          </a:p>
          <a:p>
            <a:pPr marL="0" lvl="0" indent="0" algn="just" rtl="0">
              <a:lnSpc>
                <a:spcPct val="218181"/>
              </a:lnSpc>
              <a:spcBef>
                <a:spcPts val="3000"/>
              </a:spcBef>
              <a:spcAft>
                <a:spcPts val="0"/>
              </a:spcAft>
              <a:buClr>
                <a:schemeClr val="dk1"/>
              </a:buClr>
              <a:buSzPct val="73333"/>
              <a:buFont typeface="Arial"/>
              <a:buNone/>
            </a:pPr>
            <a:endParaRPr sz="1500" dirty="0">
              <a:solidFill>
                <a:schemeClr val="dk1"/>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dirty="0">
              <a:solidFill>
                <a:schemeClr val="dk1"/>
              </a:solidFill>
              <a:latin typeface="Times New Roman"/>
              <a:ea typeface="Times New Roman"/>
              <a:cs typeface="Times New Roman"/>
              <a:sym typeface="Times New Roman"/>
            </a:endParaRPr>
          </a:p>
        </p:txBody>
      </p:sp>
      <p:pic>
        <p:nvPicPr>
          <p:cNvPr id="140" name="Google Shape;140;p30"/>
          <p:cNvPicPr preferRelativeResize="0"/>
          <p:nvPr/>
        </p:nvPicPr>
        <p:blipFill>
          <a:blip r:embed="rId3">
            <a:alphaModFix/>
          </a:blip>
          <a:stretch>
            <a:fillRect/>
          </a:stretch>
        </p:blipFill>
        <p:spPr>
          <a:xfrm>
            <a:off x="5576125" y="1235350"/>
            <a:ext cx="3173774" cy="3399050"/>
          </a:xfrm>
          <a:prstGeom prst="rect">
            <a:avLst/>
          </a:prstGeom>
          <a:noFill/>
          <a:ln>
            <a:noFill/>
          </a:ln>
        </p:spPr>
      </p:pic>
      <p:sp>
        <p:nvSpPr>
          <p:cNvPr id="141" name="Google Shape;14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b="1" dirty="0">
                <a:latin typeface="Times New Roman"/>
                <a:ea typeface="Times New Roman"/>
                <a:cs typeface="Times New Roman"/>
                <a:sym typeface="Times New Roman"/>
              </a:rPr>
              <a:t>Why ReactJS Awesome</a:t>
            </a:r>
            <a:endParaRPr sz="4200" b="1" dirty="0">
              <a:latin typeface="Times New Roman"/>
              <a:ea typeface="Times New Roman"/>
              <a:cs typeface="Times New Roman"/>
              <a:sym typeface="Times New Roman"/>
            </a:endParaRPr>
          </a:p>
        </p:txBody>
      </p:sp>
      <p:sp>
        <p:nvSpPr>
          <p:cNvPr id="147" name="Google Shape;14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800" b="1" dirty="0">
                <a:solidFill>
                  <a:schemeClr val="dk1"/>
                </a:solidFill>
                <a:highlight>
                  <a:srgbClr val="FFFFFF"/>
                </a:highlight>
                <a:latin typeface="Times New Roman"/>
                <a:ea typeface="Times New Roman"/>
                <a:cs typeface="Times New Roman"/>
                <a:sym typeface="Times New Roman"/>
              </a:rPr>
              <a:t>ReactJS Boilerplate</a:t>
            </a:r>
            <a:r>
              <a:rPr lang="en" sz="2800" dirty="0">
                <a:solidFill>
                  <a:srgbClr val="202124"/>
                </a:solidFill>
                <a:highlight>
                  <a:srgbClr val="FFFFFF"/>
                </a:highlight>
                <a:latin typeface="Times New Roman"/>
                <a:ea typeface="Times New Roman"/>
                <a:cs typeface="Times New Roman"/>
                <a:sym typeface="Times New Roman"/>
              </a:rPr>
              <a:t> - Boilerplate with available authentication, typeorm, env configuration and swagger. Everything you need to start making great things. </a:t>
            </a:r>
            <a:r>
              <a:rPr lang="en" sz="2800" b="1" dirty="0">
                <a:solidFill>
                  <a:srgbClr val="151515"/>
                </a:solidFill>
                <a:highlight>
                  <a:srgbClr val="FFFFFF"/>
                </a:highlight>
                <a:latin typeface="Times New Roman"/>
                <a:ea typeface="Times New Roman"/>
                <a:cs typeface="Times New Roman"/>
                <a:sym typeface="Times New Roman"/>
              </a:rPr>
              <a:t>Awesome React Boilerplate</a:t>
            </a:r>
            <a:r>
              <a:rPr lang="en" sz="2800" dirty="0">
                <a:solidFill>
                  <a:srgbClr val="202124"/>
                </a:solidFill>
                <a:highlight>
                  <a:srgbClr val="FFFFFF"/>
                </a:highlight>
                <a:latin typeface="Times New Roman"/>
                <a:ea typeface="Times New Roman"/>
                <a:cs typeface="Times New Roman"/>
                <a:sym typeface="Times New Roman"/>
              </a:rPr>
              <a:t> - Typescript, Postgresql, TypeORM, Swagger for Api documentation, Role based access control, and </a:t>
            </a:r>
            <a:r>
              <a:rPr lang="en" sz="2800" b="1" dirty="0">
                <a:solidFill>
                  <a:srgbClr val="202124"/>
                </a:solidFill>
                <a:highlight>
                  <a:srgbClr val="FFFFFF"/>
                </a:highlight>
                <a:latin typeface="Times New Roman"/>
                <a:ea typeface="Times New Roman"/>
                <a:cs typeface="Times New Roman"/>
                <a:sym typeface="Times New Roman"/>
              </a:rPr>
              <a:t>best application architecture</a:t>
            </a:r>
            <a:r>
              <a:rPr lang="en" sz="2800" dirty="0">
                <a:solidFill>
                  <a:srgbClr val="202124"/>
                </a:solidFill>
                <a:highlight>
                  <a:srgbClr val="FFFFFF"/>
                </a:highlight>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p:txBody>
      </p:sp>
      <p:sp>
        <p:nvSpPr>
          <p:cNvPr id="148" name="Google Shape;14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311700" y="445025"/>
            <a:ext cx="8520600" cy="81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200" b="1">
                <a:latin typeface="Times New Roman"/>
                <a:ea typeface="Times New Roman"/>
                <a:cs typeface="Times New Roman"/>
                <a:sym typeface="Times New Roman"/>
              </a:rPr>
              <a:t>Workspaces</a:t>
            </a:r>
            <a:endParaRPr sz="4200" b="1">
              <a:latin typeface="Times New Roman"/>
              <a:ea typeface="Times New Roman"/>
              <a:cs typeface="Times New Roman"/>
              <a:sym typeface="Times New Roman"/>
            </a:endParaRPr>
          </a:p>
        </p:txBody>
      </p:sp>
      <p:sp>
        <p:nvSpPr>
          <p:cNvPr id="154" name="Google Shape;15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900" dirty="0">
                <a:latin typeface="Times New Roman"/>
                <a:ea typeface="Times New Roman"/>
                <a:cs typeface="Times New Roman"/>
                <a:sym typeface="Times New Roman"/>
              </a:rPr>
              <a:t>React has two modes for organizing code:</a:t>
            </a:r>
            <a:endParaRPr sz="19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9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sz="1900" b="1" dirty="0">
                <a:latin typeface="Times New Roman"/>
                <a:ea typeface="Times New Roman"/>
                <a:cs typeface="Times New Roman"/>
                <a:sym typeface="Times New Roman"/>
              </a:rPr>
              <a:t>Standard mode</a:t>
            </a:r>
            <a:r>
              <a:rPr lang="en" sz="1900" dirty="0">
                <a:latin typeface="Times New Roman"/>
                <a:ea typeface="Times New Roman"/>
                <a:cs typeface="Times New Roman"/>
                <a:sym typeface="Times New Roman"/>
              </a:rPr>
              <a:t>: useful for building individual project-focused applications that have their own dependencies and settings, and don't need to optimize for sharing modules, or optimizing complex builds. This is the default mode.</a:t>
            </a:r>
            <a:endParaRPr sz="19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 sz="1900" b="1" dirty="0">
                <a:latin typeface="Times New Roman"/>
                <a:ea typeface="Times New Roman"/>
                <a:cs typeface="Times New Roman"/>
                <a:sym typeface="Times New Roman"/>
              </a:rPr>
              <a:t>Monorepo mode</a:t>
            </a:r>
            <a:r>
              <a:rPr lang="en" sz="1900" dirty="0">
                <a:latin typeface="Times New Roman"/>
                <a:ea typeface="Times New Roman"/>
                <a:cs typeface="Times New Roman"/>
                <a:sym typeface="Times New Roman"/>
              </a:rPr>
              <a:t>: this mode treats code artifacts as part of a lightweight monorepo, and may be more appropriate for teams of developers and/or multi-project environments. It automates parts of the build process to make it easy to create and compose modular components, promotes code reuse, makes integration testing easier, makes it easy to share project-wide artifacts like eslint rules and other configuration policies, and is easier to use than alternatives like github submodules. </a:t>
            </a:r>
            <a:endParaRPr sz="1900" dirty="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900" dirty="0">
              <a:latin typeface="Times New Roman"/>
              <a:ea typeface="Times New Roman"/>
              <a:cs typeface="Times New Roman"/>
              <a:sym typeface="Times New Roman"/>
            </a:endParaRPr>
          </a:p>
        </p:txBody>
      </p:sp>
      <p:sp>
        <p:nvSpPr>
          <p:cNvPr id="155" name="Google Shape;15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title"/>
          </p:nvPr>
        </p:nvSpPr>
        <p:spPr>
          <a:xfrm>
            <a:off x="311700" y="314450"/>
            <a:ext cx="8520600" cy="7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300" b="1">
                <a:latin typeface="Times New Roman"/>
                <a:ea typeface="Times New Roman"/>
                <a:cs typeface="Times New Roman"/>
                <a:sym typeface="Times New Roman"/>
              </a:rPr>
              <a:t>Performance</a:t>
            </a:r>
            <a:endParaRPr sz="4300" b="1">
              <a:latin typeface="Times New Roman"/>
              <a:ea typeface="Times New Roman"/>
              <a:cs typeface="Times New Roman"/>
              <a:sym typeface="Times New Roman"/>
            </a:endParaRPr>
          </a:p>
        </p:txBody>
      </p:sp>
      <p:sp>
        <p:nvSpPr>
          <p:cNvPr id="161" name="Google Shape;16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25400" lvl="0" indent="0" algn="just" rtl="0">
              <a:spcBef>
                <a:spcPts val="3000"/>
              </a:spcBef>
              <a:spcAft>
                <a:spcPts val="0"/>
              </a:spcAft>
              <a:buClr>
                <a:schemeClr val="dk1"/>
              </a:buClr>
              <a:buSzPct val="39285"/>
              <a:buFont typeface="Arial"/>
              <a:buNone/>
            </a:pPr>
            <a:r>
              <a:rPr lang="en" sz="2800" b="1" dirty="0">
                <a:solidFill>
                  <a:srgbClr val="151515"/>
                </a:solidFill>
                <a:highlight>
                  <a:srgbClr val="FDFDFD"/>
                </a:highlight>
                <a:latin typeface="Times New Roman"/>
                <a:ea typeface="Times New Roman"/>
                <a:cs typeface="Times New Roman"/>
                <a:sym typeface="Times New Roman"/>
              </a:rPr>
              <a:t>Performance</a:t>
            </a:r>
            <a:r>
              <a:rPr lang="en" sz="2800" b="1" dirty="0">
                <a:solidFill>
                  <a:srgbClr val="ED2945"/>
                </a:solidFill>
                <a:highlight>
                  <a:srgbClr val="FDFDFD"/>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t>
            </a:r>
            <a:endParaRPr sz="2800" b="1" dirty="0">
              <a:solidFill>
                <a:srgbClr val="ED2945"/>
              </a:solidFill>
              <a:highlight>
                <a:srgbClr val="FDFDFD"/>
              </a:highlight>
              <a:latin typeface="Times New Roman"/>
              <a:ea typeface="Times New Roman"/>
              <a:cs typeface="Times New Roman"/>
              <a:sym typeface="Times New Roman"/>
            </a:endParaRPr>
          </a:p>
          <a:p>
            <a:pPr marL="0" lvl="0" indent="0" algn="just" rtl="0">
              <a:spcBef>
                <a:spcPts val="1200"/>
              </a:spcBef>
              <a:spcAft>
                <a:spcPts val="0"/>
              </a:spcAft>
              <a:buClr>
                <a:schemeClr val="dk1"/>
              </a:buClr>
              <a:buSzPct val="39285"/>
              <a:buFont typeface="Arial"/>
              <a:buNone/>
            </a:pPr>
            <a:r>
              <a:rPr lang="en" sz="2800" dirty="0">
                <a:solidFill>
                  <a:srgbClr val="404040"/>
                </a:solidFill>
                <a:highlight>
                  <a:srgbClr val="FDFDFD"/>
                </a:highlight>
                <a:latin typeface="Times New Roman"/>
                <a:ea typeface="Times New Roman"/>
                <a:cs typeface="Times New Roman"/>
                <a:sym typeface="Times New Roman"/>
              </a:rPr>
              <a:t>Using request-scoped providers will have an impact on application performance. While React tries to cache as much metadata as possible, it will still have to create an instance of your class on each request. Hence, it will slow down your average response time and overall benchmarking result. Unless a provider must be request-scoped, it is strongly recommended that you use the default singleton scope.</a:t>
            </a:r>
            <a:endParaRPr sz="2800" dirty="0">
              <a:solidFill>
                <a:srgbClr val="404040"/>
              </a:solidFill>
              <a:highlight>
                <a:srgbClr val="FDFDFD"/>
              </a:highlight>
              <a:latin typeface="Times New Roman"/>
              <a:ea typeface="Times New Roman"/>
              <a:cs typeface="Times New Roman"/>
              <a:sym typeface="Times New Roman"/>
            </a:endParaRPr>
          </a:p>
          <a:p>
            <a:pPr marL="0" lvl="0" indent="0" algn="just" rtl="0">
              <a:spcBef>
                <a:spcPts val="1200"/>
              </a:spcBef>
              <a:spcAft>
                <a:spcPts val="0"/>
              </a:spcAft>
              <a:buNone/>
            </a:pPr>
            <a:endParaRPr dirty="0"/>
          </a:p>
        </p:txBody>
      </p:sp>
      <p:sp>
        <p:nvSpPr>
          <p:cNvPr id="162" name="Google Shape;16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689</Words>
  <Application>Microsoft Office PowerPoint</Application>
  <PresentationFormat>On-screen Show (16:9)</PresentationFormat>
  <Paragraphs>52</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Times New Roman</vt:lpstr>
      <vt:lpstr>Simple Light</vt:lpstr>
      <vt:lpstr>Simple Light</vt:lpstr>
      <vt:lpstr> PRESENTATION ON</vt:lpstr>
      <vt:lpstr>Introduction </vt:lpstr>
      <vt:lpstr>Introduction </vt:lpstr>
      <vt:lpstr>Philosophy </vt:lpstr>
      <vt:lpstr>Founder Of ReactJS</vt:lpstr>
      <vt:lpstr>React.js — Architectural Pattern </vt:lpstr>
      <vt:lpstr>Why ReactJS Awesome</vt:lpstr>
      <vt:lpstr>Workspaces</vt:lpstr>
      <vt:lpstr>Performance</vt:lpstr>
      <vt:lpstr>Who is using React?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cp:lastModifiedBy>akash.1922mca1039</cp:lastModifiedBy>
  <cp:revision>2</cp:revision>
  <dcterms:modified xsi:type="dcterms:W3CDTF">2022-04-30T08:29:00Z</dcterms:modified>
</cp:coreProperties>
</file>