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1975d75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1975d75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1975d741a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1975d741a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1975d741a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1975d741a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1975d741a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1975d741a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1975d741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1975d741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975d741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975d741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1975d741a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1975d741a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975d741a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975d741a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975d741a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975d741a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975d741a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975d741a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1975d741a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1975d741a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1917925"/>
            <a:ext cx="8520600" cy="265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a:t>
            </a:r>
            <a:r>
              <a:rPr lang="en" sz="2100" u="sng">
                <a:solidFill>
                  <a:schemeClr val="dk1"/>
                </a:solidFill>
              </a:rPr>
              <a:t>Presentation On</a:t>
            </a:r>
            <a:endParaRPr sz="2100" u="sng">
              <a:solidFill>
                <a:schemeClr val="dk1"/>
              </a:solidFill>
            </a:endParaRPr>
          </a:p>
          <a:p>
            <a:pPr indent="0" lvl="0" marL="0" rtl="0" algn="ctr">
              <a:lnSpc>
                <a:spcPct val="100000"/>
              </a:lnSpc>
              <a:spcBef>
                <a:spcPts val="1200"/>
              </a:spcBef>
              <a:spcAft>
                <a:spcPts val="0"/>
              </a:spcAft>
              <a:buNone/>
            </a:pPr>
            <a:r>
              <a:rPr b="1" lang="en" sz="2700">
                <a:solidFill>
                  <a:srgbClr val="CC0000"/>
                </a:solidFill>
              </a:rPr>
              <a:t>JIRA</a:t>
            </a:r>
            <a:endParaRPr b="1" sz="2700">
              <a:solidFill>
                <a:srgbClr val="CC0000"/>
              </a:solidFill>
            </a:endParaRPr>
          </a:p>
          <a:p>
            <a:pPr indent="0" lvl="0" marL="0" rtl="0" algn="l">
              <a:spcBef>
                <a:spcPts val="0"/>
              </a:spcBef>
              <a:spcAft>
                <a:spcPts val="0"/>
              </a:spcAft>
              <a:buNone/>
            </a:pPr>
            <a:r>
              <a:rPr lang="en"/>
              <a:t>Submitted by: Neelam ma’am</a:t>
            </a:r>
            <a:endParaRPr/>
          </a:p>
          <a:p>
            <a:pPr indent="0" lvl="0" marL="0" rtl="0" algn="l">
              <a:spcBef>
                <a:spcPts val="1200"/>
              </a:spcBef>
              <a:spcAft>
                <a:spcPts val="0"/>
              </a:spcAft>
              <a:buNone/>
            </a:pPr>
            <a:r>
              <a:rPr lang="en"/>
              <a:t>University Roll No.: 1900290140009</a:t>
            </a:r>
            <a:endParaRPr/>
          </a:p>
          <a:p>
            <a:pPr indent="0" lvl="0" marL="0" rtl="0" algn="l">
              <a:spcBef>
                <a:spcPts val="1200"/>
              </a:spcBef>
              <a:spcAft>
                <a:spcPts val="0"/>
              </a:spcAft>
              <a:buNone/>
            </a:pPr>
            <a:r>
              <a:rPr lang="en"/>
              <a:t>Name:Archana varshney</a:t>
            </a:r>
            <a:endParaRPr/>
          </a:p>
          <a:p>
            <a:pPr indent="0" lvl="0" marL="0" rtl="0" algn="l">
              <a:spcBef>
                <a:spcPts val="1200"/>
              </a:spcBef>
              <a:spcAft>
                <a:spcPts val="0"/>
              </a:spcAft>
              <a:buNone/>
            </a:pPr>
            <a:r>
              <a:rPr lang="en"/>
              <a:t>Semester:6th</a:t>
            </a:r>
            <a:endParaRPr/>
          </a:p>
          <a:p>
            <a:pPr indent="0" lvl="0" marL="0" rtl="0" algn="l">
              <a:spcBef>
                <a:spcPts val="1200"/>
              </a:spcBef>
              <a:spcAft>
                <a:spcPts val="1200"/>
              </a:spcAft>
              <a:buNone/>
            </a:pPr>
            <a:r>
              <a:rPr lang="en"/>
              <a:t>Date:-9/4/2022</a:t>
            </a:r>
            <a:endParaRPr/>
          </a:p>
        </p:txBody>
      </p:sp>
      <p:pic>
        <p:nvPicPr>
          <p:cNvPr id="55" name="Google Shape;55;p13"/>
          <p:cNvPicPr preferRelativeResize="0"/>
          <p:nvPr/>
        </p:nvPicPr>
        <p:blipFill>
          <a:blip r:embed="rId3">
            <a:alphaModFix/>
          </a:blip>
          <a:stretch>
            <a:fillRect/>
          </a:stretch>
        </p:blipFill>
        <p:spPr>
          <a:xfrm>
            <a:off x="311700" y="403200"/>
            <a:ext cx="8067675" cy="153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729450" y="723300"/>
            <a:ext cx="7688700" cy="74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ACTIVE SPRINTS</a:t>
            </a:r>
            <a:endParaRPr/>
          </a:p>
        </p:txBody>
      </p:sp>
      <p:pic>
        <p:nvPicPr>
          <p:cNvPr id="112" name="Google Shape;112;p22"/>
          <p:cNvPicPr preferRelativeResize="0"/>
          <p:nvPr/>
        </p:nvPicPr>
        <p:blipFill>
          <a:blip r:embed="rId3">
            <a:alphaModFix/>
          </a:blip>
          <a:stretch>
            <a:fillRect/>
          </a:stretch>
        </p:blipFill>
        <p:spPr>
          <a:xfrm>
            <a:off x="1406425" y="1336100"/>
            <a:ext cx="6268651" cy="292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800"/>
              <a:t>THANK YOU</a:t>
            </a:r>
            <a:endParaRPr b="1"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553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CC0000"/>
                </a:solidFill>
              </a:rPr>
              <a:t>JIRA</a:t>
            </a:r>
            <a:endParaRPr b="1">
              <a:solidFill>
                <a:srgbClr val="CC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A Project contains issues; a JIRA project can be called as a collection of issues. A JIRA Project can be of several types. </a:t>
            </a:r>
            <a:endParaRPr b="1" sz="2000">
              <a:latin typeface="Times New Roman"/>
              <a:ea typeface="Times New Roman"/>
              <a:cs typeface="Times New Roman"/>
              <a:sym typeface="Times New Roman"/>
            </a:endParaRPr>
          </a:p>
          <a:p>
            <a:pPr indent="0" lvl="0" marL="0" rtl="0" algn="ctr">
              <a:spcBef>
                <a:spcPts val="1200"/>
              </a:spcBef>
              <a:spcAft>
                <a:spcPts val="1200"/>
              </a:spcAft>
              <a:buNone/>
            </a:pPr>
            <a:r>
              <a:rPr b="1" lang="en" sz="2000">
                <a:latin typeface="Times New Roman"/>
                <a:ea typeface="Times New Roman"/>
                <a:cs typeface="Times New Roman"/>
                <a:sym typeface="Times New Roman"/>
              </a:rPr>
              <a:t>For example –  Software Development Project  Marketing Project  Migration to other platform project  Help Desk Tracking Project  Leave Request Management System  Employee Performance System  Website Enhancement</a:t>
            </a:r>
            <a:r>
              <a:rPr b="1" lang="en"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729450" y="703225"/>
            <a:ext cx="76887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 a New Project </a:t>
            </a:r>
            <a:endParaRPr/>
          </a:p>
        </p:txBody>
      </p:sp>
      <p:sp>
        <p:nvSpPr>
          <p:cNvPr id="67" name="Google Shape;67;p15"/>
          <p:cNvSpPr txBox="1"/>
          <p:nvPr>
            <p:ph idx="1" type="body"/>
          </p:nvPr>
        </p:nvSpPr>
        <p:spPr>
          <a:xfrm>
            <a:off x="7294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To create a project, the user should login as a JIRA Service Desk Admin and then Click on Project  Create Project. The following screenshot shows how to reach to the Create Project button from the Dashboard.</a:t>
            </a:r>
            <a:endParaRPr b="1" sz="1500">
              <a:latin typeface="Times New Roman"/>
              <a:ea typeface="Times New Roman"/>
              <a:cs typeface="Times New Roman"/>
              <a:sym typeface="Times New Roman"/>
            </a:endParaRPr>
          </a:p>
          <a:p>
            <a:pPr indent="0" lvl="0" marL="0" rtl="0" algn="l">
              <a:spcBef>
                <a:spcPts val="1200"/>
              </a:spcBef>
              <a:spcAft>
                <a:spcPts val="1200"/>
              </a:spcAft>
              <a:buNone/>
            </a:pPr>
            <a:r>
              <a:t/>
            </a:r>
            <a:endParaRPr b="1" sz="1500">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884050" y="2441150"/>
            <a:ext cx="7383725" cy="18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729450" y="1285875"/>
            <a:ext cx="76887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The following screenshot displays the type of projects available in JIRA. Once the type of project is selected, click on Next. The user will see the flow of the project based on the selection. Here, we have selected Basic Software development.</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793625" y="2089500"/>
            <a:ext cx="7102450" cy="231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729450" y="663025"/>
            <a:ext cx="7688700" cy="367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The following screenshot displays the available issue types and the workflow for the chosen project in the step mentioned above:</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964400" y="1346150"/>
            <a:ext cx="7223002" cy="2993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729450" y="622850"/>
            <a:ext cx="7688700" cy="37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The page having issues will display. The following screenshot displays whether any issues are linked with a new created project.</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642950" y="1285875"/>
            <a:ext cx="7594675" cy="305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729450" y="693175"/>
            <a:ext cx="7688700" cy="66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JIRA – Issues</a:t>
            </a:r>
            <a:endParaRPr/>
          </a:p>
        </p:txBody>
      </p:sp>
      <p:sp>
        <p:nvSpPr>
          <p:cNvPr id="92" name="Google Shape;92;p19"/>
          <p:cNvSpPr txBox="1"/>
          <p:nvPr>
            <p:ph idx="1" type="body"/>
          </p:nvPr>
        </p:nvSpPr>
        <p:spPr>
          <a:xfrm>
            <a:off x="729450" y="1356175"/>
            <a:ext cx="7688700" cy="29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The following screenshot shows the basic page and information of an open issue. </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93" name="Google Shape;93;p19"/>
          <p:cNvPicPr preferRelativeResize="0"/>
          <p:nvPr/>
        </p:nvPicPr>
        <p:blipFill>
          <a:blip r:embed="rId3">
            <a:alphaModFix/>
          </a:blip>
          <a:stretch>
            <a:fillRect/>
          </a:stretch>
        </p:blipFill>
        <p:spPr>
          <a:xfrm>
            <a:off x="803675" y="1747975"/>
            <a:ext cx="7484198" cy="234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729450" y="663025"/>
            <a:ext cx="7688700" cy="70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JIRA – Workflow</a:t>
            </a:r>
            <a:endParaRPr/>
          </a:p>
        </p:txBody>
      </p:sp>
      <p:sp>
        <p:nvSpPr>
          <p:cNvPr id="99" name="Google Shape;99;p20"/>
          <p:cNvSpPr txBox="1"/>
          <p:nvPr>
            <p:ph idx="1" type="body"/>
          </p:nvPr>
        </p:nvSpPr>
        <p:spPr>
          <a:xfrm>
            <a:off x="729450" y="1969000"/>
            <a:ext cx="7688700" cy="23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latin typeface="Times New Roman"/>
                <a:ea typeface="Times New Roman"/>
                <a:cs typeface="Times New Roman"/>
                <a:sym typeface="Times New Roman"/>
              </a:rPr>
              <a:t>In JIRA, workflow is used to track the lifecycle of an Issue. Workflow is a record of statuses and transitions of an issue during its lifecycle. A status represents the stage of an issue at a particular point. An issue can be in only one status at a given point of time like Opened, To Do, Done, Closed, Assigned, etc. A transition is a link between two statuses when an issue moves from one status to another. For an issue to move between two statuses, a transition must exist. In a simple way, a transition is some kind of work done on the issue, while status is the impact of work on that issue.</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729450" y="542475"/>
            <a:ext cx="7688700" cy="86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ROADMAP IN JIRA</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874000" y="1185425"/>
            <a:ext cx="6931675" cy="315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