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aleway"/>
      <p:regular r:id="rId40"/>
      <p:bold r:id="rId41"/>
      <p:italic r:id="rId42"/>
      <p:boldItalic r:id="rId43"/>
    </p:embeddedFont>
    <p:embeddedFont>
      <p:font typeface="Roboto"/>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42" Type="http://schemas.openxmlformats.org/officeDocument/2006/relationships/font" Target="fonts/Raleway-italic.fntdata"/><Relationship Id="rId41" Type="http://schemas.openxmlformats.org/officeDocument/2006/relationships/font" Target="fonts/Raleway-bold.fntdata"/><Relationship Id="rId44" Type="http://schemas.openxmlformats.org/officeDocument/2006/relationships/font" Target="fonts/Roboto-regular.fntdata"/><Relationship Id="rId43" Type="http://schemas.openxmlformats.org/officeDocument/2006/relationships/font" Target="fonts/Raleway-boldItalic.fntdata"/><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Roboto-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5b550ba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5b550ba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377d8da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377d8da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6527ecb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6527ecb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6527ecb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6527ecb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6527ecb4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6527ecb4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6527ecb4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6527ecb4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ed432d111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ed432d111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ed432d111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ed432d111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d432d1114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ed432d1114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ed432d1114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ed432d1114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6767ef95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6767ef95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d432d1114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d432d1114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ed432d1114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ed432d1114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ed432d1114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ed432d111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ed432d1114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ed432d1114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ed432d1114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ed432d1114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ed432d1114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ed432d111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ed432d1114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ed432d1114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ed432d1114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ed432d1114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ed432d1114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ed432d1114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ed432d1114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ed432d1114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6767ef95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6767ef95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ed432d1114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ed432d1114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ed432d1114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ed432d1114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ed432d1114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ed432d1114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ed432d1114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ed432d1114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6377d8da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6377d8da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6767ef95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6767ef95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ed432d1114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ed432d1114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5c9b646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5c9b646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377d8da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377d8da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377d8da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377d8da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377d8daf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377d8daf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4.png"/><Relationship Id="rId5"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7.png"/><Relationship Id="rId4" Type="http://schemas.openxmlformats.org/officeDocument/2006/relationships/image" Target="../media/image20.png"/><Relationship Id="rId5" Type="http://schemas.openxmlformats.org/officeDocument/2006/relationships/image" Target="../media/image11.png"/><Relationship Id="rId6"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3.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4.png"/><Relationship Id="rId4" Type="http://schemas.openxmlformats.org/officeDocument/2006/relationships/image" Target="../media/image26.png"/><Relationship Id="rId5" Type="http://schemas.openxmlformats.org/officeDocument/2006/relationships/image" Target="../media/image25.png"/><Relationship Id="rId6"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32.png"/><Relationship Id="rId5"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6.png"/><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8.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77150" y="1359650"/>
            <a:ext cx="51930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Mental Health </a:t>
            </a:r>
            <a:endParaRPr/>
          </a:p>
          <a:p>
            <a:pPr indent="0" lvl="0" marL="0" rtl="0" algn="l">
              <a:spcBef>
                <a:spcPts val="0"/>
              </a:spcBef>
              <a:spcAft>
                <a:spcPts val="0"/>
              </a:spcAft>
              <a:buNone/>
            </a:pPr>
            <a:r>
              <a:rPr lang="en"/>
              <a:t>in the </a:t>
            </a:r>
            <a:endParaRPr/>
          </a:p>
          <a:p>
            <a:pPr indent="0" lvl="0" marL="0" rtl="0" algn="l">
              <a:spcBef>
                <a:spcPts val="0"/>
              </a:spcBef>
              <a:spcAft>
                <a:spcPts val="0"/>
              </a:spcAft>
              <a:buNone/>
            </a:pPr>
            <a:r>
              <a:rPr lang="en"/>
              <a:t>Work Environment</a:t>
            </a:r>
            <a:endParaRPr/>
          </a:p>
        </p:txBody>
      </p:sp>
      <p:sp>
        <p:nvSpPr>
          <p:cNvPr id="87" name="Google Shape;87;p13"/>
          <p:cNvSpPr txBox="1"/>
          <p:nvPr>
            <p:ph idx="1" type="subTitle"/>
          </p:nvPr>
        </p:nvSpPr>
        <p:spPr>
          <a:xfrm>
            <a:off x="451502" y="328677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Medical Treatment Dataset</a:t>
            </a:r>
            <a:endParaRPr sz="1900"/>
          </a:p>
        </p:txBody>
      </p:sp>
      <p:sp>
        <p:nvSpPr>
          <p:cNvPr id="88" name="Google Shape;88;p13"/>
          <p:cNvSpPr txBox="1"/>
          <p:nvPr/>
        </p:nvSpPr>
        <p:spPr>
          <a:xfrm>
            <a:off x="506425" y="3977250"/>
            <a:ext cx="6847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Lato"/>
                <a:ea typeface="Lato"/>
                <a:cs typeface="Lato"/>
                <a:sym typeface="Lato"/>
              </a:rPr>
              <a:t>John Mintsa, Nathan Magno, Kiet Nguyen, Kierra Manuel</a:t>
            </a:r>
            <a:endParaRPr sz="1300">
              <a:solidFill>
                <a:schemeClr val="dk2"/>
              </a:solidFill>
              <a:latin typeface="Lato"/>
              <a:ea typeface="Lato"/>
              <a:cs typeface="Lato"/>
              <a:sym typeface="Lato"/>
            </a:endParaRPr>
          </a:p>
        </p:txBody>
      </p:sp>
      <p:pic>
        <p:nvPicPr>
          <p:cNvPr id="89" name="Google Shape;89;p13"/>
          <p:cNvPicPr preferRelativeResize="0"/>
          <p:nvPr/>
        </p:nvPicPr>
        <p:blipFill>
          <a:blip r:embed="rId3">
            <a:alphaModFix/>
          </a:blip>
          <a:stretch>
            <a:fillRect/>
          </a:stretch>
        </p:blipFill>
        <p:spPr>
          <a:xfrm>
            <a:off x="5129025" y="1318025"/>
            <a:ext cx="3369075" cy="3044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7800" y="489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&amp; RF Accuracy Improvement</a:t>
            </a:r>
            <a:endParaRPr/>
          </a:p>
        </p:txBody>
      </p:sp>
      <p:sp>
        <p:nvSpPr>
          <p:cNvPr id="147" name="Google Shape;147;p22"/>
          <p:cNvSpPr txBox="1"/>
          <p:nvPr/>
        </p:nvSpPr>
        <p:spPr>
          <a:xfrm>
            <a:off x="5862625" y="2176175"/>
            <a:ext cx="3135000" cy="18162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sz="1300">
              <a:latin typeface="Lato"/>
              <a:ea typeface="Lato"/>
              <a:cs typeface="Lato"/>
              <a:sym typeface="Lato"/>
            </a:endParaRPr>
          </a:p>
        </p:txBody>
      </p:sp>
      <p:pic>
        <p:nvPicPr>
          <p:cNvPr id="148" name="Google Shape;148;p22"/>
          <p:cNvPicPr preferRelativeResize="0"/>
          <p:nvPr/>
        </p:nvPicPr>
        <p:blipFill>
          <a:blip r:embed="rId3">
            <a:alphaModFix/>
          </a:blip>
          <a:stretch>
            <a:fillRect/>
          </a:stretch>
        </p:blipFill>
        <p:spPr>
          <a:xfrm>
            <a:off x="159625" y="1538650"/>
            <a:ext cx="5557826" cy="3214335"/>
          </a:xfrm>
          <a:prstGeom prst="rect">
            <a:avLst/>
          </a:prstGeom>
          <a:noFill/>
          <a:ln>
            <a:noFill/>
          </a:ln>
        </p:spPr>
      </p:pic>
      <p:pic>
        <p:nvPicPr>
          <p:cNvPr id="149" name="Google Shape;149;p22"/>
          <p:cNvPicPr preferRelativeResize="0"/>
          <p:nvPr/>
        </p:nvPicPr>
        <p:blipFill>
          <a:blip r:embed="rId4">
            <a:alphaModFix/>
          </a:blip>
          <a:stretch>
            <a:fillRect/>
          </a:stretch>
        </p:blipFill>
        <p:spPr>
          <a:xfrm>
            <a:off x="5772775" y="2227025"/>
            <a:ext cx="3314700" cy="171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7650" y="589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&amp; RF Accuracy Improvement Result</a:t>
            </a:r>
            <a:endParaRPr/>
          </a:p>
        </p:txBody>
      </p:sp>
      <p:sp>
        <p:nvSpPr>
          <p:cNvPr id="155" name="Google Shape;155;p23"/>
          <p:cNvSpPr txBox="1"/>
          <p:nvPr>
            <p:ph idx="1" type="body"/>
          </p:nvPr>
        </p:nvSpPr>
        <p:spPr>
          <a:xfrm>
            <a:off x="65025" y="1399800"/>
            <a:ext cx="2289900" cy="34404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sz="1200">
                <a:solidFill>
                  <a:srgbClr val="374151"/>
                </a:solidFill>
              </a:rPr>
              <a:t>Feature selection led to improvements in accuracy and precision for both models.</a:t>
            </a:r>
            <a:endParaRPr sz="1200">
              <a:solidFill>
                <a:srgbClr val="374151"/>
              </a:solidFill>
            </a:endParaRPr>
          </a:p>
          <a:p>
            <a:pPr indent="0" lvl="0" marL="0" rtl="0" algn="l">
              <a:spcBef>
                <a:spcPts val="1500"/>
              </a:spcBef>
              <a:spcAft>
                <a:spcPts val="0"/>
              </a:spcAft>
              <a:buNone/>
            </a:pPr>
            <a:r>
              <a:rPr lang="en" sz="1200">
                <a:solidFill>
                  <a:srgbClr val="374151"/>
                </a:solidFill>
              </a:rPr>
              <a:t>Decision Tree showed a small decrease in recall after feature selection, suggesting a potential trade-off between precision and recall.</a:t>
            </a:r>
            <a:endParaRPr sz="1200">
              <a:solidFill>
                <a:srgbClr val="374151"/>
              </a:solidFill>
            </a:endParaRPr>
          </a:p>
          <a:p>
            <a:pPr indent="0" lvl="0" marL="0" rtl="0" algn="l">
              <a:spcBef>
                <a:spcPts val="1500"/>
              </a:spcBef>
              <a:spcAft>
                <a:spcPts val="0"/>
              </a:spcAft>
              <a:buNone/>
            </a:pPr>
            <a:r>
              <a:rPr lang="en" sz="1200">
                <a:solidFill>
                  <a:srgbClr val="374151"/>
                </a:solidFill>
              </a:rPr>
              <a:t>Random Forest sees improvements in accuracy, precision, and F1 score after feature selection, with a slight decrease in recall.</a:t>
            </a:r>
            <a:endParaRPr sz="1200">
              <a:solidFill>
                <a:srgbClr val="374151"/>
              </a:solidFill>
            </a:endParaRPr>
          </a:p>
          <a:p>
            <a:pPr indent="0" lvl="0" marL="0" rtl="0" algn="l">
              <a:spcBef>
                <a:spcPts val="1500"/>
              </a:spcBef>
              <a:spcAft>
                <a:spcPts val="1200"/>
              </a:spcAft>
              <a:buNone/>
            </a:pPr>
            <a:r>
              <a:t/>
            </a:r>
            <a:endParaRPr sz="1200"/>
          </a:p>
        </p:txBody>
      </p:sp>
      <p:pic>
        <p:nvPicPr>
          <p:cNvPr id="156" name="Google Shape;156;p23"/>
          <p:cNvPicPr preferRelativeResize="0"/>
          <p:nvPr/>
        </p:nvPicPr>
        <p:blipFill>
          <a:blip r:embed="rId3">
            <a:alphaModFix/>
          </a:blip>
          <a:stretch>
            <a:fillRect/>
          </a:stretch>
        </p:blipFill>
        <p:spPr>
          <a:xfrm>
            <a:off x="2456175" y="1124225"/>
            <a:ext cx="6198200" cy="365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7800" y="2126875"/>
            <a:ext cx="7688400" cy="151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Logistic Regression &amp; </a:t>
            </a:r>
            <a:endParaRPr/>
          </a:p>
          <a:p>
            <a:pPr indent="0" lvl="0" marL="0" rtl="0" algn="ctr">
              <a:spcBef>
                <a:spcPts val="0"/>
              </a:spcBef>
              <a:spcAft>
                <a:spcPts val="0"/>
              </a:spcAft>
              <a:buNone/>
            </a:pPr>
            <a:r>
              <a:rPr lang="en"/>
              <a:t>Ensemble Method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624275" y="582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pic>
        <p:nvPicPr>
          <p:cNvPr id="167" name="Google Shape;167;p25"/>
          <p:cNvPicPr preferRelativeResize="0"/>
          <p:nvPr/>
        </p:nvPicPr>
        <p:blipFill>
          <a:blip r:embed="rId3">
            <a:alphaModFix/>
          </a:blip>
          <a:stretch>
            <a:fillRect/>
          </a:stretch>
        </p:blipFill>
        <p:spPr>
          <a:xfrm>
            <a:off x="142850" y="1295575"/>
            <a:ext cx="4541750" cy="3115176"/>
          </a:xfrm>
          <a:prstGeom prst="rect">
            <a:avLst/>
          </a:prstGeom>
          <a:noFill/>
          <a:ln>
            <a:noFill/>
          </a:ln>
        </p:spPr>
      </p:pic>
      <p:pic>
        <p:nvPicPr>
          <p:cNvPr id="168" name="Google Shape;168;p25"/>
          <p:cNvPicPr preferRelativeResize="0"/>
          <p:nvPr/>
        </p:nvPicPr>
        <p:blipFill>
          <a:blip r:embed="rId4">
            <a:alphaModFix/>
          </a:blip>
          <a:stretch>
            <a:fillRect/>
          </a:stretch>
        </p:blipFill>
        <p:spPr>
          <a:xfrm>
            <a:off x="4800025" y="3621200"/>
            <a:ext cx="3632250" cy="1371575"/>
          </a:xfrm>
          <a:prstGeom prst="rect">
            <a:avLst/>
          </a:prstGeom>
          <a:noFill/>
          <a:ln>
            <a:noFill/>
          </a:ln>
        </p:spPr>
      </p:pic>
      <p:pic>
        <p:nvPicPr>
          <p:cNvPr id="169" name="Google Shape;169;p25"/>
          <p:cNvPicPr preferRelativeResize="0"/>
          <p:nvPr/>
        </p:nvPicPr>
        <p:blipFill>
          <a:blip r:embed="rId5">
            <a:alphaModFix/>
          </a:blip>
          <a:stretch>
            <a:fillRect/>
          </a:stretch>
        </p:blipFill>
        <p:spPr>
          <a:xfrm>
            <a:off x="4551450" y="476337"/>
            <a:ext cx="4225700" cy="30541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Accuracy Improvements</a:t>
            </a:r>
            <a:endParaRPr/>
          </a:p>
        </p:txBody>
      </p:sp>
      <p:sp>
        <p:nvSpPr>
          <p:cNvPr id="175" name="Google Shape;175;p26"/>
          <p:cNvSpPr txBox="1"/>
          <p:nvPr>
            <p:ph idx="1" type="body"/>
          </p:nvPr>
        </p:nvSpPr>
        <p:spPr>
          <a:xfrm>
            <a:off x="179025" y="1916550"/>
            <a:ext cx="4107300" cy="14679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Char char="●"/>
            </a:pPr>
            <a:r>
              <a:rPr lang="en" sz="1400"/>
              <a:t>Ensemble method (Voting Classifier) </a:t>
            </a:r>
            <a:endParaRPr sz="1400"/>
          </a:p>
          <a:p>
            <a:pPr indent="-304800" lvl="1" marL="914400" rtl="0" algn="l">
              <a:lnSpc>
                <a:spcPct val="105000"/>
              </a:lnSpc>
              <a:spcBef>
                <a:spcPts val="0"/>
              </a:spcBef>
              <a:spcAft>
                <a:spcPts val="0"/>
              </a:spcAft>
              <a:buSzPts val="1200"/>
              <a:buChar char="○"/>
            </a:pPr>
            <a:r>
              <a:rPr lang="en" sz="1200"/>
              <a:t>Logistic Regression and Random Forest Models</a:t>
            </a:r>
            <a:endParaRPr sz="1200"/>
          </a:p>
          <a:p>
            <a:pPr indent="-317500" lvl="0" marL="457200" rtl="0" algn="l">
              <a:lnSpc>
                <a:spcPct val="105000"/>
              </a:lnSpc>
              <a:spcBef>
                <a:spcPts val="0"/>
              </a:spcBef>
              <a:spcAft>
                <a:spcPts val="0"/>
              </a:spcAft>
              <a:buSzPts val="1400"/>
              <a:buChar char="●"/>
            </a:pPr>
            <a:r>
              <a:rPr lang="en" sz="1400"/>
              <a:t>Overall accuracy improved from 71% to 79% </a:t>
            </a:r>
            <a:endParaRPr sz="1400"/>
          </a:p>
          <a:p>
            <a:pPr indent="-317500" lvl="0" marL="457200" rtl="0" algn="l">
              <a:lnSpc>
                <a:spcPct val="105000"/>
              </a:lnSpc>
              <a:spcBef>
                <a:spcPts val="0"/>
              </a:spcBef>
              <a:spcAft>
                <a:spcPts val="0"/>
              </a:spcAft>
              <a:buSzPts val="1400"/>
              <a:buChar char="●"/>
            </a:pPr>
            <a:r>
              <a:rPr lang="en" sz="1400"/>
              <a:t>Ensemble method uses the strengths of the individual models for a more comprehensive and accurate prediction mechanism </a:t>
            </a:r>
            <a:endParaRPr sz="1400"/>
          </a:p>
          <a:p>
            <a:pPr indent="-317500" lvl="0" marL="457200" rtl="0" algn="l">
              <a:lnSpc>
                <a:spcPct val="105000"/>
              </a:lnSpc>
              <a:spcBef>
                <a:spcPts val="0"/>
              </a:spcBef>
              <a:spcAft>
                <a:spcPts val="0"/>
              </a:spcAft>
              <a:buSzPts val="1400"/>
              <a:buChar char="●"/>
            </a:pPr>
            <a:r>
              <a:rPr lang="en" sz="1400"/>
              <a:t>The </a:t>
            </a:r>
            <a:r>
              <a:rPr lang="en" sz="1400"/>
              <a:t>results demonstrate effectiveness of mitigating limitations of standalone models</a:t>
            </a:r>
            <a:endParaRPr sz="1400"/>
          </a:p>
        </p:txBody>
      </p:sp>
      <p:pic>
        <p:nvPicPr>
          <p:cNvPr id="176" name="Google Shape;176;p26"/>
          <p:cNvPicPr preferRelativeResize="0"/>
          <p:nvPr/>
        </p:nvPicPr>
        <p:blipFill>
          <a:blip r:embed="rId3">
            <a:alphaModFix/>
          </a:blip>
          <a:stretch>
            <a:fillRect/>
          </a:stretch>
        </p:blipFill>
        <p:spPr>
          <a:xfrm>
            <a:off x="4286325" y="2109125"/>
            <a:ext cx="4552876" cy="18346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2058350" y="522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Improvement Results </a:t>
            </a:r>
            <a:endParaRPr/>
          </a:p>
        </p:txBody>
      </p:sp>
      <p:pic>
        <p:nvPicPr>
          <p:cNvPr id="182" name="Google Shape;182;p27"/>
          <p:cNvPicPr preferRelativeResize="0"/>
          <p:nvPr/>
        </p:nvPicPr>
        <p:blipFill>
          <a:blip r:embed="rId3">
            <a:alphaModFix/>
          </a:blip>
          <a:stretch>
            <a:fillRect/>
          </a:stretch>
        </p:blipFill>
        <p:spPr>
          <a:xfrm>
            <a:off x="5321175" y="1104100"/>
            <a:ext cx="3584574" cy="2797575"/>
          </a:xfrm>
          <a:prstGeom prst="rect">
            <a:avLst/>
          </a:prstGeom>
          <a:noFill/>
          <a:ln>
            <a:noFill/>
          </a:ln>
        </p:spPr>
      </p:pic>
      <p:pic>
        <p:nvPicPr>
          <p:cNvPr id="183" name="Google Shape;183;p27"/>
          <p:cNvPicPr preferRelativeResize="0"/>
          <p:nvPr/>
        </p:nvPicPr>
        <p:blipFill>
          <a:blip r:embed="rId4">
            <a:alphaModFix/>
          </a:blip>
          <a:stretch>
            <a:fillRect/>
          </a:stretch>
        </p:blipFill>
        <p:spPr>
          <a:xfrm>
            <a:off x="171525" y="1104088"/>
            <a:ext cx="3471000" cy="2508700"/>
          </a:xfrm>
          <a:prstGeom prst="rect">
            <a:avLst/>
          </a:prstGeom>
          <a:noFill/>
          <a:ln>
            <a:noFill/>
          </a:ln>
        </p:spPr>
      </p:pic>
      <p:pic>
        <p:nvPicPr>
          <p:cNvPr id="184" name="Google Shape;184;p27"/>
          <p:cNvPicPr preferRelativeResize="0"/>
          <p:nvPr/>
        </p:nvPicPr>
        <p:blipFill>
          <a:blip r:embed="rId5">
            <a:alphaModFix/>
          </a:blip>
          <a:stretch>
            <a:fillRect/>
          </a:stretch>
        </p:blipFill>
        <p:spPr>
          <a:xfrm>
            <a:off x="5609575" y="3612800"/>
            <a:ext cx="3868226" cy="1366450"/>
          </a:xfrm>
          <a:prstGeom prst="rect">
            <a:avLst/>
          </a:prstGeom>
          <a:noFill/>
          <a:ln>
            <a:noFill/>
          </a:ln>
        </p:spPr>
      </p:pic>
      <p:pic>
        <p:nvPicPr>
          <p:cNvPr id="185" name="Google Shape;185;p27"/>
          <p:cNvPicPr preferRelativeResize="0"/>
          <p:nvPr/>
        </p:nvPicPr>
        <p:blipFill>
          <a:blip r:embed="rId6">
            <a:alphaModFix/>
          </a:blip>
          <a:stretch>
            <a:fillRect/>
          </a:stretch>
        </p:blipFill>
        <p:spPr>
          <a:xfrm>
            <a:off x="264875" y="3659575"/>
            <a:ext cx="3618698" cy="1366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727800" y="2126875"/>
            <a:ext cx="7688400" cy="151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Neural Network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727650" y="56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a:t>
            </a:r>
            <a:endParaRPr/>
          </a:p>
        </p:txBody>
      </p:sp>
      <p:sp>
        <p:nvSpPr>
          <p:cNvPr id="196" name="Google Shape;196;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29"/>
          <p:cNvPicPr preferRelativeResize="0"/>
          <p:nvPr/>
        </p:nvPicPr>
        <p:blipFill rotWithShape="1">
          <a:blip r:embed="rId3">
            <a:alphaModFix/>
          </a:blip>
          <a:srcRect b="2940" l="0" r="0" t="0"/>
          <a:stretch/>
        </p:blipFill>
        <p:spPr>
          <a:xfrm>
            <a:off x="729450" y="1395875"/>
            <a:ext cx="4665450" cy="3417925"/>
          </a:xfrm>
          <a:prstGeom prst="rect">
            <a:avLst/>
          </a:prstGeom>
          <a:noFill/>
          <a:ln>
            <a:noFill/>
          </a:ln>
        </p:spPr>
      </p:pic>
      <p:pic>
        <p:nvPicPr>
          <p:cNvPr id="198" name="Google Shape;198;p29"/>
          <p:cNvPicPr preferRelativeResize="0"/>
          <p:nvPr/>
        </p:nvPicPr>
        <p:blipFill rotWithShape="1">
          <a:blip r:embed="rId4">
            <a:alphaModFix/>
          </a:blip>
          <a:srcRect b="0" l="0" r="0" t="66130"/>
          <a:stretch/>
        </p:blipFill>
        <p:spPr>
          <a:xfrm>
            <a:off x="5288050" y="2613625"/>
            <a:ext cx="3608726" cy="119159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727650" y="56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Hidden Layer Analysis</a:t>
            </a:r>
            <a:endParaRPr/>
          </a:p>
        </p:txBody>
      </p:sp>
      <p:pic>
        <p:nvPicPr>
          <p:cNvPr id="204" name="Google Shape;204;p30"/>
          <p:cNvPicPr preferRelativeResize="0"/>
          <p:nvPr/>
        </p:nvPicPr>
        <p:blipFill>
          <a:blip r:embed="rId3">
            <a:alphaModFix/>
          </a:blip>
          <a:stretch>
            <a:fillRect/>
          </a:stretch>
        </p:blipFill>
        <p:spPr>
          <a:xfrm>
            <a:off x="4329475" y="644850"/>
            <a:ext cx="4553900" cy="43493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1"/>
          <p:cNvPicPr preferRelativeResize="0"/>
          <p:nvPr/>
        </p:nvPicPr>
        <p:blipFill>
          <a:blip r:embed="rId3">
            <a:alphaModFix/>
          </a:blip>
          <a:stretch>
            <a:fillRect/>
          </a:stretch>
        </p:blipFill>
        <p:spPr>
          <a:xfrm>
            <a:off x="2398474" y="710775"/>
            <a:ext cx="4350651" cy="4155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nvSpPr>
        <p:spPr>
          <a:xfrm>
            <a:off x="755275" y="1269725"/>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Agenda</a:t>
            </a:r>
            <a:endParaRPr/>
          </a:p>
        </p:txBody>
      </p:sp>
      <p:sp>
        <p:nvSpPr>
          <p:cNvPr id="95" name="Google Shape;95;p14"/>
          <p:cNvSpPr txBox="1"/>
          <p:nvPr/>
        </p:nvSpPr>
        <p:spPr>
          <a:xfrm>
            <a:off x="1128100" y="1854725"/>
            <a:ext cx="4340400" cy="2877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Introduction</a:t>
            </a:r>
            <a:endParaRPr sz="1600">
              <a:solidFill>
                <a:schemeClr val="accent1"/>
              </a:solidFill>
              <a:latin typeface="Lato"/>
              <a:ea typeface="Lato"/>
              <a:cs typeface="Lato"/>
              <a:sym typeface="Lato"/>
            </a:endParaRPr>
          </a:p>
          <a:p>
            <a:pPr indent="0" lvl="0" marL="457200" rtl="0" algn="l">
              <a:spcBef>
                <a:spcPts val="0"/>
              </a:spcBef>
              <a:spcAft>
                <a:spcPts val="0"/>
              </a:spcAft>
              <a:buNone/>
            </a:pPr>
            <a:r>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Decision Tree &amp; Random Forest </a:t>
            </a:r>
            <a:endParaRPr sz="1600">
              <a:solidFill>
                <a:schemeClr val="accent1"/>
              </a:solidFill>
              <a:latin typeface="Lato"/>
              <a:ea typeface="Lato"/>
              <a:cs typeface="Lato"/>
              <a:sym typeface="Lato"/>
            </a:endParaRPr>
          </a:p>
          <a:p>
            <a:pPr indent="0" lvl="0" marL="457200" rtl="0" algn="l">
              <a:spcBef>
                <a:spcPts val="0"/>
              </a:spcBef>
              <a:spcAft>
                <a:spcPts val="0"/>
              </a:spcAft>
              <a:buNone/>
            </a:pPr>
            <a:r>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Logistic Regression &amp; Ensemble Method</a:t>
            </a:r>
            <a:endParaRPr sz="1600">
              <a:solidFill>
                <a:schemeClr val="accent1"/>
              </a:solidFill>
              <a:latin typeface="Lato"/>
              <a:ea typeface="Lato"/>
              <a:cs typeface="Lato"/>
              <a:sym typeface="Lato"/>
            </a:endParaRPr>
          </a:p>
          <a:p>
            <a:pPr indent="0" lvl="0" marL="457200" rtl="0" algn="l">
              <a:spcBef>
                <a:spcPts val="0"/>
              </a:spcBef>
              <a:spcAft>
                <a:spcPts val="0"/>
              </a:spcAft>
              <a:buNone/>
            </a:pPr>
            <a:r>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Neural Network</a:t>
            </a:r>
            <a:endParaRPr sz="1600">
              <a:solidFill>
                <a:schemeClr val="accent1"/>
              </a:solidFill>
              <a:latin typeface="Lato"/>
              <a:ea typeface="Lato"/>
              <a:cs typeface="Lato"/>
              <a:sym typeface="Lato"/>
            </a:endParaRPr>
          </a:p>
          <a:p>
            <a:pPr indent="0" lvl="0" marL="457200" rtl="0" algn="l">
              <a:spcBef>
                <a:spcPts val="0"/>
              </a:spcBef>
              <a:spcAft>
                <a:spcPts val="0"/>
              </a:spcAft>
              <a:buNone/>
            </a:pPr>
            <a:r>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Boosted Trees and Support Vector for Machines</a:t>
            </a:r>
            <a:endParaRPr sz="1600">
              <a:solidFill>
                <a:schemeClr val="accent1"/>
              </a:solidFill>
              <a:latin typeface="Lato"/>
              <a:ea typeface="Lato"/>
              <a:cs typeface="Lato"/>
              <a:sym typeface="Lato"/>
            </a:endParaRPr>
          </a:p>
          <a:p>
            <a:pPr indent="0" lvl="0" marL="457200" rtl="0" algn="l">
              <a:spcBef>
                <a:spcPts val="0"/>
              </a:spcBef>
              <a:spcAft>
                <a:spcPts val="0"/>
              </a:spcAft>
              <a:buNone/>
            </a:pPr>
            <a:r>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Conclusion</a:t>
            </a:r>
            <a:endParaRPr sz="1600">
              <a:solidFill>
                <a:schemeClr val="accen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727650" y="56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Hidden Layer Analysis</a:t>
            </a:r>
            <a:endParaRPr/>
          </a:p>
        </p:txBody>
      </p:sp>
      <p:sp>
        <p:nvSpPr>
          <p:cNvPr id="215" name="Google Shape;215;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6" name="Google Shape;216;p32"/>
          <p:cNvPicPr preferRelativeResize="0"/>
          <p:nvPr/>
        </p:nvPicPr>
        <p:blipFill>
          <a:blip r:embed="rId3">
            <a:alphaModFix/>
          </a:blip>
          <a:stretch>
            <a:fillRect/>
          </a:stretch>
        </p:blipFill>
        <p:spPr>
          <a:xfrm>
            <a:off x="729450" y="1374650"/>
            <a:ext cx="4621302" cy="2965325"/>
          </a:xfrm>
          <a:prstGeom prst="rect">
            <a:avLst/>
          </a:prstGeom>
          <a:noFill/>
          <a:ln>
            <a:noFill/>
          </a:ln>
        </p:spPr>
      </p:pic>
      <p:pic>
        <p:nvPicPr>
          <p:cNvPr id="217" name="Google Shape;217;p32"/>
          <p:cNvPicPr preferRelativeResize="0"/>
          <p:nvPr/>
        </p:nvPicPr>
        <p:blipFill>
          <a:blip r:embed="rId4">
            <a:alphaModFix/>
          </a:blip>
          <a:stretch>
            <a:fillRect/>
          </a:stretch>
        </p:blipFill>
        <p:spPr>
          <a:xfrm>
            <a:off x="5448225" y="1309613"/>
            <a:ext cx="3175099" cy="3095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727650" y="56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Epoch Analysis</a:t>
            </a:r>
            <a:endParaRPr/>
          </a:p>
        </p:txBody>
      </p:sp>
      <p:pic>
        <p:nvPicPr>
          <p:cNvPr id="223" name="Google Shape;223;p33"/>
          <p:cNvPicPr preferRelativeResize="0"/>
          <p:nvPr/>
        </p:nvPicPr>
        <p:blipFill>
          <a:blip r:embed="rId3">
            <a:alphaModFix/>
          </a:blip>
          <a:stretch>
            <a:fillRect/>
          </a:stretch>
        </p:blipFill>
        <p:spPr>
          <a:xfrm>
            <a:off x="152400" y="2394425"/>
            <a:ext cx="8839199" cy="914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727650" y="56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Epoch Analysis</a:t>
            </a:r>
            <a:endParaRPr/>
          </a:p>
        </p:txBody>
      </p:sp>
      <p:sp>
        <p:nvSpPr>
          <p:cNvPr id="229" name="Google Shape;229;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0" name="Google Shape;230;p34"/>
          <p:cNvPicPr preferRelativeResize="0"/>
          <p:nvPr/>
        </p:nvPicPr>
        <p:blipFill>
          <a:blip r:embed="rId3">
            <a:alphaModFix/>
          </a:blip>
          <a:stretch>
            <a:fillRect/>
          </a:stretch>
        </p:blipFill>
        <p:spPr>
          <a:xfrm>
            <a:off x="5397850" y="1639152"/>
            <a:ext cx="3264600" cy="2488575"/>
          </a:xfrm>
          <a:prstGeom prst="rect">
            <a:avLst/>
          </a:prstGeom>
          <a:noFill/>
          <a:ln>
            <a:noFill/>
          </a:ln>
        </p:spPr>
      </p:pic>
      <p:pic>
        <p:nvPicPr>
          <p:cNvPr id="231" name="Google Shape;231;p34"/>
          <p:cNvPicPr preferRelativeResize="0"/>
          <p:nvPr/>
        </p:nvPicPr>
        <p:blipFill>
          <a:blip r:embed="rId4">
            <a:alphaModFix/>
          </a:blip>
          <a:stretch>
            <a:fillRect/>
          </a:stretch>
        </p:blipFill>
        <p:spPr>
          <a:xfrm>
            <a:off x="729450" y="1390102"/>
            <a:ext cx="4668400" cy="294987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727650" y="56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Altering Train/Test Split</a:t>
            </a:r>
            <a:endParaRPr/>
          </a:p>
        </p:txBody>
      </p:sp>
      <p:pic>
        <p:nvPicPr>
          <p:cNvPr id="237" name="Google Shape;237;p35"/>
          <p:cNvPicPr preferRelativeResize="0"/>
          <p:nvPr/>
        </p:nvPicPr>
        <p:blipFill>
          <a:blip r:embed="rId3">
            <a:alphaModFix/>
          </a:blip>
          <a:stretch>
            <a:fillRect/>
          </a:stretch>
        </p:blipFill>
        <p:spPr>
          <a:xfrm>
            <a:off x="152400" y="1800975"/>
            <a:ext cx="8839200" cy="633476"/>
          </a:xfrm>
          <a:prstGeom prst="rect">
            <a:avLst/>
          </a:prstGeom>
          <a:noFill/>
          <a:ln>
            <a:noFill/>
          </a:ln>
        </p:spPr>
      </p:pic>
      <p:pic>
        <p:nvPicPr>
          <p:cNvPr id="238" name="Google Shape;238;p35"/>
          <p:cNvPicPr preferRelativeResize="0"/>
          <p:nvPr/>
        </p:nvPicPr>
        <p:blipFill>
          <a:blip r:embed="rId4">
            <a:alphaModFix/>
          </a:blip>
          <a:stretch>
            <a:fillRect/>
          </a:stretch>
        </p:blipFill>
        <p:spPr>
          <a:xfrm>
            <a:off x="152400" y="3020201"/>
            <a:ext cx="8839200" cy="55432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727650" y="56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Altering Train/Test Split</a:t>
            </a:r>
            <a:endParaRPr/>
          </a:p>
        </p:txBody>
      </p:sp>
      <p:sp>
        <p:nvSpPr>
          <p:cNvPr id="244" name="Google Shape;244;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5" name="Google Shape;245;p36"/>
          <p:cNvPicPr preferRelativeResize="0"/>
          <p:nvPr/>
        </p:nvPicPr>
        <p:blipFill>
          <a:blip r:embed="rId3">
            <a:alphaModFix/>
          </a:blip>
          <a:stretch>
            <a:fillRect/>
          </a:stretch>
        </p:blipFill>
        <p:spPr>
          <a:xfrm>
            <a:off x="729450" y="1008000"/>
            <a:ext cx="3459150" cy="2712850"/>
          </a:xfrm>
          <a:prstGeom prst="rect">
            <a:avLst/>
          </a:prstGeom>
          <a:noFill/>
          <a:ln>
            <a:noFill/>
          </a:ln>
        </p:spPr>
      </p:pic>
      <p:pic>
        <p:nvPicPr>
          <p:cNvPr id="246" name="Google Shape;246;p36"/>
          <p:cNvPicPr preferRelativeResize="0"/>
          <p:nvPr/>
        </p:nvPicPr>
        <p:blipFill>
          <a:blip r:embed="rId4">
            <a:alphaModFix/>
          </a:blip>
          <a:stretch>
            <a:fillRect/>
          </a:stretch>
        </p:blipFill>
        <p:spPr>
          <a:xfrm>
            <a:off x="1324380" y="3945820"/>
            <a:ext cx="2269290" cy="793760"/>
          </a:xfrm>
          <a:prstGeom prst="rect">
            <a:avLst/>
          </a:prstGeom>
          <a:noFill/>
          <a:ln>
            <a:noFill/>
          </a:ln>
        </p:spPr>
      </p:pic>
      <p:pic>
        <p:nvPicPr>
          <p:cNvPr id="247" name="Google Shape;247;p36"/>
          <p:cNvPicPr preferRelativeResize="0"/>
          <p:nvPr/>
        </p:nvPicPr>
        <p:blipFill rotWithShape="1">
          <a:blip r:embed="rId5">
            <a:alphaModFix/>
          </a:blip>
          <a:srcRect b="2940" l="0" r="0" t="0"/>
          <a:stretch/>
        </p:blipFill>
        <p:spPr>
          <a:xfrm>
            <a:off x="4921500" y="1008000"/>
            <a:ext cx="3585050" cy="2626426"/>
          </a:xfrm>
          <a:prstGeom prst="rect">
            <a:avLst/>
          </a:prstGeom>
          <a:noFill/>
          <a:ln>
            <a:noFill/>
          </a:ln>
        </p:spPr>
      </p:pic>
      <p:pic>
        <p:nvPicPr>
          <p:cNvPr id="248" name="Google Shape;248;p36"/>
          <p:cNvPicPr preferRelativeResize="0"/>
          <p:nvPr/>
        </p:nvPicPr>
        <p:blipFill rotWithShape="1">
          <a:blip r:embed="rId6">
            <a:alphaModFix/>
          </a:blip>
          <a:srcRect b="0" l="0" r="0" t="66130"/>
          <a:stretch/>
        </p:blipFill>
        <p:spPr>
          <a:xfrm>
            <a:off x="5454000" y="3907150"/>
            <a:ext cx="2638075" cy="871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727800" y="2126875"/>
            <a:ext cx="7688400" cy="1518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Gradient </a:t>
            </a:r>
            <a:r>
              <a:rPr lang="en"/>
              <a:t>Boosting</a:t>
            </a:r>
            <a:r>
              <a:rPr lang="en"/>
              <a:t> and </a:t>
            </a:r>
            <a:r>
              <a:rPr lang="en"/>
              <a:t>Support Vector for machines</a:t>
            </a:r>
            <a:endParaRPr/>
          </a:p>
          <a:p>
            <a:pPr indent="0" lvl="0" marL="0" rtl="0" algn="ct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8"/>
          <p:cNvPicPr preferRelativeResize="0"/>
          <p:nvPr/>
        </p:nvPicPr>
        <p:blipFill>
          <a:blip r:embed="rId3">
            <a:alphaModFix/>
          </a:blip>
          <a:stretch>
            <a:fillRect/>
          </a:stretch>
        </p:blipFill>
        <p:spPr>
          <a:xfrm>
            <a:off x="209550" y="1149725"/>
            <a:ext cx="4604024" cy="3765176"/>
          </a:xfrm>
          <a:prstGeom prst="rect">
            <a:avLst/>
          </a:prstGeom>
          <a:noFill/>
          <a:ln>
            <a:noFill/>
          </a:ln>
        </p:spPr>
      </p:pic>
      <p:pic>
        <p:nvPicPr>
          <p:cNvPr id="259" name="Google Shape;259;p38"/>
          <p:cNvPicPr preferRelativeResize="0"/>
          <p:nvPr/>
        </p:nvPicPr>
        <p:blipFill>
          <a:blip r:embed="rId4">
            <a:alphaModFix/>
          </a:blip>
          <a:stretch>
            <a:fillRect/>
          </a:stretch>
        </p:blipFill>
        <p:spPr>
          <a:xfrm>
            <a:off x="4927475" y="3733800"/>
            <a:ext cx="1841500" cy="1181100"/>
          </a:xfrm>
          <a:prstGeom prst="rect">
            <a:avLst/>
          </a:prstGeom>
          <a:noFill/>
          <a:ln>
            <a:noFill/>
          </a:ln>
        </p:spPr>
      </p:pic>
      <p:sp>
        <p:nvSpPr>
          <p:cNvPr id="260" name="Google Shape;260;p38"/>
          <p:cNvSpPr txBox="1"/>
          <p:nvPr/>
        </p:nvSpPr>
        <p:spPr>
          <a:xfrm>
            <a:off x="519300" y="164525"/>
            <a:ext cx="3000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Gradient Boosting </a:t>
            </a:r>
            <a:endParaRPr/>
          </a:p>
        </p:txBody>
      </p:sp>
      <p:pic>
        <p:nvPicPr>
          <p:cNvPr id="261" name="Google Shape;261;p38"/>
          <p:cNvPicPr preferRelativeResize="0"/>
          <p:nvPr/>
        </p:nvPicPr>
        <p:blipFill>
          <a:blip r:embed="rId5">
            <a:alphaModFix/>
          </a:blip>
          <a:stretch>
            <a:fillRect/>
          </a:stretch>
        </p:blipFill>
        <p:spPr>
          <a:xfrm>
            <a:off x="4640875" y="2248325"/>
            <a:ext cx="4428150" cy="809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nvSpPr>
        <p:spPr>
          <a:xfrm>
            <a:off x="609600" y="171450"/>
            <a:ext cx="3000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Support Vector for machines</a:t>
            </a:r>
            <a:endParaRPr/>
          </a:p>
        </p:txBody>
      </p:sp>
      <p:pic>
        <p:nvPicPr>
          <p:cNvPr id="267" name="Google Shape;267;p39"/>
          <p:cNvPicPr preferRelativeResize="0"/>
          <p:nvPr/>
        </p:nvPicPr>
        <p:blipFill>
          <a:blip r:embed="rId3">
            <a:alphaModFix/>
          </a:blip>
          <a:stretch>
            <a:fillRect/>
          </a:stretch>
        </p:blipFill>
        <p:spPr>
          <a:xfrm>
            <a:off x="152400" y="1309050"/>
            <a:ext cx="4843692" cy="3682051"/>
          </a:xfrm>
          <a:prstGeom prst="rect">
            <a:avLst/>
          </a:prstGeom>
          <a:noFill/>
          <a:ln>
            <a:noFill/>
          </a:ln>
        </p:spPr>
      </p:pic>
      <p:pic>
        <p:nvPicPr>
          <p:cNvPr id="268" name="Google Shape;268;p39"/>
          <p:cNvPicPr preferRelativeResize="0"/>
          <p:nvPr/>
        </p:nvPicPr>
        <p:blipFill>
          <a:blip r:embed="rId4">
            <a:alphaModFix/>
          </a:blip>
          <a:stretch>
            <a:fillRect/>
          </a:stretch>
        </p:blipFill>
        <p:spPr>
          <a:xfrm>
            <a:off x="5415192" y="3333750"/>
            <a:ext cx="2809875" cy="1428750"/>
          </a:xfrm>
          <a:prstGeom prst="rect">
            <a:avLst/>
          </a:prstGeom>
          <a:noFill/>
          <a:ln>
            <a:noFill/>
          </a:ln>
        </p:spPr>
      </p:pic>
      <p:sp>
        <p:nvSpPr>
          <p:cNvPr id="269" name="Google Shape;269;p39"/>
          <p:cNvSpPr txBox="1"/>
          <p:nvPr/>
        </p:nvSpPr>
        <p:spPr>
          <a:xfrm>
            <a:off x="5492075" y="476225"/>
            <a:ext cx="38202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Support Vector Machines (SVM) is a supervised machine learning algorithm that can be used for both classification and regression tasks. SVM is particularly effective in high-dimensional spaces and is well-suited for cases where the decision boundary between classes is complex or nonlinear.</a:t>
            </a:r>
            <a:endParaRPr sz="1300">
              <a:solidFill>
                <a:schemeClr val="accent1"/>
              </a:solidFill>
              <a:latin typeface="Lato"/>
              <a:ea typeface="Lato"/>
              <a:cs typeface="Lato"/>
              <a:sym typeface="Lato"/>
            </a:endParaRPr>
          </a:p>
        </p:txBody>
      </p:sp>
      <p:pic>
        <p:nvPicPr>
          <p:cNvPr id="270" name="Google Shape;270;p39"/>
          <p:cNvPicPr preferRelativeResize="0"/>
          <p:nvPr/>
        </p:nvPicPr>
        <p:blipFill>
          <a:blip r:embed="rId5">
            <a:alphaModFix/>
          </a:blip>
          <a:stretch>
            <a:fillRect/>
          </a:stretch>
        </p:blipFill>
        <p:spPr>
          <a:xfrm>
            <a:off x="4996100" y="2138363"/>
            <a:ext cx="4165675" cy="866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6" name="Google Shape;276;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Feature importance </a:t>
            </a:r>
            <a:endParaRPr/>
          </a:p>
        </p:txBody>
      </p:sp>
      <p:sp>
        <p:nvSpPr>
          <p:cNvPr id="282" name="Google Shape;282;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3" name="Google Shape;283;p41"/>
          <p:cNvPicPr preferRelativeResize="0"/>
          <p:nvPr/>
        </p:nvPicPr>
        <p:blipFill>
          <a:blip r:embed="rId3">
            <a:alphaModFix/>
          </a:blip>
          <a:stretch>
            <a:fillRect/>
          </a:stretch>
        </p:blipFill>
        <p:spPr>
          <a:xfrm>
            <a:off x="967124" y="2078875"/>
            <a:ext cx="3846049" cy="2783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280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t>
            </a:r>
            <a:endParaRPr/>
          </a:p>
        </p:txBody>
      </p:sp>
      <p:sp>
        <p:nvSpPr>
          <p:cNvPr id="101" name="Google Shape;101;p15"/>
          <p:cNvSpPr txBox="1"/>
          <p:nvPr>
            <p:ph idx="1" type="body"/>
          </p:nvPr>
        </p:nvSpPr>
        <p:spPr>
          <a:xfrm>
            <a:off x="615150" y="1872750"/>
            <a:ext cx="7688700" cy="2261100"/>
          </a:xfrm>
          <a:prstGeom prst="rect">
            <a:avLst/>
          </a:prstGeom>
        </p:spPr>
        <p:txBody>
          <a:bodyPr anchorCtr="0" anchor="t" bIns="91425" lIns="91425" spcFirstLastPara="1" rIns="91425" wrap="square" tIns="91425">
            <a:normAutofit fontScale="25000" lnSpcReduction="20000"/>
          </a:bodyPr>
          <a:lstStyle/>
          <a:p>
            <a:pPr indent="-326392" lvl="0" marL="457200" rtl="0" algn="l">
              <a:spcBef>
                <a:spcPts val="0"/>
              </a:spcBef>
              <a:spcAft>
                <a:spcPts val="0"/>
              </a:spcAft>
              <a:buSzPct val="100000"/>
              <a:buChar char="●"/>
            </a:pPr>
            <a:r>
              <a:rPr lang="en" sz="6160"/>
              <a:t>As workplace burnout, fatigue levels rise, and individuals increasingly leave their jobs due to toxic workplace cultures for the sake of their mental health, addressing mental health issues in the workplace has become a critical concern.</a:t>
            </a:r>
            <a:endParaRPr sz="6160"/>
          </a:p>
          <a:p>
            <a:pPr indent="0" lvl="0" marL="457200" rtl="0" algn="l">
              <a:spcBef>
                <a:spcPts val="1200"/>
              </a:spcBef>
              <a:spcAft>
                <a:spcPts val="0"/>
              </a:spcAft>
              <a:buNone/>
            </a:pPr>
            <a:r>
              <a:t/>
            </a:r>
            <a:endParaRPr sz="6160"/>
          </a:p>
          <a:p>
            <a:pPr indent="-326392" lvl="0" marL="457200" rtl="0" algn="l">
              <a:spcBef>
                <a:spcPts val="1200"/>
              </a:spcBef>
              <a:spcAft>
                <a:spcPts val="0"/>
              </a:spcAft>
              <a:buSzPct val="100000"/>
              <a:buChar char="●"/>
            </a:pPr>
            <a:r>
              <a:rPr lang="en" sz="6160"/>
              <a:t>In response to this growing challenge,  our project focuses on evaluating and identifying the most effective model for classifying whether participants require mental health treatment.</a:t>
            </a:r>
            <a:endParaRPr sz="6160"/>
          </a:p>
          <a:p>
            <a:pPr indent="0" lvl="0" marL="457200" rtl="0" algn="l">
              <a:spcBef>
                <a:spcPts val="1200"/>
              </a:spcBef>
              <a:spcAft>
                <a:spcPts val="0"/>
              </a:spcAft>
              <a:buNone/>
            </a:pPr>
            <a:r>
              <a:t/>
            </a:r>
            <a:endParaRPr sz="6160"/>
          </a:p>
          <a:p>
            <a:pPr indent="-326392" lvl="0" marL="457200" rtl="0" algn="l">
              <a:spcBef>
                <a:spcPts val="1200"/>
              </a:spcBef>
              <a:spcAft>
                <a:spcPts val="0"/>
              </a:spcAft>
              <a:buSzPct val="100000"/>
              <a:buChar char="●"/>
            </a:pPr>
            <a:r>
              <a:rPr lang="en" sz="6160"/>
              <a:t>We aim to achieve this by leveraging a </a:t>
            </a:r>
            <a:r>
              <a:rPr lang="en" sz="6160"/>
              <a:t>comprehensive</a:t>
            </a:r>
            <a:r>
              <a:rPr lang="en" sz="6160"/>
              <a:t> Medical Treatment Dataset.</a:t>
            </a:r>
            <a:endParaRPr sz="6160"/>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577050" y="385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a:t>
            </a:r>
            <a:r>
              <a:rPr lang="en"/>
              <a:t>Attributes</a:t>
            </a:r>
            <a:r>
              <a:rPr lang="en"/>
              <a:t> Error for Gradient Boosting and SVC </a:t>
            </a:r>
            <a:endParaRPr/>
          </a:p>
        </p:txBody>
      </p:sp>
      <p:pic>
        <p:nvPicPr>
          <p:cNvPr id="289" name="Google Shape;289;p42"/>
          <p:cNvPicPr preferRelativeResize="0"/>
          <p:nvPr/>
        </p:nvPicPr>
        <p:blipFill>
          <a:blip r:embed="rId3">
            <a:alphaModFix/>
          </a:blip>
          <a:stretch>
            <a:fillRect/>
          </a:stretch>
        </p:blipFill>
        <p:spPr>
          <a:xfrm>
            <a:off x="4133850" y="1244250"/>
            <a:ext cx="2686050" cy="3676650"/>
          </a:xfrm>
          <a:prstGeom prst="rect">
            <a:avLst/>
          </a:prstGeom>
          <a:noFill/>
          <a:ln>
            <a:noFill/>
          </a:ln>
        </p:spPr>
      </p:pic>
      <p:pic>
        <p:nvPicPr>
          <p:cNvPr id="290" name="Google Shape;290;p42"/>
          <p:cNvPicPr preferRelativeResize="0"/>
          <p:nvPr/>
        </p:nvPicPr>
        <p:blipFill>
          <a:blip r:embed="rId4">
            <a:alphaModFix/>
          </a:blip>
          <a:stretch>
            <a:fillRect/>
          </a:stretch>
        </p:blipFill>
        <p:spPr>
          <a:xfrm>
            <a:off x="304800" y="1352550"/>
            <a:ext cx="2775626" cy="3448050"/>
          </a:xfrm>
          <a:prstGeom prst="rect">
            <a:avLst/>
          </a:prstGeom>
          <a:noFill/>
          <a:ln>
            <a:noFill/>
          </a:ln>
        </p:spPr>
      </p:pic>
      <p:sp>
        <p:nvSpPr>
          <p:cNvPr id="291" name="Google Shape;291;p42"/>
          <p:cNvSpPr txBox="1"/>
          <p:nvPr/>
        </p:nvSpPr>
        <p:spPr>
          <a:xfrm>
            <a:off x="7239000" y="1567200"/>
            <a:ext cx="2133600" cy="1285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00">
                <a:latin typeface="Lato"/>
                <a:ea typeface="Lato"/>
                <a:cs typeface="Lato"/>
                <a:sym typeface="Lato"/>
              </a:rPr>
              <a:t>The two models are </a:t>
            </a:r>
            <a:endParaRPr sz="1300">
              <a:latin typeface="Lato"/>
              <a:ea typeface="Lato"/>
              <a:cs typeface="Lato"/>
              <a:sym typeface="Lato"/>
            </a:endParaRPr>
          </a:p>
          <a:p>
            <a:pPr indent="0" lvl="0" marL="0" rtl="0" algn="l">
              <a:lnSpc>
                <a:spcPct val="150000"/>
              </a:lnSpc>
              <a:spcBef>
                <a:spcPts val="0"/>
              </a:spcBef>
              <a:spcAft>
                <a:spcPts val="0"/>
              </a:spcAft>
              <a:buNone/>
            </a:pPr>
            <a:r>
              <a:rPr lang="en" sz="1300">
                <a:latin typeface="Lato"/>
                <a:ea typeface="Lato"/>
                <a:cs typeface="Lato"/>
                <a:sym typeface="Lato"/>
              </a:rPr>
              <a:t>Similar. They are both heavily </a:t>
            </a:r>
            <a:r>
              <a:rPr lang="en" sz="1300">
                <a:latin typeface="Lato"/>
                <a:ea typeface="Lato"/>
                <a:cs typeface="Lato"/>
                <a:sym typeface="Lato"/>
              </a:rPr>
              <a:t>influenced</a:t>
            </a:r>
            <a:r>
              <a:rPr lang="en" sz="1300">
                <a:latin typeface="Lato"/>
                <a:ea typeface="Lato"/>
                <a:cs typeface="Lato"/>
                <a:sym typeface="Lato"/>
              </a:rPr>
              <a:t> by the age.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Improvement on boosting trees </a:t>
            </a:r>
            <a:endParaRPr/>
          </a:p>
        </p:txBody>
      </p:sp>
      <p:pic>
        <p:nvPicPr>
          <p:cNvPr id="297" name="Google Shape;297;p43"/>
          <p:cNvPicPr preferRelativeResize="0"/>
          <p:nvPr/>
        </p:nvPicPr>
        <p:blipFill>
          <a:blip r:embed="rId3">
            <a:alphaModFix/>
          </a:blip>
          <a:stretch>
            <a:fillRect/>
          </a:stretch>
        </p:blipFill>
        <p:spPr>
          <a:xfrm>
            <a:off x="0" y="1853850"/>
            <a:ext cx="7353300" cy="1017450"/>
          </a:xfrm>
          <a:prstGeom prst="rect">
            <a:avLst/>
          </a:prstGeom>
          <a:noFill/>
          <a:ln>
            <a:noFill/>
          </a:ln>
        </p:spPr>
      </p:pic>
      <p:sp>
        <p:nvSpPr>
          <p:cNvPr id="298" name="Google Shape;298;p43"/>
          <p:cNvSpPr txBox="1"/>
          <p:nvPr/>
        </p:nvSpPr>
        <p:spPr>
          <a:xfrm>
            <a:off x="-19050" y="2871300"/>
            <a:ext cx="7391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We change the learning rate multiple times and deciding to set it to 0.01</a:t>
            </a:r>
            <a:endParaRPr sz="1300">
              <a:solidFill>
                <a:schemeClr val="accent1"/>
              </a:solidFill>
              <a:latin typeface="Lato"/>
              <a:ea typeface="Lato"/>
              <a:cs typeface="Lato"/>
              <a:sym typeface="Lato"/>
            </a:endParaRPr>
          </a:p>
        </p:txBody>
      </p:sp>
      <p:pic>
        <p:nvPicPr>
          <p:cNvPr id="299" name="Google Shape;299;p43"/>
          <p:cNvPicPr preferRelativeResize="0"/>
          <p:nvPr/>
        </p:nvPicPr>
        <p:blipFill>
          <a:blip r:embed="rId4">
            <a:alphaModFix/>
          </a:blip>
          <a:stretch>
            <a:fillRect/>
          </a:stretch>
        </p:blipFill>
        <p:spPr>
          <a:xfrm>
            <a:off x="2566988" y="3340188"/>
            <a:ext cx="2943225" cy="1381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changing the kernel from rbf to linear we obtained much better results.</a:t>
            </a:r>
            <a:endParaRPr/>
          </a:p>
        </p:txBody>
      </p:sp>
      <p:sp>
        <p:nvSpPr>
          <p:cNvPr id="305" name="Google Shape;305;p44"/>
          <p:cNvSpPr txBox="1"/>
          <p:nvPr>
            <p:ph type="title"/>
          </p:nvPr>
        </p:nvSpPr>
        <p:spPr>
          <a:xfrm>
            <a:off x="1643850" y="783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Improvement on SVC</a:t>
            </a:r>
            <a:endParaRPr/>
          </a:p>
        </p:txBody>
      </p:sp>
      <p:pic>
        <p:nvPicPr>
          <p:cNvPr id="306" name="Google Shape;306;p44"/>
          <p:cNvPicPr preferRelativeResize="0"/>
          <p:nvPr/>
        </p:nvPicPr>
        <p:blipFill>
          <a:blip r:embed="rId3">
            <a:alphaModFix/>
          </a:blip>
          <a:stretch>
            <a:fillRect/>
          </a:stretch>
        </p:blipFill>
        <p:spPr>
          <a:xfrm>
            <a:off x="3809997" y="3739000"/>
            <a:ext cx="2852750" cy="1318775"/>
          </a:xfrm>
          <a:prstGeom prst="rect">
            <a:avLst/>
          </a:prstGeom>
          <a:noFill/>
          <a:ln>
            <a:noFill/>
          </a:ln>
        </p:spPr>
      </p:pic>
      <p:pic>
        <p:nvPicPr>
          <p:cNvPr id="307" name="Google Shape;307;p44"/>
          <p:cNvPicPr preferRelativeResize="0"/>
          <p:nvPr/>
        </p:nvPicPr>
        <p:blipFill>
          <a:blip r:embed="rId4">
            <a:alphaModFix/>
          </a:blip>
          <a:stretch>
            <a:fillRect/>
          </a:stretch>
        </p:blipFill>
        <p:spPr>
          <a:xfrm>
            <a:off x="419100" y="2657475"/>
            <a:ext cx="6858000" cy="8572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type="title"/>
          </p:nvPr>
        </p:nvSpPr>
        <p:spPr>
          <a:xfrm>
            <a:off x="1089600" y="766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Boosting Tree and Support Vector Machines</a:t>
            </a:r>
            <a:endParaRPr/>
          </a:p>
        </p:txBody>
      </p:sp>
      <p:pic>
        <p:nvPicPr>
          <p:cNvPr id="313" name="Google Shape;313;p45"/>
          <p:cNvPicPr preferRelativeResize="0"/>
          <p:nvPr/>
        </p:nvPicPr>
        <p:blipFill>
          <a:blip r:embed="rId3">
            <a:alphaModFix/>
          </a:blip>
          <a:stretch>
            <a:fillRect/>
          </a:stretch>
        </p:blipFill>
        <p:spPr>
          <a:xfrm>
            <a:off x="3581400" y="1853850"/>
            <a:ext cx="5338844" cy="2984852"/>
          </a:xfrm>
          <a:prstGeom prst="rect">
            <a:avLst/>
          </a:prstGeom>
          <a:noFill/>
          <a:ln>
            <a:noFill/>
          </a:ln>
        </p:spPr>
      </p:pic>
      <p:sp>
        <p:nvSpPr>
          <p:cNvPr id="314" name="Google Shape;314;p45"/>
          <p:cNvSpPr txBox="1"/>
          <p:nvPr/>
        </p:nvSpPr>
        <p:spPr>
          <a:xfrm>
            <a:off x="152400" y="2228850"/>
            <a:ext cx="82296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We can see that after changing the learning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Rate our model  </a:t>
            </a:r>
            <a:r>
              <a:rPr lang="en" sz="1300">
                <a:solidFill>
                  <a:schemeClr val="accent1"/>
                </a:solidFill>
                <a:latin typeface="Lato"/>
                <a:ea typeface="Lato"/>
                <a:cs typeface="Lato"/>
                <a:sym typeface="Lato"/>
              </a:rPr>
              <a:t>becomes</a:t>
            </a:r>
            <a:r>
              <a:rPr lang="en" sz="1300">
                <a:solidFill>
                  <a:schemeClr val="accent1"/>
                </a:solidFill>
                <a:latin typeface="Lato"/>
                <a:ea typeface="Lato"/>
                <a:cs typeface="Lato"/>
                <a:sym typeface="Lato"/>
              </a:rPr>
              <a:t> more efficient.</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Also the charge in the algorithm use is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Important. SVC’s </a:t>
            </a:r>
            <a:r>
              <a:rPr lang="en" sz="1300">
                <a:solidFill>
                  <a:schemeClr val="accent1"/>
                </a:solidFill>
                <a:latin typeface="Lato"/>
                <a:ea typeface="Lato"/>
                <a:cs typeface="Lato"/>
                <a:sym typeface="Lato"/>
              </a:rPr>
              <a:t>accuracy</a:t>
            </a:r>
            <a:r>
              <a:rPr lang="en" sz="1300">
                <a:solidFill>
                  <a:schemeClr val="accent1"/>
                </a:solidFill>
                <a:latin typeface="Lato"/>
                <a:ea typeface="Lato"/>
                <a:cs typeface="Lato"/>
                <a:sym typeface="Lato"/>
              </a:rPr>
              <a:t> went from around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50% to 80%, when changing the </a:t>
            </a:r>
            <a:r>
              <a:rPr lang="en" sz="1300">
                <a:solidFill>
                  <a:schemeClr val="accent1"/>
                </a:solidFill>
                <a:latin typeface="Lato"/>
                <a:ea typeface="Lato"/>
                <a:cs typeface="Lato"/>
                <a:sym typeface="Lato"/>
              </a:rPr>
              <a:t>algorithm</a:t>
            </a:r>
            <a:r>
              <a:rPr lang="en" sz="1300">
                <a:solidFill>
                  <a:schemeClr val="accent1"/>
                </a:solidFill>
                <a:latin typeface="Lato"/>
                <a:ea typeface="Lato"/>
                <a:cs typeface="Lato"/>
                <a:sym typeface="Lato"/>
              </a:rPr>
              <a:t> from</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Rbf to linear </a:t>
            </a:r>
            <a:endParaRPr sz="1300">
              <a:solidFill>
                <a:schemeClr val="accent1"/>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727800" y="5273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pic>
        <p:nvPicPr>
          <p:cNvPr id="320" name="Google Shape;320;p46"/>
          <p:cNvPicPr preferRelativeResize="0"/>
          <p:nvPr/>
        </p:nvPicPr>
        <p:blipFill>
          <a:blip r:embed="rId3">
            <a:alphaModFix/>
          </a:blip>
          <a:stretch>
            <a:fillRect/>
          </a:stretch>
        </p:blipFill>
        <p:spPr>
          <a:xfrm>
            <a:off x="1691413" y="1320900"/>
            <a:ext cx="5761174" cy="3682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Dataset</a:t>
            </a:r>
            <a:endParaRPr/>
          </a:p>
          <a:p>
            <a:pPr indent="0" lvl="0" marL="0" rtl="0" algn="l">
              <a:spcBef>
                <a:spcPts val="0"/>
              </a:spcBef>
              <a:spcAft>
                <a:spcPts val="0"/>
              </a:spcAft>
              <a:buNone/>
            </a:pPr>
            <a:r>
              <a:t/>
            </a:r>
            <a:endParaRPr/>
          </a:p>
        </p:txBody>
      </p:sp>
      <p:sp>
        <p:nvSpPr>
          <p:cNvPr id="107" name="Google Shape;107;p16"/>
          <p:cNvSpPr txBox="1"/>
          <p:nvPr>
            <p:ph idx="1" type="body"/>
          </p:nvPr>
        </p:nvSpPr>
        <p:spPr>
          <a:xfrm>
            <a:off x="784800" y="1853850"/>
            <a:ext cx="7688700" cy="3031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768"/>
              <a:t>Dataset Overview: </a:t>
            </a:r>
            <a:endParaRPr b="1" sz="4768"/>
          </a:p>
          <a:p>
            <a:pPr indent="-304296" lvl="0" marL="457200" rtl="0" algn="l">
              <a:spcBef>
                <a:spcPts val="1200"/>
              </a:spcBef>
              <a:spcAft>
                <a:spcPts val="0"/>
              </a:spcAft>
              <a:buSzPct val="100000"/>
              <a:buChar char="●"/>
            </a:pPr>
            <a:r>
              <a:rPr lang="en" sz="4768"/>
              <a:t>28 Categorical Attributes and 1 Numerical Attribute (Age)</a:t>
            </a:r>
            <a:endParaRPr sz="4768"/>
          </a:p>
          <a:p>
            <a:pPr indent="-304296" lvl="0" marL="457200" rtl="0" algn="l">
              <a:spcBef>
                <a:spcPts val="0"/>
              </a:spcBef>
              <a:spcAft>
                <a:spcPts val="0"/>
              </a:spcAft>
              <a:buSzPct val="100000"/>
              <a:buChar char="●"/>
            </a:pPr>
            <a:r>
              <a:rPr lang="en" sz="4768"/>
              <a:t>Balanced Dataset (48.3% Need Treatment and 51.7% DO NOT Need Treatment)</a:t>
            </a:r>
            <a:endParaRPr sz="4768"/>
          </a:p>
          <a:p>
            <a:pPr indent="-304296" lvl="0" marL="457200" rtl="0" algn="l">
              <a:spcBef>
                <a:spcPts val="0"/>
              </a:spcBef>
              <a:spcAft>
                <a:spcPts val="0"/>
              </a:spcAft>
              <a:buSzPct val="100000"/>
              <a:buChar char="●"/>
            </a:pPr>
            <a:r>
              <a:rPr lang="en" sz="4768"/>
              <a:t>Comprehensive information related to mental health</a:t>
            </a:r>
            <a:endParaRPr sz="4768"/>
          </a:p>
          <a:p>
            <a:pPr indent="-304296" lvl="0" marL="457200" rtl="0" algn="l">
              <a:spcBef>
                <a:spcPts val="0"/>
              </a:spcBef>
              <a:spcAft>
                <a:spcPts val="0"/>
              </a:spcAft>
              <a:buSzPct val="100000"/>
              <a:buChar char="●"/>
            </a:pPr>
            <a:r>
              <a:rPr lang="en" sz="4768"/>
              <a:t>Includes variables such as self-employment, family history of mental illness, and perceptions of employer support</a:t>
            </a:r>
            <a:endParaRPr sz="4768"/>
          </a:p>
          <a:p>
            <a:pPr indent="0" lvl="0" marL="0" rtl="0" algn="l">
              <a:spcBef>
                <a:spcPts val="1200"/>
              </a:spcBef>
              <a:spcAft>
                <a:spcPts val="0"/>
              </a:spcAft>
              <a:buNone/>
            </a:pPr>
            <a:r>
              <a:rPr b="1" lang="en" sz="4768"/>
              <a:t>Target Variable:</a:t>
            </a:r>
            <a:endParaRPr b="1" sz="4768"/>
          </a:p>
          <a:p>
            <a:pPr indent="-304296" lvl="0" marL="457200" rtl="0" algn="l">
              <a:spcBef>
                <a:spcPts val="1200"/>
              </a:spcBef>
              <a:spcAft>
                <a:spcPts val="0"/>
              </a:spcAft>
              <a:buSzPct val="100000"/>
              <a:buChar char="●"/>
            </a:pPr>
            <a:r>
              <a:rPr lang="en" sz="4768"/>
              <a:t>Prediction target is “Treatment” variable</a:t>
            </a:r>
            <a:endParaRPr sz="4768"/>
          </a:p>
          <a:p>
            <a:pPr indent="0" lvl="0" marL="0" rtl="0" algn="l">
              <a:spcBef>
                <a:spcPts val="1200"/>
              </a:spcBef>
              <a:spcAft>
                <a:spcPts val="0"/>
              </a:spcAft>
              <a:buNone/>
            </a:pPr>
            <a:r>
              <a:rPr b="1" lang="en" sz="4768"/>
              <a:t>Objective: </a:t>
            </a:r>
            <a:endParaRPr b="1" sz="4768"/>
          </a:p>
          <a:p>
            <a:pPr indent="-304296" lvl="0" marL="457200" rtl="0" algn="l">
              <a:spcBef>
                <a:spcPts val="1200"/>
              </a:spcBef>
              <a:spcAft>
                <a:spcPts val="0"/>
              </a:spcAft>
              <a:buSzPct val="100000"/>
              <a:buChar char="●"/>
            </a:pPr>
            <a:r>
              <a:rPr lang="en" sz="4768"/>
              <a:t>Facilitates the evaluation of different models for accurate classification of individuals who may require health treatment.</a:t>
            </a:r>
            <a:endParaRPr sz="4768"/>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Dataset</a:t>
            </a:r>
            <a:endParaRPr/>
          </a:p>
          <a:p>
            <a:pPr indent="0" lvl="0" marL="0" rtl="0" algn="l">
              <a:spcBef>
                <a:spcPts val="0"/>
              </a:spcBef>
              <a:spcAft>
                <a:spcPts val="0"/>
              </a:spcAft>
              <a:buNone/>
            </a:pPr>
            <a:r>
              <a:t/>
            </a:r>
            <a:endParaRPr/>
          </a:p>
        </p:txBody>
      </p:sp>
      <p:pic>
        <p:nvPicPr>
          <p:cNvPr id="113" name="Google Shape;113;p17"/>
          <p:cNvPicPr preferRelativeResize="0"/>
          <p:nvPr/>
        </p:nvPicPr>
        <p:blipFill>
          <a:blip r:embed="rId3">
            <a:alphaModFix/>
          </a:blip>
          <a:stretch>
            <a:fillRect/>
          </a:stretch>
        </p:blipFill>
        <p:spPr>
          <a:xfrm>
            <a:off x="3233225" y="480150"/>
            <a:ext cx="5118968" cy="4663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7800" y="2126875"/>
            <a:ext cx="7688400" cy="151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Decision Tree &amp; Random Forest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7650" y="617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pic>
        <p:nvPicPr>
          <p:cNvPr id="124" name="Google Shape;124;p19"/>
          <p:cNvPicPr preferRelativeResize="0"/>
          <p:nvPr/>
        </p:nvPicPr>
        <p:blipFill>
          <a:blip r:embed="rId3">
            <a:alphaModFix/>
          </a:blip>
          <a:stretch>
            <a:fillRect/>
          </a:stretch>
        </p:blipFill>
        <p:spPr>
          <a:xfrm>
            <a:off x="4519700" y="565100"/>
            <a:ext cx="4123837" cy="3112700"/>
          </a:xfrm>
          <a:prstGeom prst="rect">
            <a:avLst/>
          </a:prstGeom>
          <a:noFill/>
          <a:ln>
            <a:noFill/>
          </a:ln>
        </p:spPr>
      </p:pic>
      <p:pic>
        <p:nvPicPr>
          <p:cNvPr id="125" name="Google Shape;125;p19"/>
          <p:cNvPicPr preferRelativeResize="0"/>
          <p:nvPr/>
        </p:nvPicPr>
        <p:blipFill>
          <a:blip r:embed="rId4">
            <a:alphaModFix/>
          </a:blip>
          <a:stretch>
            <a:fillRect/>
          </a:stretch>
        </p:blipFill>
        <p:spPr>
          <a:xfrm>
            <a:off x="527249" y="1359725"/>
            <a:ext cx="3661724" cy="3535024"/>
          </a:xfrm>
          <a:prstGeom prst="rect">
            <a:avLst/>
          </a:prstGeom>
          <a:noFill/>
          <a:ln>
            <a:noFill/>
          </a:ln>
        </p:spPr>
      </p:pic>
      <p:pic>
        <p:nvPicPr>
          <p:cNvPr id="126" name="Google Shape;126;p19"/>
          <p:cNvPicPr preferRelativeResize="0"/>
          <p:nvPr/>
        </p:nvPicPr>
        <p:blipFill rotWithShape="1">
          <a:blip r:embed="rId5">
            <a:alphaModFix/>
          </a:blip>
          <a:srcRect b="52705" l="0" r="0" t="0"/>
          <a:stretch/>
        </p:blipFill>
        <p:spPr>
          <a:xfrm>
            <a:off x="4603175" y="3800601"/>
            <a:ext cx="3980800" cy="909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7800" y="5745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pic>
        <p:nvPicPr>
          <p:cNvPr id="132" name="Google Shape;132;p20"/>
          <p:cNvPicPr preferRelativeResize="0"/>
          <p:nvPr/>
        </p:nvPicPr>
        <p:blipFill>
          <a:blip r:embed="rId3">
            <a:alphaModFix/>
          </a:blip>
          <a:stretch>
            <a:fillRect/>
          </a:stretch>
        </p:blipFill>
        <p:spPr>
          <a:xfrm>
            <a:off x="410075" y="1262175"/>
            <a:ext cx="3796524" cy="3758176"/>
          </a:xfrm>
          <a:prstGeom prst="rect">
            <a:avLst/>
          </a:prstGeom>
          <a:noFill/>
          <a:ln>
            <a:noFill/>
          </a:ln>
        </p:spPr>
      </p:pic>
      <p:pic>
        <p:nvPicPr>
          <p:cNvPr id="133" name="Google Shape;133;p20"/>
          <p:cNvPicPr preferRelativeResize="0"/>
          <p:nvPr/>
        </p:nvPicPr>
        <p:blipFill>
          <a:blip r:embed="rId4">
            <a:alphaModFix/>
          </a:blip>
          <a:stretch>
            <a:fillRect/>
          </a:stretch>
        </p:blipFill>
        <p:spPr>
          <a:xfrm>
            <a:off x="4867618" y="648125"/>
            <a:ext cx="3944280" cy="2984851"/>
          </a:xfrm>
          <a:prstGeom prst="rect">
            <a:avLst/>
          </a:prstGeom>
          <a:noFill/>
          <a:ln>
            <a:noFill/>
          </a:ln>
        </p:spPr>
      </p:pic>
      <p:pic>
        <p:nvPicPr>
          <p:cNvPr id="134" name="Google Shape;134;p20"/>
          <p:cNvPicPr preferRelativeResize="0"/>
          <p:nvPr/>
        </p:nvPicPr>
        <p:blipFill rotWithShape="1">
          <a:blip r:embed="rId5">
            <a:alphaModFix/>
          </a:blip>
          <a:srcRect b="0" l="0" r="0" t="52217"/>
          <a:stretch/>
        </p:blipFill>
        <p:spPr>
          <a:xfrm>
            <a:off x="5074145" y="3752150"/>
            <a:ext cx="3649350" cy="842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7800" y="5962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Attributes Error For Decision Tree &amp; RF</a:t>
            </a:r>
            <a:endParaRPr/>
          </a:p>
        </p:txBody>
      </p:sp>
      <p:pic>
        <p:nvPicPr>
          <p:cNvPr id="140" name="Google Shape;140;p21"/>
          <p:cNvPicPr preferRelativeResize="0"/>
          <p:nvPr/>
        </p:nvPicPr>
        <p:blipFill>
          <a:blip r:embed="rId3">
            <a:alphaModFix/>
          </a:blip>
          <a:stretch>
            <a:fillRect/>
          </a:stretch>
        </p:blipFill>
        <p:spPr>
          <a:xfrm>
            <a:off x="1089725" y="1283850"/>
            <a:ext cx="3086100" cy="3648075"/>
          </a:xfrm>
          <a:prstGeom prst="rect">
            <a:avLst/>
          </a:prstGeom>
          <a:noFill/>
          <a:ln>
            <a:noFill/>
          </a:ln>
        </p:spPr>
      </p:pic>
      <p:pic>
        <p:nvPicPr>
          <p:cNvPr id="141" name="Google Shape;141;p21"/>
          <p:cNvPicPr preferRelativeResize="0"/>
          <p:nvPr/>
        </p:nvPicPr>
        <p:blipFill>
          <a:blip r:embed="rId4">
            <a:alphaModFix/>
          </a:blip>
          <a:stretch>
            <a:fillRect/>
          </a:stretch>
        </p:blipFill>
        <p:spPr>
          <a:xfrm>
            <a:off x="5007750" y="1274325"/>
            <a:ext cx="3038475" cy="3667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