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77d8da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77d8da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These changes suggest that feature selection had a positive impact on model performance, particularly in terms of accuracy and precision, but there might be a slight compromise in recall for the Decision Tree model. The Random Forest model, on the other hand, demonstrated improvements across multiple metrics.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6527ecb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6527ecb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527ec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527ec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527ecb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527ec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6527ecb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6527ecb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d432d11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d432d11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d432d111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d432d111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d432d111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d432d111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d432d111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d432d111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d432d111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d432d111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6767ef9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6767ef9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d432d111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d432d111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d432d111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d432d111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d432d111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d432d111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d432d111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d432d111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d432d111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d432d111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d432d111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d432d111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d432d1114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d432d1114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377d8da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377d8da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bar chart illustrates that the Boosted Tree model outperforms other models, achieving the highest accuracy of 0.85, while Random Forest and Support Vector Classifier also demonstrate strong performance compared to Decision Tree, Logistic Regression, and Neural Network models.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767ef9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767ef9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767ef95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767ef9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c9b64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5c9b64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377d8da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377d8da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decision tree model achieved a 76% overall accuracy, with a focus on 'work_interfere' as a key factor in predicting mental health treatment necessity.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377d8da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377d8da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The random forest model achieved a 82% overall accuracy, with a focus on 'work_interfere' and ‘age’ as key factors in predicting mental health treatment necessity. </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77d8da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77d8da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5b550b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5b550b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14.pn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29.png"/><Relationship Id="rId5" Type="http://schemas.openxmlformats.org/officeDocument/2006/relationships/image" Target="../media/image15.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77150" y="1359650"/>
            <a:ext cx="51930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Mental Health </a:t>
            </a:r>
            <a:endParaRPr/>
          </a:p>
          <a:p>
            <a:pPr indent="0" lvl="0" marL="0" rtl="0" algn="l">
              <a:spcBef>
                <a:spcPts val="0"/>
              </a:spcBef>
              <a:spcAft>
                <a:spcPts val="0"/>
              </a:spcAft>
              <a:buNone/>
            </a:pPr>
            <a:r>
              <a:rPr lang="en"/>
              <a:t>in the </a:t>
            </a:r>
            <a:endParaRPr/>
          </a:p>
          <a:p>
            <a:pPr indent="0" lvl="0" marL="0" rtl="0" algn="l">
              <a:spcBef>
                <a:spcPts val="0"/>
              </a:spcBef>
              <a:spcAft>
                <a:spcPts val="0"/>
              </a:spcAft>
              <a:buNone/>
            </a:pPr>
            <a:r>
              <a:rPr lang="en"/>
              <a:t>Work Environment</a:t>
            </a:r>
            <a:endParaRPr/>
          </a:p>
        </p:txBody>
      </p:sp>
      <p:sp>
        <p:nvSpPr>
          <p:cNvPr id="87" name="Google Shape;87;p13"/>
          <p:cNvSpPr txBox="1"/>
          <p:nvPr>
            <p:ph idx="1" type="subTitle"/>
          </p:nvPr>
        </p:nvSpPr>
        <p:spPr>
          <a:xfrm>
            <a:off x="451502" y="32867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Medical Treatment Dataset</a:t>
            </a:r>
            <a:endParaRPr sz="1900"/>
          </a:p>
        </p:txBody>
      </p:sp>
      <p:sp>
        <p:nvSpPr>
          <p:cNvPr id="88" name="Google Shape;88;p13"/>
          <p:cNvSpPr txBox="1"/>
          <p:nvPr/>
        </p:nvSpPr>
        <p:spPr>
          <a:xfrm>
            <a:off x="506425" y="3977250"/>
            <a:ext cx="684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Lato"/>
                <a:ea typeface="Lato"/>
                <a:cs typeface="Lato"/>
                <a:sym typeface="Lato"/>
              </a:rPr>
              <a:t>John Mintsa, Nathan Magno, Kiet Nguyen, Kierra Manuel</a:t>
            </a:r>
            <a:endParaRPr sz="1300">
              <a:solidFill>
                <a:schemeClr val="dk2"/>
              </a:solidFill>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129025" y="1318025"/>
            <a:ext cx="3369075" cy="30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7650" y="58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&amp; RF Accuracy Improvement Result</a:t>
            </a:r>
            <a:endParaRPr/>
          </a:p>
        </p:txBody>
      </p:sp>
      <p:sp>
        <p:nvSpPr>
          <p:cNvPr id="150" name="Google Shape;150;p22"/>
          <p:cNvSpPr txBox="1"/>
          <p:nvPr>
            <p:ph idx="1" type="body"/>
          </p:nvPr>
        </p:nvSpPr>
        <p:spPr>
          <a:xfrm>
            <a:off x="65025" y="1399800"/>
            <a:ext cx="2289900" cy="3440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200">
                <a:solidFill>
                  <a:srgbClr val="374151"/>
                </a:solidFill>
              </a:rPr>
              <a:t>Feature selection led to improvements in accuracy and precision for both models.</a:t>
            </a:r>
            <a:endParaRPr sz="1200">
              <a:solidFill>
                <a:srgbClr val="374151"/>
              </a:solidFill>
            </a:endParaRPr>
          </a:p>
          <a:p>
            <a:pPr indent="0" lvl="0" marL="0" rtl="0" algn="l">
              <a:spcBef>
                <a:spcPts val="1500"/>
              </a:spcBef>
              <a:spcAft>
                <a:spcPts val="0"/>
              </a:spcAft>
              <a:buNone/>
            </a:pPr>
            <a:r>
              <a:rPr lang="en" sz="1200">
                <a:solidFill>
                  <a:srgbClr val="374151"/>
                </a:solidFill>
              </a:rPr>
              <a:t>Decision Tree showed a small decrease in recall after feature selection, suggesting a potential trade-off between precision and recall.</a:t>
            </a:r>
            <a:endParaRPr sz="1200">
              <a:solidFill>
                <a:srgbClr val="374151"/>
              </a:solidFill>
            </a:endParaRPr>
          </a:p>
          <a:p>
            <a:pPr indent="0" lvl="0" marL="0" rtl="0" algn="l">
              <a:spcBef>
                <a:spcPts val="1500"/>
              </a:spcBef>
              <a:spcAft>
                <a:spcPts val="0"/>
              </a:spcAft>
              <a:buNone/>
            </a:pPr>
            <a:r>
              <a:rPr lang="en" sz="1200">
                <a:solidFill>
                  <a:srgbClr val="374151"/>
                </a:solidFill>
              </a:rPr>
              <a:t>Random Forest sees improvements in accuracy, precision, and F1 score after feature selection, with a slight decrease in recall.</a:t>
            </a:r>
            <a:endParaRPr sz="1200">
              <a:solidFill>
                <a:srgbClr val="374151"/>
              </a:solidFill>
            </a:endParaRPr>
          </a:p>
          <a:p>
            <a:pPr indent="0" lvl="0" marL="0" rtl="0" algn="l">
              <a:spcBef>
                <a:spcPts val="1500"/>
              </a:spcBef>
              <a:spcAft>
                <a:spcPts val="1200"/>
              </a:spcAft>
              <a:buNone/>
            </a:pPr>
            <a:r>
              <a:t/>
            </a:r>
            <a:endParaRPr sz="1200"/>
          </a:p>
        </p:txBody>
      </p:sp>
      <p:pic>
        <p:nvPicPr>
          <p:cNvPr id="151" name="Google Shape;151;p22"/>
          <p:cNvPicPr preferRelativeResize="0"/>
          <p:nvPr/>
        </p:nvPicPr>
        <p:blipFill>
          <a:blip r:embed="rId3">
            <a:alphaModFix/>
          </a:blip>
          <a:stretch>
            <a:fillRect/>
          </a:stretch>
        </p:blipFill>
        <p:spPr>
          <a:xfrm>
            <a:off x="2456175" y="1124225"/>
            <a:ext cx="6198200" cy="365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7800" y="21268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Logistic Regression &amp; </a:t>
            </a:r>
            <a:endParaRPr/>
          </a:p>
          <a:p>
            <a:pPr indent="0" lvl="0" marL="0" rtl="0" algn="ctr">
              <a:spcBef>
                <a:spcPts val="0"/>
              </a:spcBef>
              <a:spcAft>
                <a:spcPts val="0"/>
              </a:spcAft>
              <a:buNone/>
            </a:pPr>
            <a:r>
              <a:rPr lang="en"/>
              <a:t>Ensemble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624275" y="582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162" name="Google Shape;162;p24"/>
          <p:cNvPicPr preferRelativeResize="0"/>
          <p:nvPr/>
        </p:nvPicPr>
        <p:blipFill>
          <a:blip r:embed="rId3">
            <a:alphaModFix/>
          </a:blip>
          <a:stretch>
            <a:fillRect/>
          </a:stretch>
        </p:blipFill>
        <p:spPr>
          <a:xfrm>
            <a:off x="142850" y="1295575"/>
            <a:ext cx="4541750" cy="3115176"/>
          </a:xfrm>
          <a:prstGeom prst="rect">
            <a:avLst/>
          </a:prstGeom>
          <a:noFill/>
          <a:ln>
            <a:noFill/>
          </a:ln>
        </p:spPr>
      </p:pic>
      <p:pic>
        <p:nvPicPr>
          <p:cNvPr id="163" name="Google Shape;163;p24"/>
          <p:cNvPicPr preferRelativeResize="0"/>
          <p:nvPr/>
        </p:nvPicPr>
        <p:blipFill>
          <a:blip r:embed="rId4">
            <a:alphaModFix/>
          </a:blip>
          <a:stretch>
            <a:fillRect/>
          </a:stretch>
        </p:blipFill>
        <p:spPr>
          <a:xfrm>
            <a:off x="4800025" y="3621200"/>
            <a:ext cx="3632250" cy="1371575"/>
          </a:xfrm>
          <a:prstGeom prst="rect">
            <a:avLst/>
          </a:prstGeom>
          <a:noFill/>
          <a:ln>
            <a:noFill/>
          </a:ln>
        </p:spPr>
      </p:pic>
      <p:pic>
        <p:nvPicPr>
          <p:cNvPr id="164" name="Google Shape;164;p24"/>
          <p:cNvPicPr preferRelativeResize="0"/>
          <p:nvPr/>
        </p:nvPicPr>
        <p:blipFill>
          <a:blip r:embed="rId5">
            <a:alphaModFix/>
          </a:blip>
          <a:stretch>
            <a:fillRect/>
          </a:stretch>
        </p:blipFill>
        <p:spPr>
          <a:xfrm>
            <a:off x="4551450" y="476337"/>
            <a:ext cx="4225700" cy="30541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Accuracy Improvements</a:t>
            </a:r>
            <a:endParaRPr/>
          </a:p>
        </p:txBody>
      </p:sp>
      <p:sp>
        <p:nvSpPr>
          <p:cNvPr id="170" name="Google Shape;170;p25"/>
          <p:cNvSpPr txBox="1"/>
          <p:nvPr>
            <p:ph idx="1" type="body"/>
          </p:nvPr>
        </p:nvSpPr>
        <p:spPr>
          <a:xfrm>
            <a:off x="179025" y="1916550"/>
            <a:ext cx="4107300" cy="14679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Ensemble method (Voting Classifier) </a:t>
            </a:r>
            <a:endParaRPr sz="1400"/>
          </a:p>
          <a:p>
            <a:pPr indent="-304800" lvl="1" marL="914400" rtl="0" algn="l">
              <a:lnSpc>
                <a:spcPct val="105000"/>
              </a:lnSpc>
              <a:spcBef>
                <a:spcPts val="0"/>
              </a:spcBef>
              <a:spcAft>
                <a:spcPts val="0"/>
              </a:spcAft>
              <a:buSzPts val="1200"/>
              <a:buChar char="○"/>
            </a:pPr>
            <a:r>
              <a:rPr lang="en" sz="1200"/>
              <a:t>Logistic Regression and Random Forest Models</a:t>
            </a:r>
            <a:endParaRPr sz="1200"/>
          </a:p>
          <a:p>
            <a:pPr indent="-317500" lvl="0" marL="457200" rtl="0" algn="l">
              <a:lnSpc>
                <a:spcPct val="105000"/>
              </a:lnSpc>
              <a:spcBef>
                <a:spcPts val="0"/>
              </a:spcBef>
              <a:spcAft>
                <a:spcPts val="0"/>
              </a:spcAft>
              <a:buSzPts val="1400"/>
              <a:buChar char="●"/>
            </a:pPr>
            <a:r>
              <a:rPr lang="en" sz="1400"/>
              <a:t>Overall accuracy improved from 71% to 79% </a:t>
            </a:r>
            <a:endParaRPr sz="1400"/>
          </a:p>
          <a:p>
            <a:pPr indent="-317500" lvl="0" marL="457200" rtl="0" algn="l">
              <a:lnSpc>
                <a:spcPct val="105000"/>
              </a:lnSpc>
              <a:spcBef>
                <a:spcPts val="0"/>
              </a:spcBef>
              <a:spcAft>
                <a:spcPts val="0"/>
              </a:spcAft>
              <a:buSzPts val="1400"/>
              <a:buChar char="●"/>
            </a:pPr>
            <a:r>
              <a:rPr lang="en" sz="1400"/>
              <a:t>Ensemble method uses the strengths of the individual models for a more comprehensive and accurate prediction mechanism </a:t>
            </a:r>
            <a:endParaRPr sz="1400"/>
          </a:p>
          <a:p>
            <a:pPr indent="-317500" lvl="0" marL="457200" rtl="0" algn="l">
              <a:lnSpc>
                <a:spcPct val="105000"/>
              </a:lnSpc>
              <a:spcBef>
                <a:spcPts val="0"/>
              </a:spcBef>
              <a:spcAft>
                <a:spcPts val="0"/>
              </a:spcAft>
              <a:buSzPts val="1400"/>
              <a:buChar char="●"/>
            </a:pPr>
            <a:r>
              <a:rPr lang="en" sz="1400"/>
              <a:t>The </a:t>
            </a:r>
            <a:r>
              <a:rPr lang="en" sz="1400"/>
              <a:t>results demonstrate effectiveness of mitigating limitations of standalone models</a:t>
            </a:r>
            <a:endParaRPr sz="1400"/>
          </a:p>
        </p:txBody>
      </p:sp>
      <p:pic>
        <p:nvPicPr>
          <p:cNvPr id="171" name="Google Shape;171;p25"/>
          <p:cNvPicPr preferRelativeResize="0"/>
          <p:nvPr/>
        </p:nvPicPr>
        <p:blipFill>
          <a:blip r:embed="rId3">
            <a:alphaModFix/>
          </a:blip>
          <a:stretch>
            <a:fillRect/>
          </a:stretch>
        </p:blipFill>
        <p:spPr>
          <a:xfrm>
            <a:off x="4286325" y="2109125"/>
            <a:ext cx="4552876" cy="18346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2058350" y="52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Improvement Results </a:t>
            </a:r>
            <a:endParaRPr/>
          </a:p>
        </p:txBody>
      </p:sp>
      <p:pic>
        <p:nvPicPr>
          <p:cNvPr id="177" name="Google Shape;177;p26"/>
          <p:cNvPicPr preferRelativeResize="0"/>
          <p:nvPr/>
        </p:nvPicPr>
        <p:blipFill>
          <a:blip r:embed="rId3">
            <a:alphaModFix/>
          </a:blip>
          <a:stretch>
            <a:fillRect/>
          </a:stretch>
        </p:blipFill>
        <p:spPr>
          <a:xfrm>
            <a:off x="5321175" y="1104100"/>
            <a:ext cx="3584574" cy="2797575"/>
          </a:xfrm>
          <a:prstGeom prst="rect">
            <a:avLst/>
          </a:prstGeom>
          <a:noFill/>
          <a:ln>
            <a:noFill/>
          </a:ln>
        </p:spPr>
      </p:pic>
      <p:pic>
        <p:nvPicPr>
          <p:cNvPr id="178" name="Google Shape;178;p26"/>
          <p:cNvPicPr preferRelativeResize="0"/>
          <p:nvPr/>
        </p:nvPicPr>
        <p:blipFill>
          <a:blip r:embed="rId4">
            <a:alphaModFix/>
          </a:blip>
          <a:stretch>
            <a:fillRect/>
          </a:stretch>
        </p:blipFill>
        <p:spPr>
          <a:xfrm>
            <a:off x="171525" y="1104088"/>
            <a:ext cx="3471000" cy="2508700"/>
          </a:xfrm>
          <a:prstGeom prst="rect">
            <a:avLst/>
          </a:prstGeom>
          <a:noFill/>
          <a:ln>
            <a:noFill/>
          </a:ln>
        </p:spPr>
      </p:pic>
      <p:pic>
        <p:nvPicPr>
          <p:cNvPr id="179" name="Google Shape;179;p26"/>
          <p:cNvPicPr preferRelativeResize="0"/>
          <p:nvPr/>
        </p:nvPicPr>
        <p:blipFill>
          <a:blip r:embed="rId5">
            <a:alphaModFix/>
          </a:blip>
          <a:stretch>
            <a:fillRect/>
          </a:stretch>
        </p:blipFill>
        <p:spPr>
          <a:xfrm>
            <a:off x="5609575" y="3612800"/>
            <a:ext cx="3868226" cy="1366450"/>
          </a:xfrm>
          <a:prstGeom prst="rect">
            <a:avLst/>
          </a:prstGeom>
          <a:noFill/>
          <a:ln>
            <a:noFill/>
          </a:ln>
        </p:spPr>
      </p:pic>
      <p:pic>
        <p:nvPicPr>
          <p:cNvPr id="180" name="Google Shape;180;p26"/>
          <p:cNvPicPr preferRelativeResize="0"/>
          <p:nvPr/>
        </p:nvPicPr>
        <p:blipFill>
          <a:blip r:embed="rId6">
            <a:alphaModFix/>
          </a:blip>
          <a:stretch>
            <a:fillRect/>
          </a:stretch>
        </p:blipFill>
        <p:spPr>
          <a:xfrm>
            <a:off x="264875" y="3659575"/>
            <a:ext cx="3618698" cy="136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7800" y="21268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Neural Network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91" name="Google Shape;191;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8"/>
          <p:cNvPicPr preferRelativeResize="0"/>
          <p:nvPr/>
        </p:nvPicPr>
        <p:blipFill rotWithShape="1">
          <a:blip r:embed="rId3">
            <a:alphaModFix/>
          </a:blip>
          <a:srcRect b="2940" l="0" r="0" t="0"/>
          <a:stretch/>
        </p:blipFill>
        <p:spPr>
          <a:xfrm>
            <a:off x="729450" y="1395875"/>
            <a:ext cx="4665450" cy="3417925"/>
          </a:xfrm>
          <a:prstGeom prst="rect">
            <a:avLst/>
          </a:prstGeom>
          <a:noFill/>
          <a:ln>
            <a:noFill/>
          </a:ln>
        </p:spPr>
      </p:pic>
      <p:pic>
        <p:nvPicPr>
          <p:cNvPr id="193" name="Google Shape;193;p28"/>
          <p:cNvPicPr preferRelativeResize="0"/>
          <p:nvPr/>
        </p:nvPicPr>
        <p:blipFill rotWithShape="1">
          <a:blip r:embed="rId4">
            <a:alphaModFix/>
          </a:blip>
          <a:srcRect b="0" l="0" r="0" t="66130"/>
          <a:stretch/>
        </p:blipFill>
        <p:spPr>
          <a:xfrm>
            <a:off x="5288050" y="2613625"/>
            <a:ext cx="3608726" cy="1191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 Analysis</a:t>
            </a:r>
            <a:endParaRPr/>
          </a:p>
        </p:txBody>
      </p:sp>
      <p:sp>
        <p:nvSpPr>
          <p:cNvPr id="199" name="Google Shape;19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9"/>
          <p:cNvPicPr preferRelativeResize="0"/>
          <p:nvPr/>
        </p:nvPicPr>
        <p:blipFill>
          <a:blip r:embed="rId3">
            <a:alphaModFix/>
          </a:blip>
          <a:stretch>
            <a:fillRect/>
          </a:stretch>
        </p:blipFill>
        <p:spPr>
          <a:xfrm>
            <a:off x="729450" y="1374650"/>
            <a:ext cx="4621302" cy="2965325"/>
          </a:xfrm>
          <a:prstGeom prst="rect">
            <a:avLst/>
          </a:prstGeom>
          <a:noFill/>
          <a:ln>
            <a:noFill/>
          </a:ln>
        </p:spPr>
      </p:pic>
      <p:pic>
        <p:nvPicPr>
          <p:cNvPr id="201" name="Google Shape;201;p29"/>
          <p:cNvPicPr preferRelativeResize="0"/>
          <p:nvPr/>
        </p:nvPicPr>
        <p:blipFill>
          <a:blip r:embed="rId4">
            <a:alphaModFix/>
          </a:blip>
          <a:stretch>
            <a:fillRect/>
          </a:stretch>
        </p:blipFill>
        <p:spPr>
          <a:xfrm>
            <a:off x="5448225" y="1309613"/>
            <a:ext cx="3175099" cy="309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Epoch Analysis</a:t>
            </a:r>
            <a:endParaRPr/>
          </a:p>
        </p:txBody>
      </p:sp>
      <p:sp>
        <p:nvSpPr>
          <p:cNvPr id="207" name="Google Shape;207;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30"/>
          <p:cNvPicPr preferRelativeResize="0"/>
          <p:nvPr/>
        </p:nvPicPr>
        <p:blipFill>
          <a:blip r:embed="rId3">
            <a:alphaModFix/>
          </a:blip>
          <a:stretch>
            <a:fillRect/>
          </a:stretch>
        </p:blipFill>
        <p:spPr>
          <a:xfrm>
            <a:off x="5397850" y="1639152"/>
            <a:ext cx="3264600" cy="2488575"/>
          </a:xfrm>
          <a:prstGeom prst="rect">
            <a:avLst/>
          </a:prstGeom>
          <a:noFill/>
          <a:ln>
            <a:noFill/>
          </a:ln>
        </p:spPr>
      </p:pic>
      <p:pic>
        <p:nvPicPr>
          <p:cNvPr id="209" name="Google Shape;209;p30"/>
          <p:cNvPicPr preferRelativeResize="0"/>
          <p:nvPr/>
        </p:nvPicPr>
        <p:blipFill>
          <a:blip r:embed="rId4">
            <a:alphaModFix/>
          </a:blip>
          <a:stretch>
            <a:fillRect/>
          </a:stretch>
        </p:blipFill>
        <p:spPr>
          <a:xfrm>
            <a:off x="729450" y="1390102"/>
            <a:ext cx="4668400" cy="29498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Altering Train/Test Split</a:t>
            </a:r>
            <a:endParaRPr/>
          </a:p>
        </p:txBody>
      </p:sp>
      <p:sp>
        <p:nvSpPr>
          <p:cNvPr id="215" name="Google Shape;21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1"/>
          <p:cNvPicPr preferRelativeResize="0"/>
          <p:nvPr/>
        </p:nvPicPr>
        <p:blipFill>
          <a:blip r:embed="rId3">
            <a:alphaModFix/>
          </a:blip>
          <a:stretch>
            <a:fillRect/>
          </a:stretch>
        </p:blipFill>
        <p:spPr>
          <a:xfrm>
            <a:off x="729450" y="1008000"/>
            <a:ext cx="3459150" cy="2712850"/>
          </a:xfrm>
          <a:prstGeom prst="rect">
            <a:avLst/>
          </a:prstGeom>
          <a:noFill/>
          <a:ln>
            <a:noFill/>
          </a:ln>
        </p:spPr>
      </p:pic>
      <p:pic>
        <p:nvPicPr>
          <p:cNvPr id="217" name="Google Shape;217;p31"/>
          <p:cNvPicPr preferRelativeResize="0"/>
          <p:nvPr/>
        </p:nvPicPr>
        <p:blipFill>
          <a:blip r:embed="rId4">
            <a:alphaModFix/>
          </a:blip>
          <a:stretch>
            <a:fillRect/>
          </a:stretch>
        </p:blipFill>
        <p:spPr>
          <a:xfrm>
            <a:off x="1324380" y="3945820"/>
            <a:ext cx="2269290" cy="793760"/>
          </a:xfrm>
          <a:prstGeom prst="rect">
            <a:avLst/>
          </a:prstGeom>
          <a:noFill/>
          <a:ln>
            <a:noFill/>
          </a:ln>
        </p:spPr>
      </p:pic>
      <p:pic>
        <p:nvPicPr>
          <p:cNvPr id="218" name="Google Shape;218;p31"/>
          <p:cNvPicPr preferRelativeResize="0"/>
          <p:nvPr/>
        </p:nvPicPr>
        <p:blipFill rotWithShape="1">
          <a:blip r:embed="rId5">
            <a:alphaModFix/>
          </a:blip>
          <a:srcRect b="2940" l="0" r="0" t="0"/>
          <a:stretch/>
        </p:blipFill>
        <p:spPr>
          <a:xfrm>
            <a:off x="4921500" y="1008000"/>
            <a:ext cx="3585050" cy="2626426"/>
          </a:xfrm>
          <a:prstGeom prst="rect">
            <a:avLst/>
          </a:prstGeom>
          <a:noFill/>
          <a:ln>
            <a:noFill/>
          </a:ln>
        </p:spPr>
      </p:pic>
      <p:pic>
        <p:nvPicPr>
          <p:cNvPr id="219" name="Google Shape;219;p31"/>
          <p:cNvPicPr preferRelativeResize="0"/>
          <p:nvPr/>
        </p:nvPicPr>
        <p:blipFill rotWithShape="1">
          <a:blip r:embed="rId6">
            <a:alphaModFix/>
          </a:blip>
          <a:srcRect b="0" l="0" r="0" t="66130"/>
          <a:stretch/>
        </p:blipFill>
        <p:spPr>
          <a:xfrm>
            <a:off x="5454000" y="3907150"/>
            <a:ext cx="2638075" cy="8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755275" y="12697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Agenda</a:t>
            </a:r>
            <a:endParaRPr/>
          </a:p>
        </p:txBody>
      </p:sp>
      <p:sp>
        <p:nvSpPr>
          <p:cNvPr id="95" name="Google Shape;95;p14"/>
          <p:cNvSpPr txBox="1"/>
          <p:nvPr/>
        </p:nvSpPr>
        <p:spPr>
          <a:xfrm>
            <a:off x="1128100" y="1854725"/>
            <a:ext cx="4340400" cy="287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Introduction</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Decision Tree &amp; Random Forest </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Logistic Regression &amp; Ensemble Method</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Neural Network</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Boosted Trees and Support Vector for Machines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Conclusion</a:t>
            </a:r>
            <a:endParaRPr sz="16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7800" y="2126875"/>
            <a:ext cx="7688400" cy="151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Boosted Trees and </a:t>
            </a:r>
            <a:r>
              <a:rPr lang="en"/>
              <a:t>Support Vector for machines</a:t>
            </a:r>
            <a:endParaRPr/>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3"/>
          <p:cNvPicPr preferRelativeResize="0"/>
          <p:nvPr/>
        </p:nvPicPr>
        <p:blipFill>
          <a:blip r:embed="rId3">
            <a:alphaModFix/>
          </a:blip>
          <a:stretch>
            <a:fillRect/>
          </a:stretch>
        </p:blipFill>
        <p:spPr>
          <a:xfrm>
            <a:off x="209550" y="1149725"/>
            <a:ext cx="4604024" cy="3765176"/>
          </a:xfrm>
          <a:prstGeom prst="rect">
            <a:avLst/>
          </a:prstGeom>
          <a:noFill/>
          <a:ln>
            <a:noFill/>
          </a:ln>
        </p:spPr>
      </p:pic>
      <p:pic>
        <p:nvPicPr>
          <p:cNvPr id="230" name="Google Shape;230;p33"/>
          <p:cNvPicPr preferRelativeResize="0"/>
          <p:nvPr/>
        </p:nvPicPr>
        <p:blipFill>
          <a:blip r:embed="rId4">
            <a:alphaModFix/>
          </a:blip>
          <a:stretch>
            <a:fillRect/>
          </a:stretch>
        </p:blipFill>
        <p:spPr>
          <a:xfrm>
            <a:off x="4927475" y="3733800"/>
            <a:ext cx="1841500" cy="1181100"/>
          </a:xfrm>
          <a:prstGeom prst="rect">
            <a:avLst/>
          </a:prstGeom>
          <a:noFill/>
          <a:ln>
            <a:noFill/>
          </a:ln>
        </p:spPr>
      </p:pic>
      <p:sp>
        <p:nvSpPr>
          <p:cNvPr id="231" name="Google Shape;231;p33"/>
          <p:cNvSpPr txBox="1"/>
          <p:nvPr/>
        </p:nvSpPr>
        <p:spPr>
          <a:xfrm>
            <a:off x="519300" y="164525"/>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Gradient Boosting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609600" y="171450"/>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Support Vector for machines</a:t>
            </a:r>
            <a:endParaRPr/>
          </a:p>
        </p:txBody>
      </p:sp>
      <p:pic>
        <p:nvPicPr>
          <p:cNvPr id="237" name="Google Shape;237;p34"/>
          <p:cNvPicPr preferRelativeResize="0"/>
          <p:nvPr/>
        </p:nvPicPr>
        <p:blipFill>
          <a:blip r:embed="rId3">
            <a:alphaModFix/>
          </a:blip>
          <a:stretch>
            <a:fillRect/>
          </a:stretch>
        </p:blipFill>
        <p:spPr>
          <a:xfrm>
            <a:off x="152400" y="1309050"/>
            <a:ext cx="4843692" cy="3682051"/>
          </a:xfrm>
          <a:prstGeom prst="rect">
            <a:avLst/>
          </a:prstGeom>
          <a:noFill/>
          <a:ln>
            <a:noFill/>
          </a:ln>
        </p:spPr>
      </p:pic>
      <p:pic>
        <p:nvPicPr>
          <p:cNvPr id="238" name="Google Shape;238;p34"/>
          <p:cNvPicPr preferRelativeResize="0"/>
          <p:nvPr/>
        </p:nvPicPr>
        <p:blipFill>
          <a:blip r:embed="rId4">
            <a:alphaModFix/>
          </a:blip>
          <a:stretch>
            <a:fillRect/>
          </a:stretch>
        </p:blipFill>
        <p:spPr>
          <a:xfrm>
            <a:off x="5415192" y="3333750"/>
            <a:ext cx="2809875" cy="142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577050" y="38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analysis for </a:t>
            </a:r>
            <a:r>
              <a:rPr lang="en"/>
              <a:t>gradient</a:t>
            </a:r>
            <a:r>
              <a:rPr lang="en"/>
              <a:t> error and Support Vector for machines</a:t>
            </a:r>
            <a:endParaRPr/>
          </a:p>
        </p:txBody>
      </p:sp>
      <p:pic>
        <p:nvPicPr>
          <p:cNvPr id="244" name="Google Shape;244;p35"/>
          <p:cNvPicPr preferRelativeResize="0"/>
          <p:nvPr/>
        </p:nvPicPr>
        <p:blipFill>
          <a:blip r:embed="rId3">
            <a:alphaModFix/>
          </a:blip>
          <a:stretch>
            <a:fillRect/>
          </a:stretch>
        </p:blipFill>
        <p:spPr>
          <a:xfrm>
            <a:off x="4133850" y="1244250"/>
            <a:ext cx="2686050" cy="3676650"/>
          </a:xfrm>
          <a:prstGeom prst="rect">
            <a:avLst/>
          </a:prstGeom>
          <a:noFill/>
          <a:ln>
            <a:noFill/>
          </a:ln>
        </p:spPr>
      </p:pic>
      <p:pic>
        <p:nvPicPr>
          <p:cNvPr id="245" name="Google Shape;245;p35"/>
          <p:cNvPicPr preferRelativeResize="0"/>
          <p:nvPr/>
        </p:nvPicPr>
        <p:blipFill>
          <a:blip r:embed="rId4">
            <a:alphaModFix/>
          </a:blip>
          <a:stretch>
            <a:fillRect/>
          </a:stretch>
        </p:blipFill>
        <p:spPr>
          <a:xfrm>
            <a:off x="304800" y="1352550"/>
            <a:ext cx="3829050" cy="3448050"/>
          </a:xfrm>
          <a:prstGeom prst="rect">
            <a:avLst/>
          </a:prstGeom>
          <a:noFill/>
          <a:ln>
            <a:noFill/>
          </a:ln>
        </p:spPr>
      </p:pic>
      <p:sp>
        <p:nvSpPr>
          <p:cNvPr id="246" name="Google Shape;246;p35"/>
          <p:cNvSpPr txBox="1"/>
          <p:nvPr/>
        </p:nvSpPr>
        <p:spPr>
          <a:xfrm>
            <a:off x="7239000" y="1567200"/>
            <a:ext cx="21336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latin typeface="Lato"/>
                <a:ea typeface="Lato"/>
                <a:cs typeface="Lato"/>
                <a:sym typeface="Lato"/>
              </a:rPr>
              <a:t>The two models are </a:t>
            </a:r>
            <a:endParaRPr sz="1300">
              <a:latin typeface="Lato"/>
              <a:ea typeface="Lato"/>
              <a:cs typeface="Lato"/>
              <a:sym typeface="Lato"/>
            </a:endParaRPr>
          </a:p>
          <a:p>
            <a:pPr indent="0" lvl="0" marL="0" rtl="0" algn="l">
              <a:lnSpc>
                <a:spcPct val="150000"/>
              </a:lnSpc>
              <a:spcBef>
                <a:spcPts val="0"/>
              </a:spcBef>
              <a:spcAft>
                <a:spcPts val="0"/>
              </a:spcAft>
              <a:buNone/>
            </a:pPr>
            <a:r>
              <a:rPr lang="en" sz="1300">
                <a:latin typeface="Lato"/>
                <a:ea typeface="Lato"/>
                <a:cs typeface="Lato"/>
                <a:sym typeface="Lato"/>
              </a:rPr>
              <a:t>Similar. They are both heavily influence by the 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on boosting trees </a:t>
            </a:r>
            <a:endParaRPr/>
          </a:p>
        </p:txBody>
      </p:sp>
      <p:pic>
        <p:nvPicPr>
          <p:cNvPr id="252" name="Google Shape;252;p36"/>
          <p:cNvPicPr preferRelativeResize="0"/>
          <p:nvPr/>
        </p:nvPicPr>
        <p:blipFill>
          <a:blip r:embed="rId3">
            <a:alphaModFix/>
          </a:blip>
          <a:stretch>
            <a:fillRect/>
          </a:stretch>
        </p:blipFill>
        <p:spPr>
          <a:xfrm>
            <a:off x="0" y="1853850"/>
            <a:ext cx="7353300" cy="1017450"/>
          </a:xfrm>
          <a:prstGeom prst="rect">
            <a:avLst/>
          </a:prstGeom>
          <a:noFill/>
          <a:ln>
            <a:noFill/>
          </a:ln>
        </p:spPr>
      </p:pic>
      <p:sp>
        <p:nvSpPr>
          <p:cNvPr id="253" name="Google Shape;253;p36"/>
          <p:cNvSpPr txBox="1"/>
          <p:nvPr/>
        </p:nvSpPr>
        <p:spPr>
          <a:xfrm>
            <a:off x="-19050" y="2871300"/>
            <a:ext cx="73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change the learning rate multiple times and deciding to set it to 0.01</a:t>
            </a:r>
            <a:endParaRPr sz="1300">
              <a:solidFill>
                <a:schemeClr val="accent1"/>
              </a:solidFill>
              <a:latin typeface="Lato"/>
              <a:ea typeface="Lato"/>
              <a:cs typeface="Lato"/>
              <a:sym typeface="Lato"/>
            </a:endParaRPr>
          </a:p>
        </p:txBody>
      </p:sp>
      <p:pic>
        <p:nvPicPr>
          <p:cNvPr id="254" name="Google Shape;254;p36"/>
          <p:cNvPicPr preferRelativeResize="0"/>
          <p:nvPr/>
        </p:nvPicPr>
        <p:blipFill>
          <a:blip r:embed="rId4">
            <a:alphaModFix/>
          </a:blip>
          <a:stretch>
            <a:fillRect/>
          </a:stretch>
        </p:blipFill>
        <p:spPr>
          <a:xfrm>
            <a:off x="2566988" y="3340188"/>
            <a:ext cx="2943225" cy="138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changing the kernel from rbf to linear we obtained much better results.</a:t>
            </a:r>
            <a:endParaRPr/>
          </a:p>
        </p:txBody>
      </p:sp>
      <p:sp>
        <p:nvSpPr>
          <p:cNvPr id="260" name="Google Shape;260;p37"/>
          <p:cNvSpPr txBox="1"/>
          <p:nvPr>
            <p:ph type="title"/>
          </p:nvPr>
        </p:nvSpPr>
        <p:spPr>
          <a:xfrm>
            <a:off x="1643850" y="78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on SVC</a:t>
            </a:r>
            <a:endParaRPr/>
          </a:p>
        </p:txBody>
      </p:sp>
      <p:pic>
        <p:nvPicPr>
          <p:cNvPr id="261" name="Google Shape;261;p37"/>
          <p:cNvPicPr preferRelativeResize="0"/>
          <p:nvPr/>
        </p:nvPicPr>
        <p:blipFill>
          <a:blip r:embed="rId3">
            <a:alphaModFix/>
          </a:blip>
          <a:stretch>
            <a:fillRect/>
          </a:stretch>
        </p:blipFill>
        <p:spPr>
          <a:xfrm>
            <a:off x="3809997" y="3739000"/>
            <a:ext cx="2852750" cy="1318775"/>
          </a:xfrm>
          <a:prstGeom prst="rect">
            <a:avLst/>
          </a:prstGeom>
          <a:noFill/>
          <a:ln>
            <a:noFill/>
          </a:ln>
        </p:spPr>
      </p:pic>
      <p:pic>
        <p:nvPicPr>
          <p:cNvPr id="262" name="Google Shape;262;p37"/>
          <p:cNvPicPr preferRelativeResize="0"/>
          <p:nvPr/>
        </p:nvPicPr>
        <p:blipFill>
          <a:blip r:embed="rId4">
            <a:alphaModFix/>
          </a:blip>
          <a:stretch>
            <a:fillRect/>
          </a:stretch>
        </p:blipFill>
        <p:spPr>
          <a:xfrm>
            <a:off x="419100" y="2657475"/>
            <a:ext cx="6858000" cy="857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1089600" y="766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 Tree and Support Vector Machines</a:t>
            </a:r>
            <a:endParaRPr/>
          </a:p>
        </p:txBody>
      </p:sp>
      <p:pic>
        <p:nvPicPr>
          <p:cNvPr id="268" name="Google Shape;268;p38"/>
          <p:cNvPicPr preferRelativeResize="0"/>
          <p:nvPr/>
        </p:nvPicPr>
        <p:blipFill>
          <a:blip r:embed="rId3">
            <a:alphaModFix/>
          </a:blip>
          <a:stretch>
            <a:fillRect/>
          </a:stretch>
        </p:blipFill>
        <p:spPr>
          <a:xfrm>
            <a:off x="3581400" y="1853850"/>
            <a:ext cx="5338844" cy="2984852"/>
          </a:xfrm>
          <a:prstGeom prst="rect">
            <a:avLst/>
          </a:prstGeom>
          <a:noFill/>
          <a:ln>
            <a:noFill/>
          </a:ln>
        </p:spPr>
      </p:pic>
      <p:sp>
        <p:nvSpPr>
          <p:cNvPr id="269" name="Google Shape;269;p38"/>
          <p:cNvSpPr txBox="1"/>
          <p:nvPr/>
        </p:nvSpPr>
        <p:spPr>
          <a:xfrm>
            <a:off x="152400" y="2228850"/>
            <a:ext cx="8229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can see that after changing the learning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Rate our model  </a:t>
            </a:r>
            <a:r>
              <a:rPr lang="en" sz="1300">
                <a:solidFill>
                  <a:schemeClr val="accent1"/>
                </a:solidFill>
                <a:latin typeface="Lato"/>
                <a:ea typeface="Lato"/>
                <a:cs typeface="Lato"/>
                <a:sym typeface="Lato"/>
              </a:rPr>
              <a:t>becomes</a:t>
            </a:r>
            <a:r>
              <a:rPr lang="en" sz="1300">
                <a:solidFill>
                  <a:schemeClr val="accent1"/>
                </a:solidFill>
                <a:latin typeface="Lato"/>
                <a:ea typeface="Lato"/>
                <a:cs typeface="Lato"/>
                <a:sym typeface="Lato"/>
              </a:rPr>
              <a:t> more efficient.</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Also the charge in the algorithm use is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Important. SVC’s </a:t>
            </a:r>
            <a:r>
              <a:rPr lang="en" sz="1300">
                <a:solidFill>
                  <a:schemeClr val="accent1"/>
                </a:solidFill>
                <a:latin typeface="Lato"/>
                <a:ea typeface="Lato"/>
                <a:cs typeface="Lato"/>
                <a:sym typeface="Lato"/>
              </a:rPr>
              <a:t>accuracy</a:t>
            </a:r>
            <a:r>
              <a:rPr lang="en" sz="1300">
                <a:solidFill>
                  <a:schemeClr val="accent1"/>
                </a:solidFill>
                <a:latin typeface="Lato"/>
                <a:ea typeface="Lato"/>
                <a:cs typeface="Lato"/>
                <a:sym typeface="Lato"/>
              </a:rPr>
              <a:t> went from around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50% to 80%, when changing the </a:t>
            </a:r>
            <a:r>
              <a:rPr lang="en" sz="1300">
                <a:solidFill>
                  <a:schemeClr val="accent1"/>
                </a:solidFill>
                <a:latin typeface="Lato"/>
                <a:ea typeface="Lato"/>
                <a:cs typeface="Lato"/>
                <a:sym typeface="Lato"/>
              </a:rPr>
              <a:t>algorithm</a:t>
            </a:r>
            <a:r>
              <a:rPr lang="en" sz="1300">
                <a:solidFill>
                  <a:schemeClr val="accent1"/>
                </a:solidFill>
                <a:latin typeface="Lato"/>
                <a:ea typeface="Lato"/>
                <a:cs typeface="Lato"/>
                <a:sym typeface="Lato"/>
              </a:rPr>
              <a:t> from</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Rbf to linear </a:t>
            </a:r>
            <a:endParaRPr sz="13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727800" y="11717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pic>
        <p:nvPicPr>
          <p:cNvPr id="275" name="Google Shape;275;p39"/>
          <p:cNvPicPr preferRelativeResize="0"/>
          <p:nvPr/>
        </p:nvPicPr>
        <p:blipFill>
          <a:blip r:embed="rId3">
            <a:alphaModFix/>
          </a:blip>
          <a:stretch>
            <a:fillRect/>
          </a:stretch>
        </p:blipFill>
        <p:spPr>
          <a:xfrm>
            <a:off x="2393450" y="1602100"/>
            <a:ext cx="5011150" cy="320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280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101" name="Google Shape;101;p15"/>
          <p:cNvSpPr txBox="1"/>
          <p:nvPr>
            <p:ph idx="1" type="body"/>
          </p:nvPr>
        </p:nvSpPr>
        <p:spPr>
          <a:xfrm>
            <a:off x="615150" y="1872750"/>
            <a:ext cx="7688700" cy="2261100"/>
          </a:xfrm>
          <a:prstGeom prst="rect">
            <a:avLst/>
          </a:prstGeom>
        </p:spPr>
        <p:txBody>
          <a:bodyPr anchorCtr="0" anchor="t" bIns="91425" lIns="91425" spcFirstLastPara="1" rIns="91425" wrap="square" tIns="91425">
            <a:normAutofit fontScale="25000" lnSpcReduction="20000"/>
          </a:bodyPr>
          <a:lstStyle/>
          <a:p>
            <a:pPr indent="-326392" lvl="0" marL="457200" rtl="0" algn="l">
              <a:spcBef>
                <a:spcPts val="0"/>
              </a:spcBef>
              <a:spcAft>
                <a:spcPts val="0"/>
              </a:spcAft>
              <a:buSzPct val="100000"/>
              <a:buChar char="●"/>
            </a:pPr>
            <a:r>
              <a:rPr lang="en" sz="6160"/>
              <a:t>As workplace burnout, fatigue levels rise, and individuals increasingly leave their jobs due to toxic workplace cultures for the sake of their mental health, addressing mental health issues in the workplace has become a critical concern.</a:t>
            </a:r>
            <a:endParaRPr sz="6160"/>
          </a:p>
          <a:p>
            <a:pPr indent="0" lvl="0" marL="457200" rtl="0" algn="l">
              <a:spcBef>
                <a:spcPts val="1200"/>
              </a:spcBef>
              <a:spcAft>
                <a:spcPts val="0"/>
              </a:spcAft>
              <a:buNone/>
            </a:pPr>
            <a:r>
              <a:t/>
            </a:r>
            <a:endParaRPr sz="6160"/>
          </a:p>
          <a:p>
            <a:pPr indent="-326392" lvl="0" marL="457200" rtl="0" algn="l">
              <a:spcBef>
                <a:spcPts val="1200"/>
              </a:spcBef>
              <a:spcAft>
                <a:spcPts val="0"/>
              </a:spcAft>
              <a:buSzPct val="100000"/>
              <a:buChar char="●"/>
            </a:pPr>
            <a:r>
              <a:rPr lang="en" sz="6160"/>
              <a:t>In response to this growing challenge,  our project focuses on evaluating and identifying the most effective model for classifying whether participants require mental health treatment.</a:t>
            </a:r>
            <a:endParaRPr sz="6160"/>
          </a:p>
          <a:p>
            <a:pPr indent="0" lvl="0" marL="457200" rtl="0" algn="l">
              <a:spcBef>
                <a:spcPts val="1200"/>
              </a:spcBef>
              <a:spcAft>
                <a:spcPts val="0"/>
              </a:spcAft>
              <a:buNone/>
            </a:pPr>
            <a:r>
              <a:t/>
            </a:r>
            <a:endParaRPr sz="6160"/>
          </a:p>
          <a:p>
            <a:pPr indent="-326392" lvl="0" marL="457200" rtl="0" algn="l">
              <a:spcBef>
                <a:spcPts val="1200"/>
              </a:spcBef>
              <a:spcAft>
                <a:spcPts val="0"/>
              </a:spcAft>
              <a:buSzPct val="100000"/>
              <a:buChar char="●"/>
            </a:pPr>
            <a:r>
              <a:rPr lang="en" sz="6160"/>
              <a:t>We aim to achieve this by leveraging a </a:t>
            </a:r>
            <a:r>
              <a:rPr lang="en" sz="6160"/>
              <a:t>comprehensive</a:t>
            </a:r>
            <a:r>
              <a:rPr lang="en" sz="6160"/>
              <a:t> Medical Treatment Dataset.</a:t>
            </a:r>
            <a:endParaRPr sz="616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784800" y="185385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768"/>
              <a:t>Dataset Overview: </a:t>
            </a:r>
            <a:endParaRPr b="1" sz="4768"/>
          </a:p>
          <a:p>
            <a:pPr indent="-304296" lvl="0" marL="457200" rtl="0" algn="l">
              <a:spcBef>
                <a:spcPts val="1200"/>
              </a:spcBef>
              <a:spcAft>
                <a:spcPts val="0"/>
              </a:spcAft>
              <a:buSzPct val="100000"/>
              <a:buChar char="●"/>
            </a:pPr>
            <a:r>
              <a:rPr lang="en" sz="4768"/>
              <a:t>28 Categorical Attributes and 1 Numerical Attribute (Age)</a:t>
            </a:r>
            <a:endParaRPr sz="4768"/>
          </a:p>
          <a:p>
            <a:pPr indent="-304296" lvl="0" marL="457200" rtl="0" algn="l">
              <a:spcBef>
                <a:spcPts val="0"/>
              </a:spcBef>
              <a:spcAft>
                <a:spcPts val="0"/>
              </a:spcAft>
              <a:buSzPct val="100000"/>
              <a:buChar char="●"/>
            </a:pPr>
            <a:r>
              <a:rPr lang="en" sz="4768"/>
              <a:t>Balance Dataset (48.3% Need Treatment and 51.7% DO NOT Need Treatment)</a:t>
            </a:r>
            <a:endParaRPr sz="4768"/>
          </a:p>
          <a:p>
            <a:pPr indent="-304296" lvl="0" marL="457200" rtl="0" algn="l">
              <a:spcBef>
                <a:spcPts val="0"/>
              </a:spcBef>
              <a:spcAft>
                <a:spcPts val="0"/>
              </a:spcAft>
              <a:buSzPct val="100000"/>
              <a:buChar char="●"/>
            </a:pPr>
            <a:r>
              <a:rPr lang="en" sz="4768"/>
              <a:t>Comprehensive information related to mental health</a:t>
            </a:r>
            <a:endParaRPr sz="4768"/>
          </a:p>
          <a:p>
            <a:pPr indent="-304296" lvl="0" marL="457200" rtl="0" algn="l">
              <a:spcBef>
                <a:spcPts val="0"/>
              </a:spcBef>
              <a:spcAft>
                <a:spcPts val="0"/>
              </a:spcAft>
              <a:buSzPct val="100000"/>
              <a:buChar char="●"/>
            </a:pPr>
            <a:r>
              <a:rPr lang="en" sz="4768"/>
              <a:t>Includes variables such as self-employment, family history of mental illness, and perceptions of employer support</a:t>
            </a:r>
            <a:endParaRPr sz="4768"/>
          </a:p>
          <a:p>
            <a:pPr indent="0" lvl="0" marL="0" rtl="0" algn="l">
              <a:spcBef>
                <a:spcPts val="1200"/>
              </a:spcBef>
              <a:spcAft>
                <a:spcPts val="0"/>
              </a:spcAft>
              <a:buNone/>
            </a:pPr>
            <a:r>
              <a:rPr b="1" lang="en" sz="4768"/>
              <a:t>Target Variable:</a:t>
            </a:r>
            <a:endParaRPr b="1" sz="4768"/>
          </a:p>
          <a:p>
            <a:pPr indent="-304296" lvl="0" marL="457200" rtl="0" algn="l">
              <a:spcBef>
                <a:spcPts val="1200"/>
              </a:spcBef>
              <a:spcAft>
                <a:spcPts val="0"/>
              </a:spcAft>
              <a:buSzPct val="100000"/>
              <a:buChar char="●"/>
            </a:pPr>
            <a:r>
              <a:rPr lang="en" sz="4768"/>
              <a:t>Prediction target is “Treatment” variable</a:t>
            </a:r>
            <a:endParaRPr sz="4768"/>
          </a:p>
          <a:p>
            <a:pPr indent="0" lvl="0" marL="0" rtl="0" algn="l">
              <a:spcBef>
                <a:spcPts val="1200"/>
              </a:spcBef>
              <a:spcAft>
                <a:spcPts val="0"/>
              </a:spcAft>
              <a:buNone/>
            </a:pPr>
            <a:r>
              <a:rPr b="1" lang="en" sz="4768"/>
              <a:t>Objective: </a:t>
            </a:r>
            <a:endParaRPr b="1" sz="4768"/>
          </a:p>
          <a:p>
            <a:pPr indent="-304296" lvl="0" marL="457200" rtl="0" algn="l">
              <a:spcBef>
                <a:spcPts val="1200"/>
              </a:spcBef>
              <a:spcAft>
                <a:spcPts val="0"/>
              </a:spcAft>
              <a:buSzPct val="100000"/>
              <a:buChar char="●"/>
            </a:pPr>
            <a:r>
              <a:rPr lang="en" sz="4768"/>
              <a:t>Facilitates the evaluation of different models for accurate classification of individuals who may require health treatment.</a:t>
            </a:r>
            <a:endParaRPr sz="4768"/>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800" y="21268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Decision Tree &amp; Random Forest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61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18" name="Google Shape;118;p18"/>
          <p:cNvPicPr preferRelativeResize="0"/>
          <p:nvPr/>
        </p:nvPicPr>
        <p:blipFill>
          <a:blip r:embed="rId3">
            <a:alphaModFix/>
          </a:blip>
          <a:stretch>
            <a:fillRect/>
          </a:stretch>
        </p:blipFill>
        <p:spPr>
          <a:xfrm>
            <a:off x="4519700" y="565100"/>
            <a:ext cx="4123837" cy="3112700"/>
          </a:xfrm>
          <a:prstGeom prst="rect">
            <a:avLst/>
          </a:prstGeom>
          <a:noFill/>
          <a:ln>
            <a:noFill/>
          </a:ln>
        </p:spPr>
      </p:pic>
      <p:pic>
        <p:nvPicPr>
          <p:cNvPr id="119" name="Google Shape;119;p18"/>
          <p:cNvPicPr preferRelativeResize="0"/>
          <p:nvPr/>
        </p:nvPicPr>
        <p:blipFill>
          <a:blip r:embed="rId4">
            <a:alphaModFix/>
          </a:blip>
          <a:stretch>
            <a:fillRect/>
          </a:stretch>
        </p:blipFill>
        <p:spPr>
          <a:xfrm>
            <a:off x="964700" y="1359727"/>
            <a:ext cx="3224281" cy="3112700"/>
          </a:xfrm>
          <a:prstGeom prst="rect">
            <a:avLst/>
          </a:prstGeom>
          <a:noFill/>
          <a:ln>
            <a:noFill/>
          </a:ln>
        </p:spPr>
      </p:pic>
      <p:pic>
        <p:nvPicPr>
          <p:cNvPr id="120" name="Google Shape;120;p18"/>
          <p:cNvPicPr preferRelativeResize="0"/>
          <p:nvPr/>
        </p:nvPicPr>
        <p:blipFill rotWithShape="1">
          <a:blip r:embed="rId5">
            <a:alphaModFix/>
          </a:blip>
          <a:srcRect b="52705" l="0" r="0" t="0"/>
          <a:stretch/>
        </p:blipFill>
        <p:spPr>
          <a:xfrm>
            <a:off x="4603175" y="3800601"/>
            <a:ext cx="3980800" cy="90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800" y="574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126" name="Google Shape;126;p19"/>
          <p:cNvPicPr preferRelativeResize="0"/>
          <p:nvPr/>
        </p:nvPicPr>
        <p:blipFill>
          <a:blip r:embed="rId3">
            <a:alphaModFix/>
          </a:blip>
          <a:stretch>
            <a:fillRect/>
          </a:stretch>
        </p:blipFill>
        <p:spPr>
          <a:xfrm>
            <a:off x="895775" y="1262175"/>
            <a:ext cx="3310825" cy="3277375"/>
          </a:xfrm>
          <a:prstGeom prst="rect">
            <a:avLst/>
          </a:prstGeom>
          <a:noFill/>
          <a:ln>
            <a:noFill/>
          </a:ln>
        </p:spPr>
      </p:pic>
      <p:pic>
        <p:nvPicPr>
          <p:cNvPr id="127" name="Google Shape;127;p19"/>
          <p:cNvPicPr preferRelativeResize="0"/>
          <p:nvPr/>
        </p:nvPicPr>
        <p:blipFill>
          <a:blip r:embed="rId4">
            <a:alphaModFix/>
          </a:blip>
          <a:stretch>
            <a:fillRect/>
          </a:stretch>
        </p:blipFill>
        <p:spPr>
          <a:xfrm>
            <a:off x="4867618" y="648125"/>
            <a:ext cx="3944280" cy="2984851"/>
          </a:xfrm>
          <a:prstGeom prst="rect">
            <a:avLst/>
          </a:prstGeom>
          <a:noFill/>
          <a:ln>
            <a:noFill/>
          </a:ln>
        </p:spPr>
      </p:pic>
      <p:pic>
        <p:nvPicPr>
          <p:cNvPr id="128" name="Google Shape;128;p19"/>
          <p:cNvPicPr preferRelativeResize="0"/>
          <p:nvPr/>
        </p:nvPicPr>
        <p:blipFill rotWithShape="1">
          <a:blip r:embed="rId5">
            <a:alphaModFix/>
          </a:blip>
          <a:srcRect b="0" l="0" r="0" t="52217"/>
          <a:stretch/>
        </p:blipFill>
        <p:spPr>
          <a:xfrm>
            <a:off x="5074145" y="3752150"/>
            <a:ext cx="3649350" cy="84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7800" y="596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Analysis For Decision Tree &amp; RF</a:t>
            </a:r>
            <a:endParaRPr/>
          </a:p>
        </p:txBody>
      </p:sp>
      <p:pic>
        <p:nvPicPr>
          <p:cNvPr id="134" name="Google Shape;134;p20"/>
          <p:cNvPicPr preferRelativeResize="0"/>
          <p:nvPr/>
        </p:nvPicPr>
        <p:blipFill>
          <a:blip r:embed="rId3">
            <a:alphaModFix/>
          </a:blip>
          <a:stretch>
            <a:fillRect/>
          </a:stretch>
        </p:blipFill>
        <p:spPr>
          <a:xfrm>
            <a:off x="152400" y="1283850"/>
            <a:ext cx="3086100" cy="3648075"/>
          </a:xfrm>
          <a:prstGeom prst="rect">
            <a:avLst/>
          </a:prstGeom>
          <a:noFill/>
          <a:ln>
            <a:noFill/>
          </a:ln>
        </p:spPr>
      </p:pic>
      <p:pic>
        <p:nvPicPr>
          <p:cNvPr id="135" name="Google Shape;135;p20"/>
          <p:cNvPicPr preferRelativeResize="0"/>
          <p:nvPr/>
        </p:nvPicPr>
        <p:blipFill>
          <a:blip r:embed="rId4">
            <a:alphaModFix/>
          </a:blip>
          <a:stretch>
            <a:fillRect/>
          </a:stretch>
        </p:blipFill>
        <p:spPr>
          <a:xfrm>
            <a:off x="3390900" y="1283850"/>
            <a:ext cx="3038475" cy="3667125"/>
          </a:xfrm>
          <a:prstGeom prst="rect">
            <a:avLst/>
          </a:prstGeom>
          <a:noFill/>
          <a:ln>
            <a:noFill/>
          </a:ln>
        </p:spPr>
      </p:pic>
      <p:sp>
        <p:nvSpPr>
          <p:cNvPr id="136" name="Google Shape;136;p20"/>
          <p:cNvSpPr txBox="1"/>
          <p:nvPr/>
        </p:nvSpPr>
        <p:spPr>
          <a:xfrm>
            <a:off x="6696675" y="1784325"/>
            <a:ext cx="2326200" cy="208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latin typeface="Lato"/>
                <a:ea typeface="Lato"/>
                <a:cs typeface="Lato"/>
                <a:sym typeface="Lato"/>
              </a:rPr>
              <a:t>While there are minimal difference between the two models, DT is more influenced by age and state, and RR is more influenced by country and age.  </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7800" y="489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&amp; RF Accuracy Improvement</a:t>
            </a:r>
            <a:endParaRPr/>
          </a:p>
        </p:txBody>
      </p:sp>
      <p:sp>
        <p:nvSpPr>
          <p:cNvPr id="142" name="Google Shape;142;p21"/>
          <p:cNvSpPr txBox="1"/>
          <p:nvPr/>
        </p:nvSpPr>
        <p:spPr>
          <a:xfrm>
            <a:off x="5862625" y="2176175"/>
            <a:ext cx="3135000" cy="1816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300">
              <a:latin typeface="Lato"/>
              <a:ea typeface="Lato"/>
              <a:cs typeface="Lato"/>
              <a:sym typeface="Lato"/>
            </a:endParaRPr>
          </a:p>
        </p:txBody>
      </p:sp>
      <p:pic>
        <p:nvPicPr>
          <p:cNvPr id="143" name="Google Shape;143;p21"/>
          <p:cNvPicPr preferRelativeResize="0"/>
          <p:nvPr/>
        </p:nvPicPr>
        <p:blipFill>
          <a:blip r:embed="rId3">
            <a:alphaModFix/>
          </a:blip>
          <a:stretch>
            <a:fillRect/>
          </a:stretch>
        </p:blipFill>
        <p:spPr>
          <a:xfrm>
            <a:off x="159625" y="1538650"/>
            <a:ext cx="5557826" cy="3214335"/>
          </a:xfrm>
          <a:prstGeom prst="rect">
            <a:avLst/>
          </a:prstGeom>
          <a:noFill/>
          <a:ln>
            <a:noFill/>
          </a:ln>
        </p:spPr>
      </p:pic>
      <p:pic>
        <p:nvPicPr>
          <p:cNvPr id="144" name="Google Shape;144;p21"/>
          <p:cNvPicPr preferRelativeResize="0"/>
          <p:nvPr/>
        </p:nvPicPr>
        <p:blipFill>
          <a:blip r:embed="rId4">
            <a:alphaModFix/>
          </a:blip>
          <a:stretch>
            <a:fillRect/>
          </a:stretch>
        </p:blipFill>
        <p:spPr>
          <a:xfrm>
            <a:off x="5772775" y="2227025"/>
            <a:ext cx="331470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