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Barlow Bold" charset="1" panose="00000800000000000000"/>
      <p:regular r:id="rId29"/>
    </p:embeddedFont>
    <p:embeddedFont>
      <p:font typeface="Nunito" charset="1" panose="00000000000000000000"/>
      <p:regular r:id="rId30"/>
    </p:embeddedFont>
    <p:embeddedFont>
      <p:font typeface="Nunito Bold" charset="1" panose="00000000000000000000"/>
      <p:regular r:id="rId31"/>
    </p:embeddedFont>
    <p:embeddedFont>
      <p:font typeface="Barlow SemiCondensed Bold" charset="1" panose="00000806000000000000"/>
      <p:regular r:id="rId32"/>
    </p:embeddedFont>
    <p:embeddedFont>
      <p:font typeface="Nunito Italics" charset="1" panose="00000000000000000000"/>
      <p:regular r:id="rId33"/>
    </p:embeddedFont>
    <p:embeddedFont>
      <p:font typeface="Nunito Bold Italics" charset="1" panose="00000000000000000000"/>
      <p:regular r:id="rId34"/>
    </p:embeddedFont>
    <p:embeddedFont>
      <p:font typeface="Canva Sans Bold" charset="1" panose="020B0803030501040103"/>
      <p:regular r:id="rId35"/>
    </p:embeddedFont>
    <p:embeddedFont>
      <p:font typeface="Canva Sans" charset="1" panose="020B0503030501040103"/>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0E9"/>
        </a:solidFill>
      </p:bgPr>
    </p:bg>
    <p:spTree>
      <p:nvGrpSpPr>
        <p:cNvPr id="1" name=""/>
        <p:cNvGrpSpPr/>
        <p:nvPr/>
      </p:nvGrpSpPr>
      <p:grpSpPr>
        <a:xfrm>
          <a:off x="0" y="0"/>
          <a:ext cx="0" cy="0"/>
          <a:chOff x="0" y="0"/>
          <a:chExt cx="0" cy="0"/>
        </a:xfrm>
      </p:grpSpPr>
      <p:sp>
        <p:nvSpPr>
          <p:cNvPr name="Freeform 2" id="2"/>
          <p:cNvSpPr/>
          <p:nvPr/>
        </p:nvSpPr>
        <p:spPr>
          <a:xfrm flipH="false" flipV="false" rot="0">
            <a:off x="14622821" y="-356450"/>
            <a:ext cx="9279915" cy="10999900"/>
          </a:xfrm>
          <a:custGeom>
            <a:avLst/>
            <a:gdLst/>
            <a:ahLst/>
            <a:cxnLst/>
            <a:rect r="r" b="b" t="t" l="l"/>
            <a:pathLst>
              <a:path h="10999900" w="9279915">
                <a:moveTo>
                  <a:pt x="0" y="0"/>
                </a:moveTo>
                <a:lnTo>
                  <a:pt x="9279915" y="0"/>
                </a:lnTo>
                <a:lnTo>
                  <a:pt x="9279915" y="10999900"/>
                </a:lnTo>
                <a:lnTo>
                  <a:pt x="0" y="1099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50873" y="-465862"/>
            <a:ext cx="2979573" cy="11218724"/>
            <a:chOff x="0" y="0"/>
            <a:chExt cx="784744" cy="2954726"/>
          </a:xfrm>
        </p:grpSpPr>
        <p:sp>
          <p:nvSpPr>
            <p:cNvPr name="Freeform 4" id="4"/>
            <p:cNvSpPr/>
            <p:nvPr/>
          </p:nvSpPr>
          <p:spPr>
            <a:xfrm flipH="false" flipV="false" rot="0">
              <a:off x="0" y="0"/>
              <a:ext cx="784744" cy="2954726"/>
            </a:xfrm>
            <a:custGeom>
              <a:avLst/>
              <a:gdLst/>
              <a:ahLst/>
              <a:cxnLst/>
              <a:rect r="r" b="b" t="t" l="l"/>
              <a:pathLst>
                <a:path h="2954726" w="784744">
                  <a:moveTo>
                    <a:pt x="0" y="0"/>
                  </a:moveTo>
                  <a:lnTo>
                    <a:pt x="784744" y="0"/>
                  </a:lnTo>
                  <a:lnTo>
                    <a:pt x="784744" y="2954726"/>
                  </a:lnTo>
                  <a:lnTo>
                    <a:pt x="0" y="2954726"/>
                  </a:lnTo>
                  <a:close/>
                </a:path>
              </a:pathLst>
            </a:custGeom>
            <a:solidFill>
              <a:srgbClr val="D96627"/>
            </a:solidFill>
          </p:spPr>
        </p:sp>
        <p:sp>
          <p:nvSpPr>
            <p:cNvPr name="TextBox 5" id="5"/>
            <p:cNvSpPr txBox="true"/>
            <p:nvPr/>
          </p:nvSpPr>
          <p:spPr>
            <a:xfrm>
              <a:off x="0" y="-38100"/>
              <a:ext cx="784744" cy="299282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673545" y="3256718"/>
            <a:ext cx="13777467" cy="3443483"/>
          </a:xfrm>
          <a:prstGeom prst="rect">
            <a:avLst/>
          </a:prstGeom>
        </p:spPr>
        <p:txBody>
          <a:bodyPr anchor="t" rtlCol="false" tIns="0" lIns="0" bIns="0" rIns="0">
            <a:spAutoFit/>
          </a:bodyPr>
          <a:lstStyle/>
          <a:p>
            <a:pPr algn="l">
              <a:lnSpc>
                <a:spcPts val="13266"/>
              </a:lnSpc>
            </a:pPr>
            <a:r>
              <a:rPr lang="en-US" sz="13400" b="true">
                <a:solidFill>
                  <a:srgbClr val="D96627"/>
                </a:solidFill>
                <a:latin typeface="Barlow Bold"/>
                <a:ea typeface="Barlow Bold"/>
                <a:cs typeface="Barlow Bold"/>
                <a:sym typeface="Barlow Bold"/>
              </a:rPr>
              <a:t>DATASET &amp; LITE</a:t>
            </a:r>
          </a:p>
          <a:p>
            <a:pPr algn="l">
              <a:lnSpc>
                <a:spcPts val="13266"/>
              </a:lnSpc>
            </a:pPr>
            <a:r>
              <a:rPr lang="en-US" b="true" sz="13400">
                <a:solidFill>
                  <a:srgbClr val="D96627"/>
                </a:solidFill>
                <a:latin typeface="Barlow Bold"/>
                <a:ea typeface="Barlow Bold"/>
                <a:cs typeface="Barlow Bold"/>
                <a:sym typeface="Barlow Bold"/>
              </a:rPr>
              <a:t>-RATURE REVIEW</a:t>
            </a:r>
          </a:p>
        </p:txBody>
      </p:sp>
      <p:sp>
        <p:nvSpPr>
          <p:cNvPr name="TextBox 7" id="7"/>
          <p:cNvSpPr txBox="true"/>
          <p:nvPr/>
        </p:nvSpPr>
        <p:spPr>
          <a:xfrm rot="0">
            <a:off x="2673545" y="6802030"/>
            <a:ext cx="8238843" cy="494952"/>
          </a:xfrm>
          <a:prstGeom prst="rect">
            <a:avLst/>
          </a:prstGeom>
        </p:spPr>
        <p:txBody>
          <a:bodyPr anchor="t" rtlCol="false" tIns="0" lIns="0" bIns="0" rIns="0">
            <a:spAutoFit/>
          </a:bodyPr>
          <a:lstStyle/>
          <a:p>
            <a:pPr algn="l">
              <a:lnSpc>
                <a:spcPts val="3736"/>
              </a:lnSpc>
            </a:pPr>
            <a:r>
              <a:rPr lang="en-US" sz="3736">
                <a:solidFill>
                  <a:srgbClr val="252930"/>
                </a:solidFill>
                <a:latin typeface="Nunito"/>
                <a:ea typeface="Nunito"/>
                <a:cs typeface="Nunito"/>
                <a:sym typeface="Nunito"/>
              </a:rPr>
              <a:t>Khảo sát bài báo</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10</a:t>
            </a:r>
          </a:p>
        </p:txBody>
      </p:sp>
      <p:sp>
        <p:nvSpPr>
          <p:cNvPr name="TextBox 3" id="3"/>
          <p:cNvSpPr txBox="true"/>
          <p:nvPr/>
        </p:nvSpPr>
        <p:spPr>
          <a:xfrm rot="0">
            <a:off x="2099288" y="1407294"/>
            <a:ext cx="14816494" cy="86944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2.4 PHƯƠNG PHÁP ENSEMBLE LEARNING</a:t>
            </a:r>
          </a:p>
        </p:txBody>
      </p:sp>
      <p:grpSp>
        <p:nvGrpSpPr>
          <p:cNvPr name="Group 4" id="4"/>
          <p:cNvGrpSpPr/>
          <p:nvPr/>
        </p:nvGrpSpPr>
        <p:grpSpPr>
          <a:xfrm rot="0">
            <a:off x="2342372" y="3081560"/>
            <a:ext cx="13603256" cy="2724742"/>
            <a:chOff x="0" y="0"/>
            <a:chExt cx="3582751" cy="717628"/>
          </a:xfrm>
        </p:grpSpPr>
        <p:sp>
          <p:nvSpPr>
            <p:cNvPr name="Freeform 5" id="5"/>
            <p:cNvSpPr/>
            <p:nvPr/>
          </p:nvSpPr>
          <p:spPr>
            <a:xfrm flipH="false" flipV="false" rot="0">
              <a:off x="0" y="0"/>
              <a:ext cx="3582751" cy="717628"/>
            </a:xfrm>
            <a:custGeom>
              <a:avLst/>
              <a:gdLst/>
              <a:ahLst/>
              <a:cxnLst/>
              <a:rect r="r" b="b" t="t" l="l"/>
              <a:pathLst>
                <a:path h="717628" w="3582751">
                  <a:moveTo>
                    <a:pt x="11382" y="0"/>
                  </a:moveTo>
                  <a:lnTo>
                    <a:pt x="3571368" y="0"/>
                  </a:lnTo>
                  <a:cubicBezTo>
                    <a:pt x="3574387" y="0"/>
                    <a:pt x="3577282" y="1199"/>
                    <a:pt x="3579417" y="3334"/>
                  </a:cubicBezTo>
                  <a:cubicBezTo>
                    <a:pt x="3581552" y="5468"/>
                    <a:pt x="3582751" y="8364"/>
                    <a:pt x="3582751" y="11382"/>
                  </a:cubicBezTo>
                  <a:lnTo>
                    <a:pt x="3582751" y="706245"/>
                  </a:lnTo>
                  <a:cubicBezTo>
                    <a:pt x="3582751" y="709264"/>
                    <a:pt x="3581552" y="712159"/>
                    <a:pt x="3579417" y="714294"/>
                  </a:cubicBezTo>
                  <a:cubicBezTo>
                    <a:pt x="3577282" y="716428"/>
                    <a:pt x="3574387" y="717628"/>
                    <a:pt x="3571368" y="717628"/>
                  </a:cubicBezTo>
                  <a:lnTo>
                    <a:pt x="11382" y="717628"/>
                  </a:lnTo>
                  <a:cubicBezTo>
                    <a:pt x="8364" y="717628"/>
                    <a:pt x="5468" y="716428"/>
                    <a:pt x="3334" y="714294"/>
                  </a:cubicBezTo>
                  <a:cubicBezTo>
                    <a:pt x="1199" y="712159"/>
                    <a:pt x="0" y="709264"/>
                    <a:pt x="0" y="706245"/>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6" id="6"/>
            <p:cNvSpPr txBox="true"/>
            <p:nvPr/>
          </p:nvSpPr>
          <p:spPr>
            <a:xfrm>
              <a:off x="0" y="-38100"/>
              <a:ext cx="3582751" cy="755728"/>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2342372" y="3094503"/>
            <a:ext cx="299097" cy="2711799"/>
            <a:chOff x="0" y="0"/>
            <a:chExt cx="78775" cy="714219"/>
          </a:xfrm>
        </p:grpSpPr>
        <p:sp>
          <p:nvSpPr>
            <p:cNvPr name="Freeform 8" id="8"/>
            <p:cNvSpPr/>
            <p:nvPr/>
          </p:nvSpPr>
          <p:spPr>
            <a:xfrm flipH="false" flipV="false" rot="0">
              <a:off x="0" y="0"/>
              <a:ext cx="78775" cy="714219"/>
            </a:xfrm>
            <a:custGeom>
              <a:avLst/>
              <a:gdLst/>
              <a:ahLst/>
              <a:cxnLst/>
              <a:rect r="r" b="b" t="t" l="l"/>
              <a:pathLst>
                <a:path h="714219" w="78775">
                  <a:moveTo>
                    <a:pt x="0" y="0"/>
                  </a:moveTo>
                  <a:lnTo>
                    <a:pt x="78775" y="0"/>
                  </a:lnTo>
                  <a:lnTo>
                    <a:pt x="78775" y="714219"/>
                  </a:lnTo>
                  <a:lnTo>
                    <a:pt x="0" y="714219"/>
                  </a:lnTo>
                  <a:close/>
                </a:path>
              </a:pathLst>
            </a:custGeom>
            <a:solidFill>
              <a:srgbClr val="D96627"/>
            </a:solidFill>
          </p:spPr>
        </p:sp>
        <p:sp>
          <p:nvSpPr>
            <p:cNvPr name="TextBox 9" id="9"/>
            <p:cNvSpPr txBox="true"/>
            <p:nvPr/>
          </p:nvSpPr>
          <p:spPr>
            <a:xfrm>
              <a:off x="0" y="-38100"/>
              <a:ext cx="78775" cy="752319"/>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3064773" y="3276099"/>
            <a:ext cx="12158453" cy="2223770"/>
          </a:xfrm>
          <a:prstGeom prst="rect">
            <a:avLst/>
          </a:prstGeom>
        </p:spPr>
        <p:txBody>
          <a:bodyPr anchor="t" rtlCol="false" tIns="0" lIns="0" bIns="0" rIns="0">
            <a:spAutoFit/>
          </a:bodyPr>
          <a:lstStyle/>
          <a:p>
            <a:pPr algn="just">
              <a:lnSpc>
                <a:spcPts val="4480"/>
              </a:lnSpc>
            </a:pPr>
            <a:r>
              <a:rPr lang="en-US" b="true" sz="3200">
                <a:solidFill>
                  <a:srgbClr val="252D37"/>
                </a:solidFill>
                <a:latin typeface="Nunito Bold"/>
                <a:ea typeface="Nunito Bold"/>
                <a:cs typeface="Nunito Bold"/>
                <a:sym typeface="Nunito Bold"/>
              </a:rPr>
              <a:t>Hybrid Ensemble Models:</a:t>
            </a:r>
            <a:r>
              <a:rPr lang="en-US" sz="3200">
                <a:solidFill>
                  <a:srgbClr val="252D37"/>
                </a:solidFill>
                <a:latin typeface="Nunito"/>
                <a:ea typeface="Nunito"/>
                <a:cs typeface="Nunito"/>
                <a:sym typeface="Nunito"/>
              </a:rPr>
              <a:t> Tan et al. </a:t>
            </a:r>
            <a:r>
              <a:rPr lang="en-US" sz="3200" i="true">
                <a:solidFill>
                  <a:srgbClr val="252D37"/>
                </a:solidFill>
                <a:latin typeface="Nunito Italics"/>
                <a:ea typeface="Nunito Italics"/>
                <a:cs typeface="Nunito Italics"/>
                <a:sym typeface="Nunito Italics"/>
              </a:rPr>
              <a:t>(2022b) [12] </a:t>
            </a:r>
            <a:r>
              <a:rPr lang="en-US" sz="3200">
                <a:solidFill>
                  <a:srgbClr val="252D37"/>
                </a:solidFill>
                <a:latin typeface="Nunito"/>
                <a:ea typeface="Nunito"/>
                <a:cs typeface="Nunito"/>
                <a:sym typeface="Nunito"/>
              </a:rPr>
              <a:t>đề xuất kết hợp nhiều mô hình </a:t>
            </a:r>
            <a:r>
              <a:rPr lang="en-US" sz="3200" i="true">
                <a:solidFill>
                  <a:srgbClr val="252D37"/>
                </a:solidFill>
                <a:latin typeface="Nunito Italics"/>
                <a:ea typeface="Nunito Italics"/>
                <a:cs typeface="Nunito Italics"/>
                <a:sym typeface="Nunito Italics"/>
              </a:rPr>
              <a:t>(RoBERTa-LSTM + RoBERTa-BiLSTM + RoBERTa-GRU)</a:t>
            </a:r>
            <a:r>
              <a:rPr lang="en-US" sz="3200">
                <a:solidFill>
                  <a:srgbClr val="252D37"/>
                </a:solidFill>
                <a:latin typeface="Nunito"/>
                <a:ea typeface="Nunito"/>
                <a:cs typeface="Nunito"/>
                <a:sym typeface="Nunito"/>
              </a:rPr>
              <a:t> để tận dụng điểm mạnh của từng kiến trúc, đạt </a:t>
            </a:r>
            <a:r>
              <a:rPr lang="en-US" sz="3200" u="sng">
                <a:solidFill>
                  <a:srgbClr val="252D37"/>
                </a:solidFill>
                <a:latin typeface="Nunito"/>
                <a:ea typeface="Nunito"/>
                <a:cs typeface="Nunito"/>
                <a:sym typeface="Nunito"/>
              </a:rPr>
              <a:t>94.9%</a:t>
            </a:r>
            <a:r>
              <a:rPr lang="en-US" sz="3200">
                <a:solidFill>
                  <a:srgbClr val="252D37"/>
                </a:solidFill>
                <a:latin typeface="Nunito"/>
                <a:ea typeface="Nunito"/>
                <a:cs typeface="Nunito"/>
                <a:sym typeface="Nunito"/>
              </a:rPr>
              <a:t> độ chính xác.</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11</a:t>
            </a:r>
          </a:p>
        </p:txBody>
      </p:sp>
      <p:sp>
        <p:nvSpPr>
          <p:cNvPr name="TextBox 3" id="3"/>
          <p:cNvSpPr txBox="true"/>
          <p:nvPr/>
        </p:nvSpPr>
        <p:spPr>
          <a:xfrm rot="0">
            <a:off x="2099288" y="1407294"/>
            <a:ext cx="13673829" cy="168859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3. BẢNG TỔNG HỢP CÁC PHƯƠNG PHÁP VÀ KẾT QUẢ</a:t>
            </a:r>
          </a:p>
        </p:txBody>
      </p:sp>
      <p:graphicFrame>
        <p:nvGraphicFramePr>
          <p:cNvPr name="Table 4" id="4"/>
          <p:cNvGraphicFramePr>
            <a:graphicFrameLocks noGrp="true"/>
          </p:cNvGraphicFramePr>
          <p:nvPr/>
        </p:nvGraphicFramePr>
        <p:xfrm>
          <a:off x="2099288" y="3882675"/>
          <a:ext cx="13673829" cy="5172596"/>
        </p:xfrm>
        <a:graphic>
          <a:graphicData uri="http://schemas.openxmlformats.org/drawingml/2006/table">
            <a:tbl>
              <a:tblPr/>
              <a:tblGrid>
                <a:gridCol w="1740451"/>
                <a:gridCol w="2833129"/>
                <a:gridCol w="2659433"/>
                <a:gridCol w="2845580"/>
                <a:gridCol w="1602192"/>
                <a:gridCol w="1993044"/>
              </a:tblGrid>
              <a:tr h="1223190">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Phương pháp</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Mô hình/Kỹ thuật</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T</a:t>
                      </a:r>
                      <a:r>
                        <a:rPr lang="en-US" sz="1999" b="true">
                          <a:solidFill>
                            <a:srgbClr val="000000"/>
                          </a:solidFill>
                          <a:latin typeface="Canva Sans Bold"/>
                          <a:ea typeface="Canva Sans Bold"/>
                          <a:cs typeface="Canva Sans Bold"/>
                          <a:sym typeface="Canva Sans Bold"/>
                        </a:rPr>
                        <a:t>iền xử lý</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Trích xuất đặc trưng</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Độ chính xác</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Nguồn</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r>
              <a:tr h="1203927">
                <a:tc>
                  <a:txBody>
                    <a:bodyPr anchor="t" rtlCol="false"/>
                    <a:lstStyle/>
                    <a:p>
                      <a:pPr algn="l">
                        <a:lnSpc>
                          <a:spcPts val="2520"/>
                        </a:lnSpc>
                        <a:defRPr/>
                      </a:pPr>
                      <a:r>
                        <a:rPr lang="en-US" sz="1800">
                          <a:solidFill>
                            <a:srgbClr val="000000"/>
                          </a:solidFill>
                          <a:latin typeface="Canva Sans"/>
                          <a:ea typeface="Canva Sans"/>
                          <a:cs typeface="Canva Sans"/>
                          <a:sym typeface="Canva Sans"/>
                        </a:rPr>
                        <a:t>Machine Learning</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Naive Bayes, SVM, Maximum Entropy</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Tokenization, lemmatization</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Unigram, Bigram</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88.00%</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Iqbal et al. (2018)</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r>
              <a:tr h="1197857">
                <a:tc>
                  <a:txBody>
                    <a:bodyPr anchor="t" rtlCol="false"/>
                    <a:lstStyle/>
                    <a:p>
                      <a:pPr algn="l">
                        <a:lnSpc>
                          <a:spcPts val="2520"/>
                        </a:lnSpc>
                        <a:defRPr/>
                      </a:pPr>
                      <a:r>
                        <a:rPr lang="en-US" sz="1800">
                          <a:solidFill>
                            <a:srgbClr val="000000"/>
                          </a:solidFill>
                          <a:latin typeface="Canva Sans"/>
                          <a:ea typeface="Canva Sans"/>
                          <a:cs typeface="Canva Sans"/>
                          <a:sym typeface="Canva Sans"/>
                        </a:rPr>
                        <a:t>Deep Learning</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CNN</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Loại bỏ ký tự đặc biệt, stop words</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Count Vectorizer</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99.33%</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Dholpuria et al. (2018)</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r>
              <a:tr h="1547623">
                <a:tc>
                  <a:txBody>
                    <a:bodyPr anchor="t" rtlCol="false"/>
                    <a:lstStyle/>
                    <a:p>
                      <a:pPr algn="l">
                        <a:lnSpc>
                          <a:spcPts val="2520"/>
                        </a:lnSpc>
                        <a:defRPr/>
                      </a:pPr>
                      <a:r>
                        <a:rPr lang="en-US" sz="1800">
                          <a:solidFill>
                            <a:srgbClr val="000000"/>
                          </a:solidFill>
                          <a:latin typeface="Canva Sans"/>
                          <a:ea typeface="Canva Sans"/>
                          <a:cs typeface="Canva Sans"/>
                          <a:sym typeface="Canva Sans"/>
                        </a:rPr>
                        <a:t>Deep Learning</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Hybrid CNN + BiLSTM với Attention</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Mã hóa bằng word2vec</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Word Embedding (word2vec)</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90.26%</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Jang et al. (2020)</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12</a:t>
            </a:r>
          </a:p>
        </p:txBody>
      </p:sp>
      <p:sp>
        <p:nvSpPr>
          <p:cNvPr name="TextBox 3" id="3"/>
          <p:cNvSpPr txBox="true"/>
          <p:nvPr/>
        </p:nvSpPr>
        <p:spPr>
          <a:xfrm rot="0">
            <a:off x="2099288" y="1407294"/>
            <a:ext cx="13673829" cy="168859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3. BẢNG TỔNG HỢP CÁC PHƯƠNG PHÁP VÀ KẾT QUẢ</a:t>
            </a:r>
          </a:p>
        </p:txBody>
      </p:sp>
      <p:graphicFrame>
        <p:nvGraphicFramePr>
          <p:cNvPr name="Table 4" id="4"/>
          <p:cNvGraphicFramePr>
            <a:graphicFrameLocks noGrp="true"/>
          </p:cNvGraphicFramePr>
          <p:nvPr/>
        </p:nvGraphicFramePr>
        <p:xfrm>
          <a:off x="2099288" y="3882675"/>
          <a:ext cx="13673829" cy="5511974"/>
        </p:xfrm>
        <a:graphic>
          <a:graphicData uri="http://schemas.openxmlformats.org/drawingml/2006/table">
            <a:tbl>
              <a:tblPr/>
              <a:tblGrid>
                <a:gridCol w="1740451"/>
                <a:gridCol w="2833129"/>
                <a:gridCol w="2636557"/>
                <a:gridCol w="2868456"/>
                <a:gridCol w="1602192"/>
                <a:gridCol w="1993044"/>
              </a:tblGrid>
              <a:tr h="1222349">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Phương pháp</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Mô hình/Kỹ thuật</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T</a:t>
                      </a:r>
                      <a:r>
                        <a:rPr lang="en-US" sz="1999" b="true">
                          <a:solidFill>
                            <a:srgbClr val="000000"/>
                          </a:solidFill>
                          <a:latin typeface="Canva Sans Bold"/>
                          <a:ea typeface="Canva Sans Bold"/>
                          <a:cs typeface="Canva Sans Bold"/>
                          <a:sym typeface="Canva Sans Bold"/>
                        </a:rPr>
                        <a:t>iền xử lý</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Trích xuất đặc trưng</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Độ chính xác</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Nguồn</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r>
              <a:tr h="1203099">
                <a:tc>
                  <a:txBody>
                    <a:bodyPr anchor="t" rtlCol="false"/>
                    <a:lstStyle/>
                    <a:p>
                      <a:pPr algn="l">
                        <a:lnSpc>
                          <a:spcPts val="2520"/>
                        </a:lnSpc>
                        <a:defRPr/>
                      </a:pPr>
                      <a:r>
                        <a:rPr lang="en-US" sz="1800">
                          <a:solidFill>
                            <a:srgbClr val="000000"/>
                          </a:solidFill>
                          <a:latin typeface="Canva Sans"/>
                          <a:ea typeface="Canva Sans"/>
                          <a:cs typeface="Canva Sans"/>
                          <a:sym typeface="Canva Sans"/>
                        </a:rPr>
                        <a:t>De</a:t>
                      </a:r>
                      <a:r>
                        <a:rPr lang="en-US" sz="1800">
                          <a:solidFill>
                            <a:srgbClr val="000000"/>
                          </a:solidFill>
                          <a:latin typeface="Canva Sans"/>
                          <a:ea typeface="Canva Sans"/>
                          <a:cs typeface="Canva Sans"/>
                          <a:sym typeface="Canva Sans"/>
                        </a:rPr>
                        <a:t>ep Learning</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1D-C</a:t>
                      </a:r>
                      <a:r>
                        <a:rPr lang="en-US" sz="1999">
                          <a:solidFill>
                            <a:srgbClr val="000000"/>
                          </a:solidFill>
                          <a:latin typeface="Canva Sans"/>
                          <a:ea typeface="Canva Sans"/>
                          <a:cs typeface="Canva Sans"/>
                          <a:sym typeface="Canva Sans"/>
                        </a:rPr>
                        <a:t>NN + GRU</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Không đề cập chi tiết</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Không đề cập</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90.02%</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Thinh</a:t>
                      </a:r>
                      <a:r>
                        <a:rPr lang="en-US" sz="1999">
                          <a:solidFill>
                            <a:srgbClr val="000000"/>
                          </a:solidFill>
                          <a:latin typeface="Canva Sans"/>
                          <a:ea typeface="Canva Sans"/>
                          <a:cs typeface="Canva Sans"/>
                          <a:sym typeface="Canva Sans"/>
                        </a:rPr>
                        <a:t> et al. (2019) </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r>
              <a:tr h="1539967">
                <a:tc>
                  <a:txBody>
                    <a:bodyPr anchor="t" rtlCol="false"/>
                    <a:lstStyle/>
                    <a:p>
                      <a:pPr algn="l">
                        <a:lnSpc>
                          <a:spcPts val="2520"/>
                        </a:lnSpc>
                        <a:defRPr/>
                      </a:pPr>
                      <a:r>
                        <a:rPr lang="en-US" sz="1800">
                          <a:solidFill>
                            <a:srgbClr val="000000"/>
                          </a:solidFill>
                          <a:latin typeface="Canva Sans"/>
                          <a:ea typeface="Canva Sans"/>
                          <a:cs typeface="Canva Sans"/>
                          <a:sym typeface="Canva Sans"/>
                        </a:rPr>
                        <a:t>Deep Learning</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RoBERTa-LSTM</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B</a:t>
                      </a:r>
                      <a:r>
                        <a:rPr lang="en-US" sz="1999">
                          <a:solidFill>
                            <a:srgbClr val="000000"/>
                          </a:solidFill>
                          <a:latin typeface="Canva Sans"/>
                          <a:ea typeface="Canva Sans"/>
                          <a:cs typeface="Canva Sans"/>
                          <a:sym typeface="Canva Sans"/>
                        </a:rPr>
                        <a:t>iến đổi văn bản thành embedding RoBERTa</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Contextual Embedding</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92.96%</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Tan et al. (2022a)</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r>
              <a:tr h="1546559">
                <a:tc>
                  <a:txBody>
                    <a:bodyPr anchor="t" rtlCol="false"/>
                    <a:lstStyle/>
                    <a:p>
                      <a:pPr algn="l">
                        <a:lnSpc>
                          <a:spcPts val="2520"/>
                        </a:lnSpc>
                        <a:defRPr/>
                      </a:pPr>
                      <a:r>
                        <a:rPr lang="en-US" sz="1800">
                          <a:solidFill>
                            <a:srgbClr val="000000"/>
                          </a:solidFill>
                          <a:latin typeface="Canva Sans"/>
                          <a:ea typeface="Canva Sans"/>
                          <a:cs typeface="Canva Sans"/>
                          <a:sym typeface="Canva Sans"/>
                        </a:rPr>
                        <a:t>Deep Learning</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BERT-</a:t>
                      </a:r>
                      <a:r>
                        <a:rPr lang="en-US" sz="1999">
                          <a:solidFill>
                            <a:srgbClr val="000000"/>
                          </a:solidFill>
                          <a:latin typeface="Canva Sans"/>
                          <a:ea typeface="Canva Sans"/>
                          <a:cs typeface="Canva Sans"/>
                          <a:sym typeface="Canva Sans"/>
                        </a:rPr>
                        <a:t>based CBRNN</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BERT-b</a:t>
                      </a:r>
                      <a:r>
                        <a:rPr lang="en-US" sz="1999">
                          <a:solidFill>
                            <a:srgbClr val="000000"/>
                          </a:solidFill>
                          <a:latin typeface="Canva Sans"/>
                          <a:ea typeface="Canva Sans"/>
                          <a:cs typeface="Canva Sans"/>
                          <a:sym typeface="Canva Sans"/>
                        </a:rPr>
                        <a:t>ased CBRNN</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Pret</a:t>
                      </a:r>
                      <a:r>
                        <a:rPr lang="en-US" sz="1999">
                          <a:solidFill>
                            <a:srgbClr val="000000"/>
                          </a:solidFill>
                          <a:latin typeface="Canva Sans"/>
                          <a:ea typeface="Canva Sans"/>
                          <a:cs typeface="Canva Sans"/>
                          <a:sym typeface="Canva Sans"/>
                        </a:rPr>
                        <a:t>rained BERT Embedding</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93.00%</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Kok</a:t>
                      </a:r>
                      <a:r>
                        <a:rPr lang="en-US" sz="1999">
                          <a:solidFill>
                            <a:srgbClr val="000000"/>
                          </a:solidFill>
                          <a:latin typeface="Canva Sans"/>
                          <a:ea typeface="Canva Sans"/>
                          <a:cs typeface="Canva Sans"/>
                          <a:sym typeface="Canva Sans"/>
                        </a:rPr>
                        <a:t>ab et al. (2022)</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13</a:t>
            </a:r>
          </a:p>
        </p:txBody>
      </p:sp>
      <p:sp>
        <p:nvSpPr>
          <p:cNvPr name="TextBox 3" id="3"/>
          <p:cNvSpPr txBox="true"/>
          <p:nvPr/>
        </p:nvSpPr>
        <p:spPr>
          <a:xfrm rot="0">
            <a:off x="2099288" y="1407294"/>
            <a:ext cx="13673829" cy="168859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3. BẢNG TỔNG HỢP CÁC PHƯƠNG PHÁP VÀ KẾT QUẢ</a:t>
            </a:r>
          </a:p>
        </p:txBody>
      </p:sp>
      <p:graphicFrame>
        <p:nvGraphicFramePr>
          <p:cNvPr name="Table 4" id="4"/>
          <p:cNvGraphicFramePr>
            <a:graphicFrameLocks noGrp="true"/>
          </p:cNvGraphicFramePr>
          <p:nvPr/>
        </p:nvGraphicFramePr>
        <p:xfrm>
          <a:off x="2099288" y="3882675"/>
          <a:ext cx="13673829" cy="3994497"/>
        </p:xfrm>
        <a:graphic>
          <a:graphicData uri="http://schemas.openxmlformats.org/drawingml/2006/table">
            <a:tbl>
              <a:tblPr/>
              <a:tblGrid>
                <a:gridCol w="1740451"/>
                <a:gridCol w="2833129"/>
                <a:gridCol w="2636557"/>
                <a:gridCol w="2868456"/>
                <a:gridCol w="1602192"/>
                <a:gridCol w="1993044"/>
              </a:tblGrid>
              <a:tr h="1227233">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Phương pháp</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Mô hình/Kỹ thuật</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T</a:t>
                      </a:r>
                      <a:r>
                        <a:rPr lang="en-US" sz="1999" b="true">
                          <a:solidFill>
                            <a:srgbClr val="000000"/>
                          </a:solidFill>
                          <a:latin typeface="Canva Sans Bold"/>
                          <a:ea typeface="Canva Sans Bold"/>
                          <a:cs typeface="Canva Sans Bold"/>
                          <a:sym typeface="Canva Sans Bold"/>
                        </a:rPr>
                        <a:t>iền xử lý</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Trích xuất đặc trưng</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Độ chính xác</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Nguồn</a:t>
                      </a:r>
                      <a:endParaRPr lang="en-US" sz="1100"/>
                    </a:p>
                  </a:txBody>
                  <a:tcPr marL="190500" marR="190500" marT="190500" marB="190500" anchor="ctr">
                    <a:lnL cmpd="sng" algn="ctr" cap="flat" w="76200">
                      <a:solidFill>
                        <a:srgbClr val="D96627"/>
                      </a:solidFill>
                      <a:prstDash val="solid"/>
                      <a:round/>
                      <a:headEnd type="none" w="med" len="med"/>
                      <a:tailEnd type="none" w="med" len="med"/>
                    </a:lnL>
                    <a:lnR cmpd="sng" algn="ctr" cap="flat" w="762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76200">
                      <a:solidFill>
                        <a:srgbClr val="D96627"/>
                      </a:solidFill>
                      <a:prstDash val="solid"/>
                      <a:round/>
                      <a:headEnd type="none" w="med" len="med"/>
                      <a:tailEnd type="none" w="med" len="med"/>
                    </a:lnB>
                    <a:solidFill>
                      <a:srgbClr val="F8D6C4"/>
                    </a:solidFill>
                  </a:tcPr>
                </a:tc>
              </a:tr>
              <a:tr h="1565447">
                <a:tc>
                  <a:txBody>
                    <a:bodyPr anchor="t" rtlCol="false"/>
                    <a:lstStyle/>
                    <a:p>
                      <a:pPr algn="l">
                        <a:lnSpc>
                          <a:spcPts val="2520"/>
                        </a:lnSpc>
                        <a:defRPr/>
                      </a:pPr>
                      <a:r>
                        <a:rPr lang="en-US" sz="1800">
                          <a:solidFill>
                            <a:srgbClr val="000000"/>
                          </a:solidFill>
                          <a:latin typeface="Canva Sans"/>
                          <a:ea typeface="Canva Sans"/>
                          <a:cs typeface="Canva Sans"/>
                          <a:sym typeface="Canva Sans"/>
                        </a:rPr>
                        <a:t>Ensembl</a:t>
                      </a:r>
                      <a:r>
                        <a:rPr lang="en-US" sz="1800">
                          <a:solidFill>
                            <a:srgbClr val="000000"/>
                          </a:solidFill>
                          <a:latin typeface="Canva Sans"/>
                          <a:ea typeface="Canva Sans"/>
                          <a:cs typeface="Canva Sans"/>
                          <a:sym typeface="Canva Sans"/>
                        </a:rPr>
                        <a:t>e Learning</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RoBERTa-LSTM + RoBERTa-BiLSTM</a:t>
                      </a:r>
                      <a:r>
                        <a:rPr lang="en-US" sz="1999">
                          <a:solidFill>
                            <a:srgbClr val="000000"/>
                          </a:solidFill>
                          <a:latin typeface="Canva Sans"/>
                          <a:ea typeface="Canva Sans"/>
                          <a:cs typeface="Canva Sans"/>
                          <a:sym typeface="Canva Sans"/>
                        </a:rPr>
                        <a:t> + GRU</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RoBERTa tokenization</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Contextual Embedding</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94.90%</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Tan</a:t>
                      </a:r>
                      <a:r>
                        <a:rPr lang="en-US" sz="1999">
                          <a:solidFill>
                            <a:srgbClr val="000000"/>
                          </a:solidFill>
                          <a:latin typeface="Canva Sans"/>
                          <a:ea typeface="Canva Sans"/>
                          <a:cs typeface="Canva Sans"/>
                          <a:sym typeface="Canva Sans"/>
                        </a:rPr>
                        <a:t> et al. (2022b)</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762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r>
              <a:tr h="1201817">
                <a:tc>
                  <a:txBody>
                    <a:bodyPr anchor="t" rtlCol="false"/>
                    <a:lstStyle/>
                    <a:p>
                      <a:pPr algn="l">
                        <a:lnSpc>
                          <a:spcPts val="2520"/>
                        </a:lnSpc>
                        <a:defRPr/>
                      </a:pPr>
                      <a:r>
                        <a:rPr lang="en-US" sz="1800">
                          <a:solidFill>
                            <a:srgbClr val="000000"/>
                          </a:solidFill>
                          <a:latin typeface="Canva Sans"/>
                          <a:ea typeface="Canva Sans"/>
                          <a:cs typeface="Canva Sans"/>
                          <a:sym typeface="Canva Sans"/>
                        </a:rPr>
                        <a:t>Deep Learning</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ST-GCN</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Xây</a:t>
                      </a:r>
                      <a:r>
                        <a:rPr lang="en-US" sz="1999">
                          <a:solidFill>
                            <a:srgbClr val="000000"/>
                          </a:solidFill>
                          <a:latin typeface="Canva Sans"/>
                          <a:ea typeface="Canva Sans"/>
                          <a:cs typeface="Canva Sans"/>
                          <a:sym typeface="Canva Sans"/>
                        </a:rPr>
                        <a:t> dựng đồ thị sentiment</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Gr</a:t>
                      </a:r>
                      <a:r>
                        <a:rPr lang="en-US" sz="1999">
                          <a:solidFill>
                            <a:srgbClr val="000000"/>
                          </a:solidFill>
                          <a:latin typeface="Canva Sans"/>
                          <a:ea typeface="Canva Sans"/>
                          <a:cs typeface="Canva Sans"/>
                          <a:sym typeface="Canva Sans"/>
                        </a:rPr>
                        <a:t>aph-based Embedding</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94.94%</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Canva Sans"/>
                          <a:ea typeface="Canva Sans"/>
                          <a:cs typeface="Canva Sans"/>
                          <a:sym typeface="Canva Sans"/>
                        </a:rPr>
                        <a:t>AlBad</a:t>
                      </a:r>
                      <a:r>
                        <a:rPr lang="en-US" sz="1999">
                          <a:solidFill>
                            <a:srgbClr val="000000"/>
                          </a:solidFill>
                          <a:latin typeface="Canva Sans"/>
                          <a:ea typeface="Canva Sans"/>
                          <a:cs typeface="Canva Sans"/>
                          <a:sym typeface="Canva Sans"/>
                        </a:rPr>
                        <a:t>ani et al. (2022)</a:t>
                      </a:r>
                      <a:endParaRPr lang="en-US" sz="1100"/>
                    </a:p>
                  </a:txBody>
                  <a:tcPr marL="190500" marR="190500" marT="190500" marB="190500" anchor="ctr">
                    <a:lnL cmpd="sng" algn="ctr" cap="flat" w="38100">
                      <a:solidFill>
                        <a:srgbClr val="D96627"/>
                      </a:solidFill>
                      <a:prstDash val="solid"/>
                      <a:round/>
                      <a:headEnd type="none" w="med" len="med"/>
                      <a:tailEnd type="none" w="med" len="med"/>
                    </a:lnL>
                    <a:lnR cmpd="sng" algn="ctr" cap="flat" w="38100">
                      <a:solidFill>
                        <a:srgbClr val="D96627"/>
                      </a:solidFill>
                      <a:prstDash val="solid"/>
                      <a:round/>
                      <a:headEnd type="none" w="med" len="med"/>
                      <a:tailEnd type="none" w="med" len="med"/>
                    </a:lnR>
                    <a:lnT cmpd="sng" algn="ctr" cap="flat" w="38100">
                      <a:solidFill>
                        <a:srgbClr val="D96627"/>
                      </a:solidFill>
                      <a:prstDash val="solid"/>
                      <a:round/>
                      <a:headEnd type="none" w="med" len="med"/>
                      <a:tailEnd type="none" w="med" len="med"/>
                    </a:lnT>
                    <a:lnB cmpd="sng" algn="ctr" cap="flat" w="38100">
                      <a:solidFill>
                        <a:srgbClr val="D96627"/>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14</a:t>
            </a:r>
          </a:p>
        </p:txBody>
      </p:sp>
      <p:sp>
        <p:nvSpPr>
          <p:cNvPr name="TextBox 3" id="3"/>
          <p:cNvSpPr txBox="true"/>
          <p:nvPr/>
        </p:nvSpPr>
        <p:spPr>
          <a:xfrm rot="0">
            <a:off x="2099288" y="1407294"/>
            <a:ext cx="13673829" cy="86944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4. PHÂN TÍCH XU HƯỚNG VÀ NHẬN XÉT</a:t>
            </a:r>
          </a:p>
        </p:txBody>
      </p:sp>
      <p:grpSp>
        <p:nvGrpSpPr>
          <p:cNvPr name="Group 4" id="4"/>
          <p:cNvGrpSpPr/>
          <p:nvPr/>
        </p:nvGrpSpPr>
        <p:grpSpPr>
          <a:xfrm rot="0">
            <a:off x="2342372" y="3081560"/>
            <a:ext cx="13603256" cy="1936805"/>
            <a:chOff x="0" y="0"/>
            <a:chExt cx="3582751" cy="510105"/>
          </a:xfrm>
        </p:grpSpPr>
        <p:sp>
          <p:nvSpPr>
            <p:cNvPr name="Freeform 5" id="5"/>
            <p:cNvSpPr/>
            <p:nvPr/>
          </p:nvSpPr>
          <p:spPr>
            <a:xfrm flipH="false" flipV="false" rot="0">
              <a:off x="0" y="0"/>
              <a:ext cx="3582751" cy="510105"/>
            </a:xfrm>
            <a:custGeom>
              <a:avLst/>
              <a:gdLst/>
              <a:ahLst/>
              <a:cxnLst/>
              <a:rect r="r" b="b" t="t" l="l"/>
              <a:pathLst>
                <a:path h="510105" w="3582751">
                  <a:moveTo>
                    <a:pt x="11382" y="0"/>
                  </a:moveTo>
                  <a:lnTo>
                    <a:pt x="3571368" y="0"/>
                  </a:lnTo>
                  <a:cubicBezTo>
                    <a:pt x="3574387" y="0"/>
                    <a:pt x="3577282" y="1199"/>
                    <a:pt x="3579417" y="3334"/>
                  </a:cubicBezTo>
                  <a:cubicBezTo>
                    <a:pt x="3581552" y="5468"/>
                    <a:pt x="3582751" y="8364"/>
                    <a:pt x="3582751" y="11382"/>
                  </a:cubicBezTo>
                  <a:lnTo>
                    <a:pt x="3582751" y="498723"/>
                  </a:lnTo>
                  <a:cubicBezTo>
                    <a:pt x="3582751" y="501741"/>
                    <a:pt x="3581552" y="504637"/>
                    <a:pt x="3579417" y="506771"/>
                  </a:cubicBezTo>
                  <a:cubicBezTo>
                    <a:pt x="3577282" y="508906"/>
                    <a:pt x="3574387" y="510105"/>
                    <a:pt x="3571368" y="510105"/>
                  </a:cubicBezTo>
                  <a:lnTo>
                    <a:pt x="11382" y="510105"/>
                  </a:lnTo>
                  <a:cubicBezTo>
                    <a:pt x="8364" y="510105"/>
                    <a:pt x="5468" y="508906"/>
                    <a:pt x="3334" y="506771"/>
                  </a:cubicBezTo>
                  <a:cubicBezTo>
                    <a:pt x="1199" y="504637"/>
                    <a:pt x="0" y="501741"/>
                    <a:pt x="0" y="498723"/>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6" id="6"/>
            <p:cNvSpPr txBox="true"/>
            <p:nvPr/>
          </p:nvSpPr>
          <p:spPr>
            <a:xfrm>
              <a:off x="0" y="-38100"/>
              <a:ext cx="3582751" cy="54820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2342372" y="3081560"/>
            <a:ext cx="299097" cy="1936805"/>
            <a:chOff x="0" y="0"/>
            <a:chExt cx="78775" cy="510105"/>
          </a:xfrm>
        </p:grpSpPr>
        <p:sp>
          <p:nvSpPr>
            <p:cNvPr name="Freeform 8" id="8"/>
            <p:cNvSpPr/>
            <p:nvPr/>
          </p:nvSpPr>
          <p:spPr>
            <a:xfrm flipH="false" flipV="false" rot="0">
              <a:off x="0" y="0"/>
              <a:ext cx="78775" cy="510105"/>
            </a:xfrm>
            <a:custGeom>
              <a:avLst/>
              <a:gdLst/>
              <a:ahLst/>
              <a:cxnLst/>
              <a:rect r="r" b="b" t="t" l="l"/>
              <a:pathLst>
                <a:path h="510105" w="78775">
                  <a:moveTo>
                    <a:pt x="0" y="0"/>
                  </a:moveTo>
                  <a:lnTo>
                    <a:pt x="78775" y="0"/>
                  </a:lnTo>
                  <a:lnTo>
                    <a:pt x="78775" y="510105"/>
                  </a:lnTo>
                  <a:lnTo>
                    <a:pt x="0" y="510105"/>
                  </a:lnTo>
                  <a:close/>
                </a:path>
              </a:pathLst>
            </a:custGeom>
            <a:solidFill>
              <a:srgbClr val="D96627"/>
            </a:solidFill>
          </p:spPr>
        </p:sp>
        <p:sp>
          <p:nvSpPr>
            <p:cNvPr name="TextBox 9" id="9"/>
            <p:cNvSpPr txBox="true"/>
            <p:nvPr/>
          </p:nvSpPr>
          <p:spPr>
            <a:xfrm>
              <a:off x="0" y="-38100"/>
              <a:ext cx="78775" cy="548205"/>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3064773" y="3246438"/>
            <a:ext cx="12158453" cy="1517015"/>
          </a:xfrm>
          <a:prstGeom prst="rect">
            <a:avLst/>
          </a:prstGeom>
        </p:spPr>
        <p:txBody>
          <a:bodyPr anchor="t" rtlCol="false" tIns="0" lIns="0" bIns="0" rIns="0">
            <a:spAutoFit/>
          </a:bodyPr>
          <a:lstStyle/>
          <a:p>
            <a:pPr algn="just">
              <a:lnSpc>
                <a:spcPts val="4060"/>
              </a:lnSpc>
            </a:pPr>
            <a:r>
              <a:rPr lang="en-US" b="true" sz="2900">
                <a:solidFill>
                  <a:srgbClr val="252D37"/>
                </a:solidFill>
                <a:latin typeface="Nunito Bold"/>
                <a:ea typeface="Nunito Bold"/>
                <a:cs typeface="Nunito Bold"/>
                <a:sym typeface="Nunito Bold"/>
              </a:rPr>
              <a:t>1. Hiệu suất theo phương pháp: </a:t>
            </a:r>
            <a:r>
              <a:rPr lang="en-US" sz="2900">
                <a:solidFill>
                  <a:srgbClr val="252D37"/>
                </a:solidFill>
                <a:latin typeface="Nunito"/>
                <a:ea typeface="Nunito"/>
                <a:cs typeface="Nunito"/>
                <a:sym typeface="Nunito"/>
              </a:rPr>
              <a:t>Các phương pháp Machine Learning truyền thống </a:t>
            </a:r>
            <a:r>
              <a:rPr lang="en-US" sz="2900" i="true" u="sng">
                <a:solidFill>
                  <a:srgbClr val="252D37"/>
                </a:solidFill>
                <a:latin typeface="Nunito Italics"/>
                <a:ea typeface="Nunito Italics"/>
                <a:cs typeface="Nunito Italics"/>
                <a:sym typeface="Nunito Italics"/>
              </a:rPr>
              <a:t>(88%)</a:t>
            </a:r>
            <a:r>
              <a:rPr lang="en-US" sz="2900">
                <a:solidFill>
                  <a:srgbClr val="252D37"/>
                </a:solidFill>
                <a:latin typeface="Nunito"/>
                <a:ea typeface="Nunito"/>
                <a:cs typeface="Nunito"/>
                <a:sym typeface="Nunito"/>
              </a:rPr>
              <a:t> nhìn</a:t>
            </a:r>
            <a:r>
              <a:rPr lang="en-US" sz="2900">
                <a:solidFill>
                  <a:srgbClr val="252D37"/>
                </a:solidFill>
                <a:latin typeface="Nunito"/>
                <a:ea typeface="Nunito"/>
                <a:cs typeface="Nunito"/>
                <a:sym typeface="Nunito"/>
              </a:rPr>
              <a:t> chung c</a:t>
            </a:r>
            <a:r>
              <a:rPr lang="en-US" sz="2900">
                <a:solidFill>
                  <a:srgbClr val="252D37"/>
                </a:solidFill>
                <a:latin typeface="Nunito"/>
                <a:ea typeface="Nunito"/>
                <a:cs typeface="Nunito"/>
                <a:sym typeface="Nunito"/>
              </a:rPr>
              <a:t>ho</a:t>
            </a:r>
            <a:r>
              <a:rPr lang="en-US" sz="2900">
                <a:solidFill>
                  <a:srgbClr val="252D37"/>
                </a:solidFill>
                <a:latin typeface="Nunito"/>
                <a:ea typeface="Nunito"/>
                <a:cs typeface="Nunito"/>
                <a:sym typeface="Nunito"/>
              </a:rPr>
              <a:t> kết quả</a:t>
            </a:r>
            <a:r>
              <a:rPr lang="en-US" sz="2900">
                <a:solidFill>
                  <a:srgbClr val="252D37"/>
                </a:solidFill>
                <a:latin typeface="Nunito"/>
                <a:ea typeface="Nunito"/>
                <a:cs typeface="Nunito"/>
                <a:sym typeface="Nunito"/>
              </a:rPr>
              <a:t> thấ</a:t>
            </a:r>
            <a:r>
              <a:rPr lang="en-US" sz="2900">
                <a:solidFill>
                  <a:srgbClr val="252D37"/>
                </a:solidFill>
                <a:latin typeface="Nunito"/>
                <a:ea typeface="Nunito"/>
                <a:cs typeface="Nunito"/>
                <a:sym typeface="Nunito"/>
              </a:rPr>
              <a:t>p </a:t>
            </a:r>
            <a:r>
              <a:rPr lang="en-US" sz="2900">
                <a:solidFill>
                  <a:srgbClr val="252D37"/>
                </a:solidFill>
                <a:latin typeface="Nunito"/>
                <a:ea typeface="Nunito"/>
                <a:cs typeface="Nunito"/>
                <a:sym typeface="Nunito"/>
              </a:rPr>
              <a:t>hơn so với Deep Learning</a:t>
            </a:r>
            <a:r>
              <a:rPr lang="en-US" sz="2900">
                <a:solidFill>
                  <a:srgbClr val="252D37"/>
                </a:solidFill>
                <a:latin typeface="Nunito"/>
                <a:ea typeface="Nunito"/>
                <a:cs typeface="Nunito"/>
                <a:sym typeface="Nunito"/>
              </a:rPr>
              <a:t> </a:t>
            </a:r>
            <a:r>
              <a:rPr lang="en-US" sz="2900" i="true" u="sng">
                <a:solidFill>
                  <a:srgbClr val="252D37"/>
                </a:solidFill>
                <a:latin typeface="Nunito Italics"/>
                <a:ea typeface="Nunito Italics"/>
                <a:cs typeface="Nunito Italics"/>
                <a:sym typeface="Nunito Italics"/>
              </a:rPr>
              <a:t>(90-95%)</a:t>
            </a:r>
            <a:r>
              <a:rPr lang="en-US" sz="2900">
                <a:solidFill>
                  <a:srgbClr val="252D37"/>
                </a:solidFill>
                <a:latin typeface="Nunito"/>
                <a:ea typeface="Nunito"/>
                <a:cs typeface="Nunito"/>
                <a:sym typeface="Nunito"/>
              </a:rPr>
              <a:t> </a:t>
            </a:r>
            <a:r>
              <a:rPr lang="en-US" sz="2900">
                <a:solidFill>
                  <a:srgbClr val="252D37"/>
                </a:solidFill>
                <a:latin typeface="Nunito"/>
                <a:ea typeface="Nunito"/>
                <a:cs typeface="Nunito"/>
                <a:sym typeface="Nunito"/>
              </a:rPr>
              <a:t>và Ensemble Learni</a:t>
            </a:r>
            <a:r>
              <a:rPr lang="en-US" sz="2900">
                <a:solidFill>
                  <a:srgbClr val="252D37"/>
                </a:solidFill>
                <a:latin typeface="Nunito"/>
                <a:ea typeface="Nunito"/>
                <a:cs typeface="Nunito"/>
                <a:sym typeface="Nunito"/>
              </a:rPr>
              <a:t>ng </a:t>
            </a:r>
            <a:r>
              <a:rPr lang="en-US" sz="2900" i="true" u="sng">
                <a:solidFill>
                  <a:srgbClr val="252D37"/>
                </a:solidFill>
                <a:latin typeface="Nunito Italics"/>
                <a:ea typeface="Nunito Italics"/>
                <a:cs typeface="Nunito Italics"/>
                <a:sym typeface="Nunito Italics"/>
              </a:rPr>
              <a:t>(&gt;94%)</a:t>
            </a:r>
            <a:r>
              <a:rPr lang="en-US" sz="2900">
                <a:solidFill>
                  <a:srgbClr val="252D37"/>
                </a:solidFill>
                <a:latin typeface="Nunito"/>
                <a:ea typeface="Nunito"/>
                <a:cs typeface="Nunito"/>
                <a:sym typeface="Nunito"/>
              </a:rPr>
              <a:t>.</a:t>
            </a:r>
          </a:p>
        </p:txBody>
      </p:sp>
      <p:grpSp>
        <p:nvGrpSpPr>
          <p:cNvPr name="Group 11" id="11"/>
          <p:cNvGrpSpPr/>
          <p:nvPr/>
        </p:nvGrpSpPr>
        <p:grpSpPr>
          <a:xfrm rot="0">
            <a:off x="2342372" y="5424069"/>
            <a:ext cx="13603256" cy="1431375"/>
            <a:chOff x="0" y="0"/>
            <a:chExt cx="3582751" cy="376988"/>
          </a:xfrm>
        </p:grpSpPr>
        <p:sp>
          <p:nvSpPr>
            <p:cNvPr name="Freeform 12" id="12"/>
            <p:cNvSpPr/>
            <p:nvPr/>
          </p:nvSpPr>
          <p:spPr>
            <a:xfrm flipH="false" flipV="false" rot="0">
              <a:off x="0" y="0"/>
              <a:ext cx="3582751" cy="376988"/>
            </a:xfrm>
            <a:custGeom>
              <a:avLst/>
              <a:gdLst/>
              <a:ahLst/>
              <a:cxnLst/>
              <a:rect r="r" b="b" t="t" l="l"/>
              <a:pathLst>
                <a:path h="376988" w="3582751">
                  <a:moveTo>
                    <a:pt x="11382" y="0"/>
                  </a:moveTo>
                  <a:lnTo>
                    <a:pt x="3571368" y="0"/>
                  </a:lnTo>
                  <a:cubicBezTo>
                    <a:pt x="3574387" y="0"/>
                    <a:pt x="3577282" y="1199"/>
                    <a:pt x="3579417" y="3334"/>
                  </a:cubicBezTo>
                  <a:cubicBezTo>
                    <a:pt x="3581552" y="5468"/>
                    <a:pt x="3582751" y="8364"/>
                    <a:pt x="3582751" y="11382"/>
                  </a:cubicBezTo>
                  <a:lnTo>
                    <a:pt x="3582751" y="365605"/>
                  </a:lnTo>
                  <a:cubicBezTo>
                    <a:pt x="3582751" y="368624"/>
                    <a:pt x="3581552" y="371519"/>
                    <a:pt x="3579417" y="373654"/>
                  </a:cubicBezTo>
                  <a:cubicBezTo>
                    <a:pt x="3577282" y="375788"/>
                    <a:pt x="3574387" y="376988"/>
                    <a:pt x="3571368" y="376988"/>
                  </a:cubicBezTo>
                  <a:lnTo>
                    <a:pt x="11382" y="376988"/>
                  </a:lnTo>
                  <a:cubicBezTo>
                    <a:pt x="8364" y="376988"/>
                    <a:pt x="5468" y="375788"/>
                    <a:pt x="3334" y="373654"/>
                  </a:cubicBezTo>
                  <a:cubicBezTo>
                    <a:pt x="1199" y="371519"/>
                    <a:pt x="0" y="368624"/>
                    <a:pt x="0" y="365605"/>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13" id="13"/>
            <p:cNvSpPr txBox="true"/>
            <p:nvPr/>
          </p:nvSpPr>
          <p:spPr>
            <a:xfrm>
              <a:off x="0" y="-38100"/>
              <a:ext cx="3582751" cy="415088"/>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2342372" y="5424069"/>
            <a:ext cx="299097" cy="1431375"/>
            <a:chOff x="0" y="0"/>
            <a:chExt cx="78775" cy="376988"/>
          </a:xfrm>
        </p:grpSpPr>
        <p:sp>
          <p:nvSpPr>
            <p:cNvPr name="Freeform 15" id="15"/>
            <p:cNvSpPr/>
            <p:nvPr/>
          </p:nvSpPr>
          <p:spPr>
            <a:xfrm flipH="false" flipV="false" rot="0">
              <a:off x="0" y="0"/>
              <a:ext cx="78775" cy="376988"/>
            </a:xfrm>
            <a:custGeom>
              <a:avLst/>
              <a:gdLst/>
              <a:ahLst/>
              <a:cxnLst/>
              <a:rect r="r" b="b" t="t" l="l"/>
              <a:pathLst>
                <a:path h="376988" w="78775">
                  <a:moveTo>
                    <a:pt x="0" y="0"/>
                  </a:moveTo>
                  <a:lnTo>
                    <a:pt x="78775" y="0"/>
                  </a:lnTo>
                  <a:lnTo>
                    <a:pt x="78775" y="376988"/>
                  </a:lnTo>
                  <a:lnTo>
                    <a:pt x="0" y="376988"/>
                  </a:lnTo>
                  <a:close/>
                </a:path>
              </a:pathLst>
            </a:custGeom>
            <a:solidFill>
              <a:srgbClr val="D96627"/>
            </a:solidFill>
          </p:spPr>
        </p:sp>
        <p:sp>
          <p:nvSpPr>
            <p:cNvPr name="TextBox 16" id="16"/>
            <p:cNvSpPr txBox="true"/>
            <p:nvPr/>
          </p:nvSpPr>
          <p:spPr>
            <a:xfrm>
              <a:off x="0" y="-38100"/>
              <a:ext cx="78775" cy="415088"/>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3064773" y="5588946"/>
            <a:ext cx="12158453" cy="1002665"/>
          </a:xfrm>
          <a:prstGeom prst="rect">
            <a:avLst/>
          </a:prstGeom>
        </p:spPr>
        <p:txBody>
          <a:bodyPr anchor="t" rtlCol="false" tIns="0" lIns="0" bIns="0" rIns="0">
            <a:spAutoFit/>
          </a:bodyPr>
          <a:lstStyle/>
          <a:p>
            <a:pPr algn="just">
              <a:lnSpc>
                <a:spcPts val="4060"/>
              </a:lnSpc>
            </a:pPr>
            <a:r>
              <a:rPr lang="en-US" b="true" sz="2900">
                <a:solidFill>
                  <a:srgbClr val="252D37"/>
                </a:solidFill>
                <a:latin typeface="Nunito Bold"/>
                <a:ea typeface="Nunito Bold"/>
                <a:cs typeface="Nunito Bold"/>
                <a:sym typeface="Nunito Bold"/>
              </a:rPr>
              <a:t>2. Vai trò của Transformer:</a:t>
            </a:r>
            <a:r>
              <a:rPr lang="en-US" sz="2900">
                <a:solidFill>
                  <a:srgbClr val="252D37"/>
                </a:solidFill>
                <a:latin typeface="Nunito"/>
                <a:ea typeface="Nunito"/>
                <a:cs typeface="Nunito"/>
                <a:sym typeface="Nunito"/>
              </a:rPr>
              <a:t> Các mô hình dựa trên Transformer </a:t>
            </a:r>
            <a:r>
              <a:rPr lang="en-US" sz="2900" i="true" u="none">
                <a:solidFill>
                  <a:srgbClr val="252D37"/>
                </a:solidFill>
                <a:latin typeface="Nunito Italics"/>
                <a:ea typeface="Nunito Italics"/>
                <a:cs typeface="Nunito Italics"/>
                <a:sym typeface="Nunito Italics"/>
              </a:rPr>
              <a:t>(R</a:t>
            </a:r>
            <a:r>
              <a:rPr lang="en-US" sz="2900" i="true">
                <a:solidFill>
                  <a:srgbClr val="252D37"/>
                </a:solidFill>
                <a:latin typeface="Nunito Italics"/>
                <a:ea typeface="Nunito Italics"/>
                <a:cs typeface="Nunito Italics"/>
                <a:sym typeface="Nunito Italics"/>
              </a:rPr>
              <a:t>oBERTa, BERT)</a:t>
            </a:r>
            <a:r>
              <a:rPr lang="en-US" sz="2900">
                <a:solidFill>
                  <a:srgbClr val="252D37"/>
                </a:solidFill>
                <a:latin typeface="Nunito"/>
                <a:ea typeface="Nunito"/>
                <a:cs typeface="Nunito"/>
                <a:sym typeface="Nunito"/>
              </a:rPr>
              <a:t> kết </a:t>
            </a:r>
            <a:r>
              <a:rPr lang="en-US" sz="2900">
                <a:solidFill>
                  <a:srgbClr val="252D37"/>
                </a:solidFill>
                <a:latin typeface="Nunito"/>
                <a:ea typeface="Nunito"/>
                <a:cs typeface="Nunito"/>
                <a:sym typeface="Nunito"/>
              </a:rPr>
              <a:t>hợ</a:t>
            </a:r>
            <a:r>
              <a:rPr lang="en-US" sz="2900">
                <a:solidFill>
                  <a:srgbClr val="252D37"/>
                </a:solidFill>
                <a:latin typeface="Nunito"/>
                <a:ea typeface="Nunito"/>
                <a:cs typeface="Nunito"/>
                <a:sym typeface="Nunito"/>
              </a:rPr>
              <a:t>p</a:t>
            </a:r>
            <a:r>
              <a:rPr lang="en-US" sz="2900">
                <a:solidFill>
                  <a:srgbClr val="252D37"/>
                </a:solidFill>
                <a:latin typeface="Nunito"/>
                <a:ea typeface="Nunito"/>
                <a:cs typeface="Nunito"/>
                <a:sym typeface="Nunito"/>
              </a:rPr>
              <a:t> với LSTM/GRU</a:t>
            </a:r>
            <a:r>
              <a:rPr lang="en-US" sz="2900">
                <a:solidFill>
                  <a:srgbClr val="252D37"/>
                </a:solidFill>
                <a:latin typeface="Nunito"/>
                <a:ea typeface="Nunito"/>
                <a:cs typeface="Nunito"/>
                <a:sym typeface="Nunito"/>
              </a:rPr>
              <a:t> đạt hiệu</a:t>
            </a:r>
            <a:r>
              <a:rPr lang="en-US" sz="2900">
                <a:solidFill>
                  <a:srgbClr val="252D37"/>
                </a:solidFill>
                <a:latin typeface="Nunito"/>
                <a:ea typeface="Nunito"/>
                <a:cs typeface="Nunito"/>
                <a:sym typeface="Nunito"/>
              </a:rPr>
              <a:t> suất cao </a:t>
            </a:r>
            <a:r>
              <a:rPr lang="en-US" sz="2900">
                <a:solidFill>
                  <a:srgbClr val="252D37"/>
                </a:solidFill>
                <a:latin typeface="Nunito"/>
                <a:ea typeface="Nunito"/>
                <a:cs typeface="Nunito"/>
                <a:sym typeface="Nunito"/>
              </a:rPr>
              <a:t>nhất </a:t>
            </a:r>
            <a:r>
              <a:rPr lang="en-US" sz="2900" i="true" u="sng">
                <a:solidFill>
                  <a:srgbClr val="252D37"/>
                </a:solidFill>
                <a:latin typeface="Nunito Italics"/>
                <a:ea typeface="Nunito Italics"/>
                <a:cs typeface="Nunito Italics"/>
                <a:sym typeface="Nunito Italics"/>
              </a:rPr>
              <a:t>(&gt;92%)</a:t>
            </a:r>
            <a:r>
              <a:rPr lang="en-US" sz="2900">
                <a:solidFill>
                  <a:srgbClr val="252D37"/>
                </a:solidFill>
                <a:latin typeface="Nunito"/>
                <a:ea typeface="Nunito"/>
                <a:cs typeface="Nunito"/>
                <a:sym typeface="Nunito"/>
              </a:rPr>
              <a:t>.</a:t>
            </a:r>
          </a:p>
        </p:txBody>
      </p:sp>
      <p:grpSp>
        <p:nvGrpSpPr>
          <p:cNvPr name="Group 18" id="18"/>
          <p:cNvGrpSpPr/>
          <p:nvPr/>
        </p:nvGrpSpPr>
        <p:grpSpPr>
          <a:xfrm rot="0">
            <a:off x="2342372" y="7265019"/>
            <a:ext cx="13603256" cy="1936662"/>
            <a:chOff x="0" y="0"/>
            <a:chExt cx="3582751" cy="510067"/>
          </a:xfrm>
        </p:grpSpPr>
        <p:sp>
          <p:nvSpPr>
            <p:cNvPr name="Freeform 19" id="19"/>
            <p:cNvSpPr/>
            <p:nvPr/>
          </p:nvSpPr>
          <p:spPr>
            <a:xfrm flipH="false" flipV="false" rot="0">
              <a:off x="0" y="0"/>
              <a:ext cx="3582751" cy="510067"/>
            </a:xfrm>
            <a:custGeom>
              <a:avLst/>
              <a:gdLst/>
              <a:ahLst/>
              <a:cxnLst/>
              <a:rect r="r" b="b" t="t" l="l"/>
              <a:pathLst>
                <a:path h="510067" w="3582751">
                  <a:moveTo>
                    <a:pt x="11382" y="0"/>
                  </a:moveTo>
                  <a:lnTo>
                    <a:pt x="3571368" y="0"/>
                  </a:lnTo>
                  <a:cubicBezTo>
                    <a:pt x="3574387" y="0"/>
                    <a:pt x="3577282" y="1199"/>
                    <a:pt x="3579417" y="3334"/>
                  </a:cubicBezTo>
                  <a:cubicBezTo>
                    <a:pt x="3581552" y="5468"/>
                    <a:pt x="3582751" y="8364"/>
                    <a:pt x="3582751" y="11382"/>
                  </a:cubicBezTo>
                  <a:lnTo>
                    <a:pt x="3582751" y="498685"/>
                  </a:lnTo>
                  <a:cubicBezTo>
                    <a:pt x="3582751" y="501704"/>
                    <a:pt x="3581552" y="504599"/>
                    <a:pt x="3579417" y="506734"/>
                  </a:cubicBezTo>
                  <a:cubicBezTo>
                    <a:pt x="3577282" y="508868"/>
                    <a:pt x="3574387" y="510067"/>
                    <a:pt x="3571368" y="510067"/>
                  </a:cubicBezTo>
                  <a:lnTo>
                    <a:pt x="11382" y="510067"/>
                  </a:lnTo>
                  <a:cubicBezTo>
                    <a:pt x="8364" y="510067"/>
                    <a:pt x="5468" y="508868"/>
                    <a:pt x="3334" y="506734"/>
                  </a:cubicBezTo>
                  <a:cubicBezTo>
                    <a:pt x="1199" y="504599"/>
                    <a:pt x="0" y="501704"/>
                    <a:pt x="0" y="498685"/>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20" id="20"/>
            <p:cNvSpPr txBox="true"/>
            <p:nvPr/>
          </p:nvSpPr>
          <p:spPr>
            <a:xfrm>
              <a:off x="0" y="-38100"/>
              <a:ext cx="3582751" cy="548167"/>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2342372" y="7265019"/>
            <a:ext cx="299097" cy="1936662"/>
            <a:chOff x="0" y="0"/>
            <a:chExt cx="78775" cy="510067"/>
          </a:xfrm>
        </p:grpSpPr>
        <p:sp>
          <p:nvSpPr>
            <p:cNvPr name="Freeform 22" id="22"/>
            <p:cNvSpPr/>
            <p:nvPr/>
          </p:nvSpPr>
          <p:spPr>
            <a:xfrm flipH="false" flipV="false" rot="0">
              <a:off x="0" y="0"/>
              <a:ext cx="78775" cy="510067"/>
            </a:xfrm>
            <a:custGeom>
              <a:avLst/>
              <a:gdLst/>
              <a:ahLst/>
              <a:cxnLst/>
              <a:rect r="r" b="b" t="t" l="l"/>
              <a:pathLst>
                <a:path h="510067" w="78775">
                  <a:moveTo>
                    <a:pt x="0" y="0"/>
                  </a:moveTo>
                  <a:lnTo>
                    <a:pt x="78775" y="0"/>
                  </a:lnTo>
                  <a:lnTo>
                    <a:pt x="78775" y="510067"/>
                  </a:lnTo>
                  <a:lnTo>
                    <a:pt x="0" y="510067"/>
                  </a:lnTo>
                  <a:close/>
                </a:path>
              </a:pathLst>
            </a:custGeom>
            <a:solidFill>
              <a:srgbClr val="D96627"/>
            </a:solidFill>
          </p:spPr>
        </p:sp>
        <p:sp>
          <p:nvSpPr>
            <p:cNvPr name="TextBox 23" id="23"/>
            <p:cNvSpPr txBox="true"/>
            <p:nvPr/>
          </p:nvSpPr>
          <p:spPr>
            <a:xfrm>
              <a:off x="0" y="-38100"/>
              <a:ext cx="78775" cy="548167"/>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3064773" y="7429896"/>
            <a:ext cx="12158453" cy="1517015"/>
          </a:xfrm>
          <a:prstGeom prst="rect">
            <a:avLst/>
          </a:prstGeom>
        </p:spPr>
        <p:txBody>
          <a:bodyPr anchor="t" rtlCol="false" tIns="0" lIns="0" bIns="0" rIns="0">
            <a:spAutoFit/>
          </a:bodyPr>
          <a:lstStyle/>
          <a:p>
            <a:pPr algn="just">
              <a:lnSpc>
                <a:spcPts val="4060"/>
              </a:lnSpc>
            </a:pPr>
            <a:r>
              <a:rPr lang="en-US" b="true" sz="2900">
                <a:solidFill>
                  <a:srgbClr val="252D37"/>
                </a:solidFill>
                <a:latin typeface="Nunito Bold"/>
                <a:ea typeface="Nunito Bold"/>
                <a:cs typeface="Nunito Bold"/>
                <a:sym typeface="Nunito Bold"/>
              </a:rPr>
              <a:t>3. Tầm quan trọng của cơ chế Attention: </a:t>
            </a:r>
            <a:r>
              <a:rPr lang="en-US" sz="2900">
                <a:solidFill>
                  <a:srgbClr val="252D37"/>
                </a:solidFill>
                <a:latin typeface="Nunito"/>
                <a:ea typeface="Nunito"/>
                <a:cs typeface="Nunito"/>
                <a:sym typeface="Nunito"/>
              </a:rPr>
              <a:t>Các kiến trúc tích hợp cơ chế Attention giúp</a:t>
            </a:r>
            <a:r>
              <a:rPr lang="en-US" sz="2900">
                <a:solidFill>
                  <a:srgbClr val="252D37"/>
                </a:solidFill>
                <a:latin typeface="Nunito"/>
                <a:ea typeface="Nunito"/>
                <a:cs typeface="Nunito"/>
                <a:sym typeface="Nunito"/>
              </a:rPr>
              <a:t> </a:t>
            </a:r>
            <a:r>
              <a:rPr lang="en-US" sz="2900">
                <a:solidFill>
                  <a:srgbClr val="252D37"/>
                </a:solidFill>
                <a:latin typeface="Nunito"/>
                <a:ea typeface="Nunito"/>
                <a:cs typeface="Nunito"/>
                <a:sym typeface="Nunito"/>
              </a:rPr>
              <a:t>cải</a:t>
            </a:r>
            <a:r>
              <a:rPr lang="en-US" sz="2900">
                <a:solidFill>
                  <a:srgbClr val="252D37"/>
                </a:solidFill>
                <a:latin typeface="Nunito"/>
                <a:ea typeface="Nunito"/>
                <a:cs typeface="Nunito"/>
                <a:sym typeface="Nunito"/>
              </a:rPr>
              <a:t> thiện độ c</a:t>
            </a:r>
            <a:r>
              <a:rPr lang="en-US" sz="2900">
                <a:solidFill>
                  <a:srgbClr val="252D37"/>
                </a:solidFill>
                <a:latin typeface="Nunito"/>
                <a:ea typeface="Nunito"/>
                <a:cs typeface="Nunito"/>
                <a:sym typeface="Nunito"/>
              </a:rPr>
              <a:t>hính xác</a:t>
            </a:r>
            <a:r>
              <a:rPr lang="en-US" sz="2900">
                <a:solidFill>
                  <a:srgbClr val="252D37"/>
                </a:solidFill>
                <a:latin typeface="Nunito"/>
                <a:ea typeface="Nunito"/>
                <a:cs typeface="Nunito"/>
                <a:sym typeface="Nunito"/>
              </a:rPr>
              <a:t> đáng kể, như</a:t>
            </a:r>
            <a:r>
              <a:rPr lang="en-US" sz="2900">
                <a:solidFill>
                  <a:srgbClr val="252D37"/>
                </a:solidFill>
                <a:latin typeface="Nunito"/>
                <a:ea typeface="Nunito"/>
                <a:cs typeface="Nunito"/>
                <a:sym typeface="Nunito"/>
              </a:rPr>
              <a:t> trường hợp của Ja</a:t>
            </a:r>
            <a:r>
              <a:rPr lang="en-US" sz="2900">
                <a:solidFill>
                  <a:srgbClr val="252D37"/>
                </a:solidFill>
                <a:latin typeface="Nunito"/>
                <a:ea typeface="Nunito"/>
                <a:cs typeface="Nunito"/>
                <a:sym typeface="Nunito"/>
              </a:rPr>
              <a:t>ng et al. </a:t>
            </a:r>
            <a:r>
              <a:rPr lang="en-US" sz="2900" i="true">
                <a:solidFill>
                  <a:srgbClr val="252D37"/>
                </a:solidFill>
                <a:latin typeface="Nunito Italics"/>
                <a:ea typeface="Nunito Italics"/>
                <a:cs typeface="Nunito Italics"/>
                <a:sym typeface="Nunito Italics"/>
              </a:rPr>
              <a:t>(2020)</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15</a:t>
            </a:r>
          </a:p>
        </p:txBody>
      </p:sp>
      <p:sp>
        <p:nvSpPr>
          <p:cNvPr name="TextBox 3" id="3"/>
          <p:cNvSpPr txBox="true"/>
          <p:nvPr/>
        </p:nvSpPr>
        <p:spPr>
          <a:xfrm rot="0">
            <a:off x="2099288" y="1407294"/>
            <a:ext cx="13673829" cy="86944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4. PHÂN TÍCH XU HƯỚNG VÀ NHẬN XÉT</a:t>
            </a:r>
          </a:p>
        </p:txBody>
      </p:sp>
      <p:grpSp>
        <p:nvGrpSpPr>
          <p:cNvPr name="Group 4" id="4"/>
          <p:cNvGrpSpPr/>
          <p:nvPr/>
        </p:nvGrpSpPr>
        <p:grpSpPr>
          <a:xfrm rot="0">
            <a:off x="2342372" y="3081560"/>
            <a:ext cx="13603256" cy="1936805"/>
            <a:chOff x="0" y="0"/>
            <a:chExt cx="3582751" cy="510105"/>
          </a:xfrm>
        </p:grpSpPr>
        <p:sp>
          <p:nvSpPr>
            <p:cNvPr name="Freeform 5" id="5"/>
            <p:cNvSpPr/>
            <p:nvPr/>
          </p:nvSpPr>
          <p:spPr>
            <a:xfrm flipH="false" flipV="false" rot="0">
              <a:off x="0" y="0"/>
              <a:ext cx="3582751" cy="510105"/>
            </a:xfrm>
            <a:custGeom>
              <a:avLst/>
              <a:gdLst/>
              <a:ahLst/>
              <a:cxnLst/>
              <a:rect r="r" b="b" t="t" l="l"/>
              <a:pathLst>
                <a:path h="510105" w="3582751">
                  <a:moveTo>
                    <a:pt x="11382" y="0"/>
                  </a:moveTo>
                  <a:lnTo>
                    <a:pt x="3571368" y="0"/>
                  </a:lnTo>
                  <a:cubicBezTo>
                    <a:pt x="3574387" y="0"/>
                    <a:pt x="3577282" y="1199"/>
                    <a:pt x="3579417" y="3334"/>
                  </a:cubicBezTo>
                  <a:cubicBezTo>
                    <a:pt x="3581552" y="5468"/>
                    <a:pt x="3582751" y="8364"/>
                    <a:pt x="3582751" y="11382"/>
                  </a:cubicBezTo>
                  <a:lnTo>
                    <a:pt x="3582751" y="498723"/>
                  </a:lnTo>
                  <a:cubicBezTo>
                    <a:pt x="3582751" y="501741"/>
                    <a:pt x="3581552" y="504637"/>
                    <a:pt x="3579417" y="506771"/>
                  </a:cubicBezTo>
                  <a:cubicBezTo>
                    <a:pt x="3577282" y="508906"/>
                    <a:pt x="3574387" y="510105"/>
                    <a:pt x="3571368" y="510105"/>
                  </a:cubicBezTo>
                  <a:lnTo>
                    <a:pt x="11382" y="510105"/>
                  </a:lnTo>
                  <a:cubicBezTo>
                    <a:pt x="8364" y="510105"/>
                    <a:pt x="5468" y="508906"/>
                    <a:pt x="3334" y="506771"/>
                  </a:cubicBezTo>
                  <a:cubicBezTo>
                    <a:pt x="1199" y="504637"/>
                    <a:pt x="0" y="501741"/>
                    <a:pt x="0" y="498723"/>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6" id="6"/>
            <p:cNvSpPr txBox="true"/>
            <p:nvPr/>
          </p:nvSpPr>
          <p:spPr>
            <a:xfrm>
              <a:off x="0" y="-38100"/>
              <a:ext cx="3582751" cy="54820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2342372" y="3081560"/>
            <a:ext cx="299097" cy="1936805"/>
            <a:chOff x="0" y="0"/>
            <a:chExt cx="78775" cy="510105"/>
          </a:xfrm>
        </p:grpSpPr>
        <p:sp>
          <p:nvSpPr>
            <p:cNvPr name="Freeform 8" id="8"/>
            <p:cNvSpPr/>
            <p:nvPr/>
          </p:nvSpPr>
          <p:spPr>
            <a:xfrm flipH="false" flipV="false" rot="0">
              <a:off x="0" y="0"/>
              <a:ext cx="78775" cy="510105"/>
            </a:xfrm>
            <a:custGeom>
              <a:avLst/>
              <a:gdLst/>
              <a:ahLst/>
              <a:cxnLst/>
              <a:rect r="r" b="b" t="t" l="l"/>
              <a:pathLst>
                <a:path h="510105" w="78775">
                  <a:moveTo>
                    <a:pt x="0" y="0"/>
                  </a:moveTo>
                  <a:lnTo>
                    <a:pt x="78775" y="0"/>
                  </a:lnTo>
                  <a:lnTo>
                    <a:pt x="78775" y="510105"/>
                  </a:lnTo>
                  <a:lnTo>
                    <a:pt x="0" y="510105"/>
                  </a:lnTo>
                  <a:close/>
                </a:path>
              </a:pathLst>
            </a:custGeom>
            <a:solidFill>
              <a:srgbClr val="D96627"/>
            </a:solidFill>
          </p:spPr>
        </p:sp>
        <p:sp>
          <p:nvSpPr>
            <p:cNvPr name="TextBox 9" id="9"/>
            <p:cNvSpPr txBox="true"/>
            <p:nvPr/>
          </p:nvSpPr>
          <p:spPr>
            <a:xfrm>
              <a:off x="0" y="-38100"/>
              <a:ext cx="78775" cy="548205"/>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3064773" y="3246438"/>
            <a:ext cx="12158453" cy="1517015"/>
          </a:xfrm>
          <a:prstGeom prst="rect">
            <a:avLst/>
          </a:prstGeom>
        </p:spPr>
        <p:txBody>
          <a:bodyPr anchor="t" rtlCol="false" tIns="0" lIns="0" bIns="0" rIns="0">
            <a:spAutoFit/>
          </a:bodyPr>
          <a:lstStyle/>
          <a:p>
            <a:pPr algn="just">
              <a:lnSpc>
                <a:spcPts val="4060"/>
              </a:lnSpc>
            </a:pPr>
            <a:r>
              <a:rPr lang="en-US" b="true" sz="2900">
                <a:solidFill>
                  <a:srgbClr val="252D37"/>
                </a:solidFill>
                <a:latin typeface="Nunito Bold"/>
                <a:ea typeface="Nunito Bold"/>
                <a:cs typeface="Nunito Bold"/>
                <a:sym typeface="Nunito Bold"/>
              </a:rPr>
              <a:t>4. Tiềm năng của Graph Neural Networks:</a:t>
            </a:r>
            <a:r>
              <a:rPr lang="en-US" sz="2900">
                <a:solidFill>
                  <a:srgbClr val="252D37"/>
                </a:solidFill>
                <a:latin typeface="Nunito"/>
                <a:ea typeface="Nunito"/>
                <a:cs typeface="Nunito"/>
                <a:sym typeface="Nunito"/>
              </a:rPr>
              <a:t> ST-GCN của AlBadani et al. </a:t>
            </a:r>
            <a:r>
              <a:rPr lang="en-US" sz="2900" i="true" u="none">
                <a:solidFill>
                  <a:srgbClr val="252D37"/>
                </a:solidFill>
                <a:latin typeface="Nunito Italics"/>
                <a:ea typeface="Nunito Italics"/>
                <a:cs typeface="Nunito Italics"/>
                <a:sym typeface="Nunito Italics"/>
              </a:rPr>
              <a:t>(</a:t>
            </a:r>
            <a:r>
              <a:rPr lang="en-US" sz="2900" i="true">
                <a:solidFill>
                  <a:srgbClr val="252D37"/>
                </a:solidFill>
                <a:latin typeface="Nunito Italics"/>
                <a:ea typeface="Nunito Italics"/>
                <a:cs typeface="Nunito Italics"/>
                <a:sym typeface="Nunito Italics"/>
              </a:rPr>
              <a:t>2022</a:t>
            </a:r>
            <a:r>
              <a:rPr lang="en-US" sz="2900" i="true" u="none">
                <a:solidFill>
                  <a:srgbClr val="252D37"/>
                </a:solidFill>
                <a:latin typeface="Nunito Italics"/>
                <a:ea typeface="Nunito Italics"/>
                <a:cs typeface="Nunito Italics"/>
                <a:sym typeface="Nunito Italics"/>
              </a:rPr>
              <a:t>)</a:t>
            </a:r>
            <a:r>
              <a:rPr lang="en-US" sz="2900" u="none">
                <a:solidFill>
                  <a:srgbClr val="252D37"/>
                </a:solidFill>
                <a:latin typeface="Nunito"/>
                <a:ea typeface="Nunito"/>
                <a:cs typeface="Nunito"/>
                <a:sym typeface="Nunito"/>
              </a:rPr>
              <a:t> </a:t>
            </a:r>
            <a:r>
              <a:rPr lang="en-US" sz="2900">
                <a:solidFill>
                  <a:srgbClr val="252D37"/>
                </a:solidFill>
                <a:latin typeface="Nunito"/>
                <a:ea typeface="Nunito"/>
                <a:cs typeface="Nunito"/>
                <a:sym typeface="Nunito"/>
              </a:rPr>
              <a:t>đạt kết quả</a:t>
            </a:r>
            <a:r>
              <a:rPr lang="en-US" sz="2900">
                <a:solidFill>
                  <a:srgbClr val="252D37"/>
                </a:solidFill>
                <a:latin typeface="Nunito"/>
                <a:ea typeface="Nunito"/>
                <a:cs typeface="Nunito"/>
                <a:sym typeface="Nunito"/>
              </a:rPr>
              <a:t> cao nhất</a:t>
            </a:r>
            <a:r>
              <a:rPr lang="en-US" sz="2900">
                <a:solidFill>
                  <a:srgbClr val="252D37"/>
                </a:solidFill>
                <a:latin typeface="Nunito"/>
                <a:ea typeface="Nunito"/>
                <a:cs typeface="Nunito"/>
                <a:sym typeface="Nunito"/>
              </a:rPr>
              <a:t> </a:t>
            </a:r>
            <a:r>
              <a:rPr lang="en-US" sz="2900" i="true" u="sng">
                <a:solidFill>
                  <a:srgbClr val="252D37"/>
                </a:solidFill>
                <a:latin typeface="Nunito Italics"/>
                <a:ea typeface="Nunito Italics"/>
                <a:cs typeface="Nunito Italics"/>
                <a:sym typeface="Nunito Italics"/>
              </a:rPr>
              <a:t>(94.94%)</a:t>
            </a:r>
            <a:r>
              <a:rPr lang="en-US" sz="2900">
                <a:solidFill>
                  <a:srgbClr val="252D37"/>
                </a:solidFill>
                <a:latin typeface="Nunito"/>
                <a:ea typeface="Nunito"/>
                <a:cs typeface="Nunito"/>
                <a:sym typeface="Nunito"/>
              </a:rPr>
              <a:t> nhờ khai</a:t>
            </a:r>
            <a:r>
              <a:rPr lang="en-US" sz="2900">
                <a:solidFill>
                  <a:srgbClr val="252D37"/>
                </a:solidFill>
                <a:latin typeface="Nunito"/>
                <a:ea typeface="Nunito"/>
                <a:cs typeface="Nunito"/>
                <a:sym typeface="Nunito"/>
              </a:rPr>
              <a:t> thác mối quan hệ giữa các từ tro</a:t>
            </a:r>
            <a:r>
              <a:rPr lang="en-US" sz="2900">
                <a:solidFill>
                  <a:srgbClr val="252D37"/>
                </a:solidFill>
                <a:latin typeface="Nunito"/>
                <a:ea typeface="Nunito"/>
                <a:cs typeface="Nunito"/>
                <a:sym typeface="Nunito"/>
              </a:rPr>
              <a:t>ng văn bản.</a:t>
            </a:r>
          </a:p>
        </p:txBody>
      </p:sp>
      <p:grpSp>
        <p:nvGrpSpPr>
          <p:cNvPr name="Group 11" id="11"/>
          <p:cNvGrpSpPr/>
          <p:nvPr/>
        </p:nvGrpSpPr>
        <p:grpSpPr>
          <a:xfrm rot="0">
            <a:off x="2342372" y="5424069"/>
            <a:ext cx="13603256" cy="1925963"/>
            <a:chOff x="0" y="0"/>
            <a:chExt cx="3582751" cy="507250"/>
          </a:xfrm>
        </p:grpSpPr>
        <p:sp>
          <p:nvSpPr>
            <p:cNvPr name="Freeform 12" id="12"/>
            <p:cNvSpPr/>
            <p:nvPr/>
          </p:nvSpPr>
          <p:spPr>
            <a:xfrm flipH="false" flipV="false" rot="0">
              <a:off x="0" y="0"/>
              <a:ext cx="3582751" cy="507250"/>
            </a:xfrm>
            <a:custGeom>
              <a:avLst/>
              <a:gdLst/>
              <a:ahLst/>
              <a:cxnLst/>
              <a:rect r="r" b="b" t="t" l="l"/>
              <a:pathLst>
                <a:path h="507250" w="3582751">
                  <a:moveTo>
                    <a:pt x="11382" y="0"/>
                  </a:moveTo>
                  <a:lnTo>
                    <a:pt x="3571368" y="0"/>
                  </a:lnTo>
                  <a:cubicBezTo>
                    <a:pt x="3574387" y="0"/>
                    <a:pt x="3577282" y="1199"/>
                    <a:pt x="3579417" y="3334"/>
                  </a:cubicBezTo>
                  <a:cubicBezTo>
                    <a:pt x="3581552" y="5468"/>
                    <a:pt x="3582751" y="8364"/>
                    <a:pt x="3582751" y="11382"/>
                  </a:cubicBezTo>
                  <a:lnTo>
                    <a:pt x="3582751" y="495867"/>
                  </a:lnTo>
                  <a:cubicBezTo>
                    <a:pt x="3582751" y="498886"/>
                    <a:pt x="3581552" y="501781"/>
                    <a:pt x="3579417" y="503916"/>
                  </a:cubicBezTo>
                  <a:cubicBezTo>
                    <a:pt x="3577282" y="506050"/>
                    <a:pt x="3574387" y="507250"/>
                    <a:pt x="3571368" y="507250"/>
                  </a:cubicBezTo>
                  <a:lnTo>
                    <a:pt x="11382" y="507250"/>
                  </a:lnTo>
                  <a:cubicBezTo>
                    <a:pt x="8364" y="507250"/>
                    <a:pt x="5468" y="506050"/>
                    <a:pt x="3334" y="503916"/>
                  </a:cubicBezTo>
                  <a:cubicBezTo>
                    <a:pt x="1199" y="501781"/>
                    <a:pt x="0" y="498886"/>
                    <a:pt x="0" y="495867"/>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13" id="13"/>
            <p:cNvSpPr txBox="true"/>
            <p:nvPr/>
          </p:nvSpPr>
          <p:spPr>
            <a:xfrm>
              <a:off x="0" y="-38100"/>
              <a:ext cx="3582751" cy="54535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2342372" y="5424069"/>
            <a:ext cx="299097" cy="1925963"/>
            <a:chOff x="0" y="0"/>
            <a:chExt cx="78775" cy="507250"/>
          </a:xfrm>
        </p:grpSpPr>
        <p:sp>
          <p:nvSpPr>
            <p:cNvPr name="Freeform 15" id="15"/>
            <p:cNvSpPr/>
            <p:nvPr/>
          </p:nvSpPr>
          <p:spPr>
            <a:xfrm flipH="false" flipV="false" rot="0">
              <a:off x="0" y="0"/>
              <a:ext cx="78775" cy="507250"/>
            </a:xfrm>
            <a:custGeom>
              <a:avLst/>
              <a:gdLst/>
              <a:ahLst/>
              <a:cxnLst/>
              <a:rect r="r" b="b" t="t" l="l"/>
              <a:pathLst>
                <a:path h="507250" w="78775">
                  <a:moveTo>
                    <a:pt x="0" y="0"/>
                  </a:moveTo>
                  <a:lnTo>
                    <a:pt x="78775" y="0"/>
                  </a:lnTo>
                  <a:lnTo>
                    <a:pt x="78775" y="507250"/>
                  </a:lnTo>
                  <a:lnTo>
                    <a:pt x="0" y="507250"/>
                  </a:lnTo>
                  <a:close/>
                </a:path>
              </a:pathLst>
            </a:custGeom>
            <a:solidFill>
              <a:srgbClr val="D96627"/>
            </a:solidFill>
          </p:spPr>
        </p:sp>
        <p:sp>
          <p:nvSpPr>
            <p:cNvPr name="TextBox 16" id="16"/>
            <p:cNvSpPr txBox="true"/>
            <p:nvPr/>
          </p:nvSpPr>
          <p:spPr>
            <a:xfrm>
              <a:off x="0" y="-38100"/>
              <a:ext cx="78775" cy="545350"/>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3064773" y="5588946"/>
            <a:ext cx="12158453" cy="1517015"/>
          </a:xfrm>
          <a:prstGeom prst="rect">
            <a:avLst/>
          </a:prstGeom>
        </p:spPr>
        <p:txBody>
          <a:bodyPr anchor="t" rtlCol="false" tIns="0" lIns="0" bIns="0" rIns="0">
            <a:spAutoFit/>
          </a:bodyPr>
          <a:lstStyle/>
          <a:p>
            <a:pPr algn="just">
              <a:lnSpc>
                <a:spcPts val="4060"/>
              </a:lnSpc>
            </a:pPr>
            <a:r>
              <a:rPr lang="en-US" b="true" sz="2900">
                <a:solidFill>
                  <a:srgbClr val="252D37"/>
                </a:solidFill>
                <a:latin typeface="Nunito Bold"/>
                <a:ea typeface="Nunito Bold"/>
                <a:cs typeface="Nunito Bold"/>
                <a:sym typeface="Nunito Bold"/>
              </a:rPr>
              <a:t>5. Tiền xử lý dữ liệu:</a:t>
            </a:r>
            <a:r>
              <a:rPr lang="en-US" sz="2900">
                <a:solidFill>
                  <a:srgbClr val="252D37"/>
                </a:solidFill>
                <a:latin typeface="Nunito"/>
                <a:ea typeface="Nunito"/>
                <a:cs typeface="Nunito"/>
                <a:sym typeface="Nunito"/>
              </a:rPr>
              <a:t> Việc sử dụng các pretrained embedding </a:t>
            </a:r>
            <a:r>
              <a:rPr lang="en-US" sz="2900" i="true">
                <a:solidFill>
                  <a:srgbClr val="252D37"/>
                </a:solidFill>
                <a:latin typeface="Nunito Italics"/>
                <a:ea typeface="Nunito Italics"/>
                <a:cs typeface="Nunito Italics"/>
                <a:sym typeface="Nunito Italics"/>
              </a:rPr>
              <a:t>(word2vec, GloVe, BERT, RoBERTa)</a:t>
            </a:r>
            <a:r>
              <a:rPr lang="en-US" sz="2900">
                <a:solidFill>
                  <a:srgbClr val="252D37"/>
                </a:solidFill>
                <a:latin typeface="Nunito"/>
                <a:ea typeface="Nunito"/>
                <a:cs typeface="Nunito"/>
                <a:sym typeface="Nunito"/>
              </a:rPr>
              <a:t> là yếu tố quan trọng góp p</a:t>
            </a:r>
            <a:r>
              <a:rPr lang="en-US" sz="2900">
                <a:solidFill>
                  <a:srgbClr val="252D37"/>
                </a:solidFill>
                <a:latin typeface="Nunito"/>
                <a:ea typeface="Nunito"/>
                <a:cs typeface="Nunito"/>
                <a:sym typeface="Nunito"/>
              </a:rPr>
              <a:t>hần vào</a:t>
            </a:r>
            <a:r>
              <a:rPr lang="en-US" sz="2900">
                <a:solidFill>
                  <a:srgbClr val="252D37"/>
                </a:solidFill>
                <a:latin typeface="Nunito"/>
                <a:ea typeface="Nunito"/>
                <a:cs typeface="Nunito"/>
                <a:sym typeface="Nunito"/>
              </a:rPr>
              <a:t> hiệu</a:t>
            </a:r>
            <a:r>
              <a:rPr lang="en-US" sz="2900">
                <a:solidFill>
                  <a:srgbClr val="252D37"/>
                </a:solidFill>
                <a:latin typeface="Nunito"/>
                <a:ea typeface="Nunito"/>
                <a:cs typeface="Nunito"/>
                <a:sym typeface="Nunito"/>
              </a:rPr>
              <a:t> suất cao của các mô hì</a:t>
            </a:r>
            <a:r>
              <a:rPr lang="en-US" sz="2900">
                <a:solidFill>
                  <a:srgbClr val="252D37"/>
                </a:solidFill>
                <a:latin typeface="Nunito"/>
                <a:ea typeface="Nunito"/>
                <a:cs typeface="Nunito"/>
                <a:sym typeface="Nunito"/>
              </a:rPr>
              <a:t>nh.</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16</a:t>
            </a:r>
          </a:p>
        </p:txBody>
      </p:sp>
      <p:sp>
        <p:nvSpPr>
          <p:cNvPr name="TextBox 3" id="3"/>
          <p:cNvSpPr txBox="true"/>
          <p:nvPr/>
        </p:nvSpPr>
        <p:spPr>
          <a:xfrm rot="0">
            <a:off x="2099288" y="1407294"/>
            <a:ext cx="13787068" cy="168859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5. PAPER KEY: PHÂN TÍCH VÀ ĐỀ XUẤT CẢI TIẾN</a:t>
            </a:r>
          </a:p>
        </p:txBody>
      </p:sp>
      <p:grpSp>
        <p:nvGrpSpPr>
          <p:cNvPr name="Group 4" id="4"/>
          <p:cNvGrpSpPr/>
          <p:nvPr/>
        </p:nvGrpSpPr>
        <p:grpSpPr>
          <a:xfrm rot="0">
            <a:off x="2342372" y="3410635"/>
            <a:ext cx="13606197" cy="1732865"/>
            <a:chOff x="0" y="0"/>
            <a:chExt cx="3583525" cy="456393"/>
          </a:xfrm>
        </p:grpSpPr>
        <p:sp>
          <p:nvSpPr>
            <p:cNvPr name="Freeform 5" id="5"/>
            <p:cNvSpPr/>
            <p:nvPr/>
          </p:nvSpPr>
          <p:spPr>
            <a:xfrm flipH="false" flipV="false" rot="0">
              <a:off x="0" y="0"/>
              <a:ext cx="3583525" cy="456392"/>
            </a:xfrm>
            <a:custGeom>
              <a:avLst/>
              <a:gdLst/>
              <a:ahLst/>
              <a:cxnLst/>
              <a:rect r="r" b="b" t="t" l="l"/>
              <a:pathLst>
                <a:path h="456392" w="3583525">
                  <a:moveTo>
                    <a:pt x="7397" y="0"/>
                  </a:moveTo>
                  <a:lnTo>
                    <a:pt x="3576128" y="0"/>
                  </a:lnTo>
                  <a:cubicBezTo>
                    <a:pt x="3578090" y="0"/>
                    <a:pt x="3579971" y="779"/>
                    <a:pt x="3581359" y="2167"/>
                  </a:cubicBezTo>
                  <a:cubicBezTo>
                    <a:pt x="3582746" y="3554"/>
                    <a:pt x="3583525" y="5435"/>
                    <a:pt x="3583525" y="7397"/>
                  </a:cubicBezTo>
                  <a:lnTo>
                    <a:pt x="3583525" y="448996"/>
                  </a:lnTo>
                  <a:cubicBezTo>
                    <a:pt x="3583525" y="450957"/>
                    <a:pt x="3582746" y="452839"/>
                    <a:pt x="3581359" y="454226"/>
                  </a:cubicBezTo>
                  <a:cubicBezTo>
                    <a:pt x="3579971" y="455613"/>
                    <a:pt x="3578090" y="456392"/>
                    <a:pt x="3576128" y="456392"/>
                  </a:cubicBezTo>
                  <a:lnTo>
                    <a:pt x="7397" y="456392"/>
                  </a:lnTo>
                  <a:cubicBezTo>
                    <a:pt x="5435" y="456392"/>
                    <a:pt x="3554" y="455613"/>
                    <a:pt x="2167" y="454226"/>
                  </a:cubicBezTo>
                  <a:cubicBezTo>
                    <a:pt x="779" y="452839"/>
                    <a:pt x="0" y="450957"/>
                    <a:pt x="0" y="448996"/>
                  </a:cubicBezTo>
                  <a:lnTo>
                    <a:pt x="0" y="7397"/>
                  </a:lnTo>
                  <a:cubicBezTo>
                    <a:pt x="0" y="5435"/>
                    <a:pt x="779" y="3554"/>
                    <a:pt x="2167" y="2167"/>
                  </a:cubicBezTo>
                  <a:cubicBezTo>
                    <a:pt x="3554" y="779"/>
                    <a:pt x="5435" y="0"/>
                    <a:pt x="7397" y="0"/>
                  </a:cubicBezTo>
                  <a:close/>
                </a:path>
              </a:pathLst>
            </a:custGeom>
            <a:solidFill>
              <a:srgbClr val="D96627"/>
            </a:solidFill>
          </p:spPr>
        </p:sp>
        <p:sp>
          <p:nvSpPr>
            <p:cNvPr name="TextBox 6" id="6"/>
            <p:cNvSpPr txBox="true"/>
            <p:nvPr/>
          </p:nvSpPr>
          <p:spPr>
            <a:xfrm>
              <a:off x="0" y="-38100"/>
              <a:ext cx="3583525" cy="494493"/>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3066244" y="3653497"/>
            <a:ext cx="12158453" cy="1180465"/>
          </a:xfrm>
          <a:prstGeom prst="rect">
            <a:avLst/>
          </a:prstGeom>
        </p:spPr>
        <p:txBody>
          <a:bodyPr anchor="t" rtlCol="false" tIns="0" lIns="0" bIns="0" rIns="0">
            <a:spAutoFit/>
          </a:bodyPr>
          <a:lstStyle/>
          <a:p>
            <a:pPr algn="just">
              <a:lnSpc>
                <a:spcPts val="4759"/>
              </a:lnSpc>
            </a:pPr>
            <a:r>
              <a:rPr lang="en-US" b="true" sz="3399">
                <a:solidFill>
                  <a:srgbClr val="FFFFFF"/>
                </a:solidFill>
                <a:latin typeface="Nunito Bold"/>
                <a:ea typeface="Nunito Bold"/>
                <a:cs typeface="Nunito Bold"/>
                <a:sym typeface="Nunito Bold"/>
              </a:rPr>
              <a:t>Từ các</a:t>
            </a:r>
            <a:r>
              <a:rPr lang="en-US" b="true" sz="3399">
                <a:solidFill>
                  <a:srgbClr val="FFFFFF"/>
                </a:solidFill>
                <a:latin typeface="Nunito Bold"/>
                <a:ea typeface="Nunito Bold"/>
                <a:cs typeface="Nunito Bold"/>
                <a:sym typeface="Nunito Bold"/>
              </a:rPr>
              <a:t> kết quả</a:t>
            </a:r>
            <a:r>
              <a:rPr lang="en-US" b="true" sz="3399">
                <a:solidFill>
                  <a:srgbClr val="FFFFFF"/>
                </a:solidFill>
                <a:latin typeface="Nunito Bold"/>
                <a:ea typeface="Nunito Bold"/>
                <a:cs typeface="Nunito Bold"/>
                <a:sym typeface="Nunito Bold"/>
              </a:rPr>
              <a:t> tổ</a:t>
            </a:r>
            <a:r>
              <a:rPr lang="en-US" b="true" sz="3399">
                <a:solidFill>
                  <a:srgbClr val="FFFFFF"/>
                </a:solidFill>
                <a:latin typeface="Nunito Bold"/>
                <a:ea typeface="Nunito Bold"/>
                <a:cs typeface="Nunito Bold"/>
                <a:sym typeface="Nunito Bold"/>
              </a:rPr>
              <a:t>ng hợp, chúng</a:t>
            </a:r>
            <a:r>
              <a:rPr lang="en-US" b="true" sz="3399">
                <a:solidFill>
                  <a:srgbClr val="FFFFFF"/>
                </a:solidFill>
                <a:latin typeface="Nunito Bold"/>
                <a:ea typeface="Nunito Bold"/>
                <a:cs typeface="Nunito Bold"/>
                <a:sym typeface="Nunito Bold"/>
              </a:rPr>
              <a:t> tôi chọn mô hình “Hybrid CNN + BiLSTM với Attentio</a:t>
            </a:r>
            <a:r>
              <a:rPr lang="en-US" b="true" sz="3399">
                <a:solidFill>
                  <a:srgbClr val="FFFFFF"/>
                </a:solidFill>
                <a:latin typeface="Nunito Bold"/>
                <a:ea typeface="Nunito Bold"/>
                <a:cs typeface="Nunito Bold"/>
                <a:sym typeface="Nunito Bold"/>
              </a:rPr>
              <a:t>n” của Jang et al. </a:t>
            </a:r>
            <a:r>
              <a:rPr lang="en-US" b="true" sz="3399" i="true">
                <a:solidFill>
                  <a:srgbClr val="FFFFFF"/>
                </a:solidFill>
                <a:latin typeface="Nunito Bold Italics"/>
                <a:ea typeface="Nunito Bold Italics"/>
                <a:cs typeface="Nunito Bold Italics"/>
                <a:sym typeface="Nunito Bold Italics"/>
              </a:rPr>
              <a:t>(2020) </a:t>
            </a:r>
          </a:p>
        </p:txBody>
      </p:sp>
      <p:grpSp>
        <p:nvGrpSpPr>
          <p:cNvPr name="Group 8" id="8"/>
          <p:cNvGrpSpPr/>
          <p:nvPr/>
        </p:nvGrpSpPr>
        <p:grpSpPr>
          <a:xfrm rot="0">
            <a:off x="2342372" y="5580472"/>
            <a:ext cx="13603256" cy="913167"/>
            <a:chOff x="0" y="0"/>
            <a:chExt cx="3582751" cy="240505"/>
          </a:xfrm>
        </p:grpSpPr>
        <p:sp>
          <p:nvSpPr>
            <p:cNvPr name="Freeform 9" id="9"/>
            <p:cNvSpPr/>
            <p:nvPr/>
          </p:nvSpPr>
          <p:spPr>
            <a:xfrm flipH="false" flipV="false" rot="0">
              <a:off x="0" y="0"/>
              <a:ext cx="3582751" cy="240505"/>
            </a:xfrm>
            <a:custGeom>
              <a:avLst/>
              <a:gdLst/>
              <a:ahLst/>
              <a:cxnLst/>
              <a:rect r="r" b="b" t="t" l="l"/>
              <a:pathLst>
                <a:path h="240505" w="3582751">
                  <a:moveTo>
                    <a:pt x="11382" y="0"/>
                  </a:moveTo>
                  <a:lnTo>
                    <a:pt x="3571368" y="0"/>
                  </a:lnTo>
                  <a:cubicBezTo>
                    <a:pt x="3574387" y="0"/>
                    <a:pt x="3577282" y="1199"/>
                    <a:pt x="3579417" y="3334"/>
                  </a:cubicBezTo>
                  <a:cubicBezTo>
                    <a:pt x="3581552" y="5468"/>
                    <a:pt x="3582751" y="8364"/>
                    <a:pt x="3582751" y="11382"/>
                  </a:cubicBezTo>
                  <a:lnTo>
                    <a:pt x="3582751" y="229123"/>
                  </a:lnTo>
                  <a:cubicBezTo>
                    <a:pt x="3582751" y="232141"/>
                    <a:pt x="3581552" y="235037"/>
                    <a:pt x="3579417" y="237171"/>
                  </a:cubicBezTo>
                  <a:cubicBezTo>
                    <a:pt x="3577282" y="239306"/>
                    <a:pt x="3574387" y="240505"/>
                    <a:pt x="3571368" y="240505"/>
                  </a:cubicBezTo>
                  <a:lnTo>
                    <a:pt x="11382" y="240505"/>
                  </a:lnTo>
                  <a:cubicBezTo>
                    <a:pt x="8364" y="240505"/>
                    <a:pt x="5468" y="239306"/>
                    <a:pt x="3334" y="237171"/>
                  </a:cubicBezTo>
                  <a:cubicBezTo>
                    <a:pt x="1199" y="235037"/>
                    <a:pt x="0" y="232141"/>
                    <a:pt x="0" y="229123"/>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10" id="10"/>
            <p:cNvSpPr txBox="true"/>
            <p:nvPr/>
          </p:nvSpPr>
          <p:spPr>
            <a:xfrm>
              <a:off x="0" y="-38100"/>
              <a:ext cx="3582751" cy="278605"/>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2342372" y="5580472"/>
            <a:ext cx="299097" cy="913167"/>
            <a:chOff x="0" y="0"/>
            <a:chExt cx="78775" cy="240505"/>
          </a:xfrm>
        </p:grpSpPr>
        <p:sp>
          <p:nvSpPr>
            <p:cNvPr name="Freeform 12" id="12"/>
            <p:cNvSpPr/>
            <p:nvPr/>
          </p:nvSpPr>
          <p:spPr>
            <a:xfrm flipH="false" flipV="false" rot="0">
              <a:off x="0" y="0"/>
              <a:ext cx="78775" cy="240505"/>
            </a:xfrm>
            <a:custGeom>
              <a:avLst/>
              <a:gdLst/>
              <a:ahLst/>
              <a:cxnLst/>
              <a:rect r="r" b="b" t="t" l="l"/>
              <a:pathLst>
                <a:path h="240505" w="78775">
                  <a:moveTo>
                    <a:pt x="0" y="0"/>
                  </a:moveTo>
                  <a:lnTo>
                    <a:pt x="78775" y="0"/>
                  </a:lnTo>
                  <a:lnTo>
                    <a:pt x="78775" y="240505"/>
                  </a:lnTo>
                  <a:lnTo>
                    <a:pt x="0" y="240505"/>
                  </a:lnTo>
                  <a:close/>
                </a:path>
              </a:pathLst>
            </a:custGeom>
            <a:solidFill>
              <a:srgbClr val="D96627"/>
            </a:solidFill>
          </p:spPr>
        </p:sp>
        <p:sp>
          <p:nvSpPr>
            <p:cNvPr name="TextBox 13" id="13"/>
            <p:cNvSpPr txBox="true"/>
            <p:nvPr/>
          </p:nvSpPr>
          <p:spPr>
            <a:xfrm>
              <a:off x="0" y="-38100"/>
              <a:ext cx="78775" cy="27860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3064773" y="5735824"/>
            <a:ext cx="12158453" cy="537845"/>
          </a:xfrm>
          <a:prstGeom prst="rect">
            <a:avLst/>
          </a:prstGeom>
        </p:spPr>
        <p:txBody>
          <a:bodyPr anchor="t" rtlCol="false" tIns="0" lIns="0" bIns="0" rIns="0">
            <a:spAutoFit/>
          </a:bodyPr>
          <a:lstStyle/>
          <a:p>
            <a:pPr algn="just">
              <a:lnSpc>
                <a:spcPts val="4480"/>
              </a:lnSpc>
            </a:pPr>
            <a:r>
              <a:rPr lang="en-US" b="true" sz="3200">
                <a:solidFill>
                  <a:srgbClr val="252D37"/>
                </a:solidFill>
                <a:latin typeface="Nunito Bold"/>
                <a:ea typeface="Nunito Bold"/>
                <a:cs typeface="Nunito Bold"/>
                <a:sym typeface="Nunito Bold"/>
              </a:rPr>
              <a:t>1. Tổng quan mô hình Hybrid CNN + BiLSTM với A</a:t>
            </a:r>
            <a:r>
              <a:rPr lang="en-US" b="true" sz="3200">
                <a:solidFill>
                  <a:srgbClr val="252D37"/>
                </a:solidFill>
                <a:latin typeface="Nunito Bold"/>
                <a:ea typeface="Nunito Bold"/>
                <a:cs typeface="Nunito Bold"/>
                <a:sym typeface="Nunito Bold"/>
              </a:rPr>
              <a:t>tte</a:t>
            </a:r>
            <a:r>
              <a:rPr lang="en-US" b="true" sz="3200">
                <a:solidFill>
                  <a:srgbClr val="252D37"/>
                </a:solidFill>
                <a:latin typeface="Nunito Bold"/>
                <a:ea typeface="Nunito Bold"/>
                <a:cs typeface="Nunito Bold"/>
                <a:sym typeface="Nunito Bold"/>
              </a:rPr>
              <a:t>nt</a:t>
            </a:r>
            <a:r>
              <a:rPr lang="en-US" b="true" sz="3200">
                <a:solidFill>
                  <a:srgbClr val="252D37"/>
                </a:solidFill>
                <a:latin typeface="Nunito Bold"/>
                <a:ea typeface="Nunito Bold"/>
                <a:cs typeface="Nunito Bold"/>
                <a:sym typeface="Nunito Bold"/>
              </a:rPr>
              <a:t>i</a:t>
            </a:r>
            <a:r>
              <a:rPr lang="en-US" b="true" sz="3200">
                <a:solidFill>
                  <a:srgbClr val="252D37"/>
                </a:solidFill>
                <a:latin typeface="Nunito Bold"/>
                <a:ea typeface="Nunito Bold"/>
                <a:cs typeface="Nunito Bold"/>
                <a:sym typeface="Nunito Bold"/>
              </a:rPr>
              <a:t>o</a:t>
            </a:r>
            <a:r>
              <a:rPr lang="en-US" b="true" sz="3200">
                <a:solidFill>
                  <a:srgbClr val="252D37"/>
                </a:solidFill>
                <a:latin typeface="Nunito Bold"/>
                <a:ea typeface="Nunito Bold"/>
                <a:cs typeface="Nunito Bold"/>
                <a:sym typeface="Nunito Bold"/>
              </a:rPr>
              <a:t>n</a:t>
            </a:r>
          </a:p>
        </p:txBody>
      </p:sp>
      <p:grpSp>
        <p:nvGrpSpPr>
          <p:cNvPr name="Group 15" id="15"/>
          <p:cNvGrpSpPr/>
          <p:nvPr/>
        </p:nvGrpSpPr>
        <p:grpSpPr>
          <a:xfrm rot="0">
            <a:off x="2342372" y="6903214"/>
            <a:ext cx="13603256" cy="913167"/>
            <a:chOff x="0" y="0"/>
            <a:chExt cx="3582751" cy="240505"/>
          </a:xfrm>
        </p:grpSpPr>
        <p:sp>
          <p:nvSpPr>
            <p:cNvPr name="Freeform 16" id="16"/>
            <p:cNvSpPr/>
            <p:nvPr/>
          </p:nvSpPr>
          <p:spPr>
            <a:xfrm flipH="false" flipV="false" rot="0">
              <a:off x="0" y="0"/>
              <a:ext cx="3582751" cy="240505"/>
            </a:xfrm>
            <a:custGeom>
              <a:avLst/>
              <a:gdLst/>
              <a:ahLst/>
              <a:cxnLst/>
              <a:rect r="r" b="b" t="t" l="l"/>
              <a:pathLst>
                <a:path h="240505" w="3582751">
                  <a:moveTo>
                    <a:pt x="11382" y="0"/>
                  </a:moveTo>
                  <a:lnTo>
                    <a:pt x="3571368" y="0"/>
                  </a:lnTo>
                  <a:cubicBezTo>
                    <a:pt x="3574387" y="0"/>
                    <a:pt x="3577282" y="1199"/>
                    <a:pt x="3579417" y="3334"/>
                  </a:cubicBezTo>
                  <a:cubicBezTo>
                    <a:pt x="3581552" y="5468"/>
                    <a:pt x="3582751" y="8364"/>
                    <a:pt x="3582751" y="11382"/>
                  </a:cubicBezTo>
                  <a:lnTo>
                    <a:pt x="3582751" y="229123"/>
                  </a:lnTo>
                  <a:cubicBezTo>
                    <a:pt x="3582751" y="232141"/>
                    <a:pt x="3581552" y="235037"/>
                    <a:pt x="3579417" y="237171"/>
                  </a:cubicBezTo>
                  <a:cubicBezTo>
                    <a:pt x="3577282" y="239306"/>
                    <a:pt x="3574387" y="240505"/>
                    <a:pt x="3571368" y="240505"/>
                  </a:cubicBezTo>
                  <a:lnTo>
                    <a:pt x="11382" y="240505"/>
                  </a:lnTo>
                  <a:cubicBezTo>
                    <a:pt x="8364" y="240505"/>
                    <a:pt x="5468" y="239306"/>
                    <a:pt x="3334" y="237171"/>
                  </a:cubicBezTo>
                  <a:cubicBezTo>
                    <a:pt x="1199" y="235037"/>
                    <a:pt x="0" y="232141"/>
                    <a:pt x="0" y="229123"/>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17" id="17"/>
            <p:cNvSpPr txBox="true"/>
            <p:nvPr/>
          </p:nvSpPr>
          <p:spPr>
            <a:xfrm>
              <a:off x="0" y="-38100"/>
              <a:ext cx="3582751" cy="278605"/>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2342372" y="6903214"/>
            <a:ext cx="299097" cy="913167"/>
            <a:chOff x="0" y="0"/>
            <a:chExt cx="78775" cy="240505"/>
          </a:xfrm>
        </p:grpSpPr>
        <p:sp>
          <p:nvSpPr>
            <p:cNvPr name="Freeform 19" id="19"/>
            <p:cNvSpPr/>
            <p:nvPr/>
          </p:nvSpPr>
          <p:spPr>
            <a:xfrm flipH="false" flipV="false" rot="0">
              <a:off x="0" y="0"/>
              <a:ext cx="78775" cy="240505"/>
            </a:xfrm>
            <a:custGeom>
              <a:avLst/>
              <a:gdLst/>
              <a:ahLst/>
              <a:cxnLst/>
              <a:rect r="r" b="b" t="t" l="l"/>
              <a:pathLst>
                <a:path h="240505" w="78775">
                  <a:moveTo>
                    <a:pt x="0" y="0"/>
                  </a:moveTo>
                  <a:lnTo>
                    <a:pt x="78775" y="0"/>
                  </a:lnTo>
                  <a:lnTo>
                    <a:pt x="78775" y="240505"/>
                  </a:lnTo>
                  <a:lnTo>
                    <a:pt x="0" y="240505"/>
                  </a:lnTo>
                  <a:close/>
                </a:path>
              </a:pathLst>
            </a:custGeom>
            <a:solidFill>
              <a:srgbClr val="D96627"/>
            </a:solidFill>
          </p:spPr>
        </p:sp>
        <p:sp>
          <p:nvSpPr>
            <p:cNvPr name="TextBox 20" id="20"/>
            <p:cNvSpPr txBox="true"/>
            <p:nvPr/>
          </p:nvSpPr>
          <p:spPr>
            <a:xfrm>
              <a:off x="0" y="-38100"/>
              <a:ext cx="78775" cy="278605"/>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3064773" y="7058567"/>
            <a:ext cx="12158453" cy="537845"/>
          </a:xfrm>
          <a:prstGeom prst="rect">
            <a:avLst/>
          </a:prstGeom>
        </p:spPr>
        <p:txBody>
          <a:bodyPr anchor="t" rtlCol="false" tIns="0" lIns="0" bIns="0" rIns="0">
            <a:spAutoFit/>
          </a:bodyPr>
          <a:lstStyle/>
          <a:p>
            <a:pPr algn="just">
              <a:lnSpc>
                <a:spcPts val="4480"/>
              </a:lnSpc>
            </a:pPr>
            <a:r>
              <a:rPr lang="en-US" b="true" sz="3200">
                <a:solidFill>
                  <a:srgbClr val="252D37"/>
                </a:solidFill>
                <a:latin typeface="Nunito Bold"/>
                <a:ea typeface="Nunito Bold"/>
                <a:cs typeface="Nunito Bold"/>
                <a:sym typeface="Nunito Bold"/>
              </a:rPr>
              <a:t>2. Ưu điểm của mô hình</a:t>
            </a:r>
          </a:p>
        </p:txBody>
      </p:sp>
      <p:grpSp>
        <p:nvGrpSpPr>
          <p:cNvPr name="Group 22" id="22"/>
          <p:cNvGrpSpPr/>
          <p:nvPr/>
        </p:nvGrpSpPr>
        <p:grpSpPr>
          <a:xfrm rot="0">
            <a:off x="2342372" y="8225957"/>
            <a:ext cx="13603256" cy="913167"/>
            <a:chOff x="0" y="0"/>
            <a:chExt cx="3582751" cy="240505"/>
          </a:xfrm>
        </p:grpSpPr>
        <p:sp>
          <p:nvSpPr>
            <p:cNvPr name="Freeform 23" id="23"/>
            <p:cNvSpPr/>
            <p:nvPr/>
          </p:nvSpPr>
          <p:spPr>
            <a:xfrm flipH="false" flipV="false" rot="0">
              <a:off x="0" y="0"/>
              <a:ext cx="3582751" cy="240505"/>
            </a:xfrm>
            <a:custGeom>
              <a:avLst/>
              <a:gdLst/>
              <a:ahLst/>
              <a:cxnLst/>
              <a:rect r="r" b="b" t="t" l="l"/>
              <a:pathLst>
                <a:path h="240505" w="3582751">
                  <a:moveTo>
                    <a:pt x="11382" y="0"/>
                  </a:moveTo>
                  <a:lnTo>
                    <a:pt x="3571368" y="0"/>
                  </a:lnTo>
                  <a:cubicBezTo>
                    <a:pt x="3574387" y="0"/>
                    <a:pt x="3577282" y="1199"/>
                    <a:pt x="3579417" y="3334"/>
                  </a:cubicBezTo>
                  <a:cubicBezTo>
                    <a:pt x="3581552" y="5468"/>
                    <a:pt x="3582751" y="8364"/>
                    <a:pt x="3582751" y="11382"/>
                  </a:cubicBezTo>
                  <a:lnTo>
                    <a:pt x="3582751" y="229123"/>
                  </a:lnTo>
                  <a:cubicBezTo>
                    <a:pt x="3582751" y="232141"/>
                    <a:pt x="3581552" y="235037"/>
                    <a:pt x="3579417" y="237171"/>
                  </a:cubicBezTo>
                  <a:cubicBezTo>
                    <a:pt x="3577282" y="239306"/>
                    <a:pt x="3574387" y="240505"/>
                    <a:pt x="3571368" y="240505"/>
                  </a:cubicBezTo>
                  <a:lnTo>
                    <a:pt x="11382" y="240505"/>
                  </a:lnTo>
                  <a:cubicBezTo>
                    <a:pt x="8364" y="240505"/>
                    <a:pt x="5468" y="239306"/>
                    <a:pt x="3334" y="237171"/>
                  </a:cubicBezTo>
                  <a:cubicBezTo>
                    <a:pt x="1199" y="235037"/>
                    <a:pt x="0" y="232141"/>
                    <a:pt x="0" y="229123"/>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24" id="24"/>
            <p:cNvSpPr txBox="true"/>
            <p:nvPr/>
          </p:nvSpPr>
          <p:spPr>
            <a:xfrm>
              <a:off x="0" y="-38100"/>
              <a:ext cx="3582751" cy="278605"/>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2342372" y="8225957"/>
            <a:ext cx="299097" cy="913167"/>
            <a:chOff x="0" y="0"/>
            <a:chExt cx="78775" cy="240505"/>
          </a:xfrm>
        </p:grpSpPr>
        <p:sp>
          <p:nvSpPr>
            <p:cNvPr name="Freeform 26" id="26"/>
            <p:cNvSpPr/>
            <p:nvPr/>
          </p:nvSpPr>
          <p:spPr>
            <a:xfrm flipH="false" flipV="false" rot="0">
              <a:off x="0" y="0"/>
              <a:ext cx="78775" cy="240505"/>
            </a:xfrm>
            <a:custGeom>
              <a:avLst/>
              <a:gdLst/>
              <a:ahLst/>
              <a:cxnLst/>
              <a:rect r="r" b="b" t="t" l="l"/>
              <a:pathLst>
                <a:path h="240505" w="78775">
                  <a:moveTo>
                    <a:pt x="0" y="0"/>
                  </a:moveTo>
                  <a:lnTo>
                    <a:pt x="78775" y="0"/>
                  </a:lnTo>
                  <a:lnTo>
                    <a:pt x="78775" y="240505"/>
                  </a:lnTo>
                  <a:lnTo>
                    <a:pt x="0" y="240505"/>
                  </a:lnTo>
                  <a:close/>
                </a:path>
              </a:pathLst>
            </a:custGeom>
            <a:solidFill>
              <a:srgbClr val="D96627"/>
            </a:solidFill>
          </p:spPr>
        </p:sp>
        <p:sp>
          <p:nvSpPr>
            <p:cNvPr name="TextBox 27" id="27"/>
            <p:cNvSpPr txBox="true"/>
            <p:nvPr/>
          </p:nvSpPr>
          <p:spPr>
            <a:xfrm>
              <a:off x="0" y="-38100"/>
              <a:ext cx="78775" cy="278605"/>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3064773" y="8381309"/>
            <a:ext cx="12158453" cy="537845"/>
          </a:xfrm>
          <a:prstGeom prst="rect">
            <a:avLst/>
          </a:prstGeom>
        </p:spPr>
        <p:txBody>
          <a:bodyPr anchor="t" rtlCol="false" tIns="0" lIns="0" bIns="0" rIns="0">
            <a:spAutoFit/>
          </a:bodyPr>
          <a:lstStyle/>
          <a:p>
            <a:pPr algn="just">
              <a:lnSpc>
                <a:spcPts val="4480"/>
              </a:lnSpc>
            </a:pPr>
            <a:r>
              <a:rPr lang="en-US" b="true" sz="3200">
                <a:solidFill>
                  <a:srgbClr val="252D37"/>
                </a:solidFill>
                <a:latin typeface="Nunito Bold"/>
                <a:ea typeface="Nunito Bold"/>
                <a:cs typeface="Nunito Bold"/>
                <a:sym typeface="Nunito Bold"/>
              </a:rPr>
              <a:t>3. Hạn chế và đề xuất cải tiến</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17</a:t>
            </a:r>
          </a:p>
        </p:txBody>
      </p:sp>
      <p:sp>
        <p:nvSpPr>
          <p:cNvPr name="TextBox 3" id="3"/>
          <p:cNvSpPr txBox="true"/>
          <p:nvPr/>
        </p:nvSpPr>
        <p:spPr>
          <a:xfrm rot="0">
            <a:off x="2099288" y="1407294"/>
            <a:ext cx="13787068" cy="86944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5.1 TỔNG QUAN MÔ HÌNH</a:t>
            </a:r>
          </a:p>
        </p:txBody>
      </p:sp>
      <p:grpSp>
        <p:nvGrpSpPr>
          <p:cNvPr name="Group 4" id="4"/>
          <p:cNvGrpSpPr/>
          <p:nvPr/>
        </p:nvGrpSpPr>
        <p:grpSpPr>
          <a:xfrm rot="0">
            <a:off x="2342372" y="2982010"/>
            <a:ext cx="13606197" cy="1732865"/>
            <a:chOff x="0" y="0"/>
            <a:chExt cx="3583525" cy="456393"/>
          </a:xfrm>
        </p:grpSpPr>
        <p:sp>
          <p:nvSpPr>
            <p:cNvPr name="Freeform 5" id="5"/>
            <p:cNvSpPr/>
            <p:nvPr/>
          </p:nvSpPr>
          <p:spPr>
            <a:xfrm flipH="false" flipV="false" rot="0">
              <a:off x="0" y="0"/>
              <a:ext cx="3583525" cy="456392"/>
            </a:xfrm>
            <a:custGeom>
              <a:avLst/>
              <a:gdLst/>
              <a:ahLst/>
              <a:cxnLst/>
              <a:rect r="r" b="b" t="t" l="l"/>
              <a:pathLst>
                <a:path h="456392" w="3583525">
                  <a:moveTo>
                    <a:pt x="7397" y="0"/>
                  </a:moveTo>
                  <a:lnTo>
                    <a:pt x="3576128" y="0"/>
                  </a:lnTo>
                  <a:cubicBezTo>
                    <a:pt x="3578090" y="0"/>
                    <a:pt x="3579971" y="779"/>
                    <a:pt x="3581359" y="2167"/>
                  </a:cubicBezTo>
                  <a:cubicBezTo>
                    <a:pt x="3582746" y="3554"/>
                    <a:pt x="3583525" y="5435"/>
                    <a:pt x="3583525" y="7397"/>
                  </a:cubicBezTo>
                  <a:lnTo>
                    <a:pt x="3583525" y="448996"/>
                  </a:lnTo>
                  <a:cubicBezTo>
                    <a:pt x="3583525" y="450957"/>
                    <a:pt x="3582746" y="452839"/>
                    <a:pt x="3581359" y="454226"/>
                  </a:cubicBezTo>
                  <a:cubicBezTo>
                    <a:pt x="3579971" y="455613"/>
                    <a:pt x="3578090" y="456392"/>
                    <a:pt x="3576128" y="456392"/>
                  </a:cubicBezTo>
                  <a:lnTo>
                    <a:pt x="7397" y="456392"/>
                  </a:lnTo>
                  <a:cubicBezTo>
                    <a:pt x="5435" y="456392"/>
                    <a:pt x="3554" y="455613"/>
                    <a:pt x="2167" y="454226"/>
                  </a:cubicBezTo>
                  <a:cubicBezTo>
                    <a:pt x="779" y="452839"/>
                    <a:pt x="0" y="450957"/>
                    <a:pt x="0" y="448996"/>
                  </a:cubicBezTo>
                  <a:lnTo>
                    <a:pt x="0" y="7397"/>
                  </a:lnTo>
                  <a:cubicBezTo>
                    <a:pt x="0" y="5435"/>
                    <a:pt x="779" y="3554"/>
                    <a:pt x="2167" y="2167"/>
                  </a:cubicBezTo>
                  <a:cubicBezTo>
                    <a:pt x="3554" y="779"/>
                    <a:pt x="5435" y="0"/>
                    <a:pt x="7397" y="0"/>
                  </a:cubicBezTo>
                  <a:close/>
                </a:path>
              </a:pathLst>
            </a:custGeom>
            <a:solidFill>
              <a:srgbClr val="D96627"/>
            </a:solidFill>
          </p:spPr>
        </p:sp>
        <p:sp>
          <p:nvSpPr>
            <p:cNvPr name="TextBox 6" id="6"/>
            <p:cNvSpPr txBox="true"/>
            <p:nvPr/>
          </p:nvSpPr>
          <p:spPr>
            <a:xfrm>
              <a:off x="0" y="-38100"/>
              <a:ext cx="3583525" cy="494493"/>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3066244" y="3224872"/>
            <a:ext cx="12158453" cy="1180465"/>
          </a:xfrm>
          <a:prstGeom prst="rect">
            <a:avLst/>
          </a:prstGeom>
        </p:spPr>
        <p:txBody>
          <a:bodyPr anchor="t" rtlCol="false" tIns="0" lIns="0" bIns="0" rIns="0">
            <a:spAutoFit/>
          </a:bodyPr>
          <a:lstStyle/>
          <a:p>
            <a:pPr algn="just">
              <a:lnSpc>
                <a:spcPts val="4759"/>
              </a:lnSpc>
            </a:pPr>
            <a:r>
              <a:rPr lang="en-US" b="true" sz="3399">
                <a:solidFill>
                  <a:srgbClr val="FFFFFF"/>
                </a:solidFill>
                <a:latin typeface="Nunito Bold"/>
                <a:ea typeface="Nunito Bold"/>
                <a:cs typeface="Nunito Bold"/>
                <a:sym typeface="Nunito Bold"/>
              </a:rPr>
              <a:t>Mô hình này</a:t>
            </a:r>
            <a:r>
              <a:rPr lang="en-US" b="true" sz="3399">
                <a:solidFill>
                  <a:srgbClr val="FFFFFF"/>
                </a:solidFill>
                <a:latin typeface="Nunito Bold"/>
                <a:ea typeface="Nunito Bold"/>
                <a:cs typeface="Nunito Bold"/>
                <a:sym typeface="Nunito Bold"/>
              </a:rPr>
              <a:t> kết hợp ba thành</a:t>
            </a:r>
            <a:r>
              <a:rPr lang="en-US" b="true" sz="3399">
                <a:solidFill>
                  <a:srgbClr val="FFFFFF"/>
                </a:solidFill>
                <a:latin typeface="Nunito Bold"/>
                <a:ea typeface="Nunito Bold"/>
                <a:cs typeface="Nunito Bold"/>
                <a:sym typeface="Nunito Bold"/>
              </a:rPr>
              <a:t> phần chính tạo nên một kiế</a:t>
            </a:r>
            <a:r>
              <a:rPr lang="en-US" b="true" sz="3399">
                <a:solidFill>
                  <a:srgbClr val="FFFFFF"/>
                </a:solidFill>
                <a:latin typeface="Nunito Bold"/>
                <a:ea typeface="Nunito Bold"/>
                <a:cs typeface="Nunito Bold"/>
                <a:sym typeface="Nunito Bold"/>
              </a:rPr>
              <a:t>n trúc mạnh mẽ: </a:t>
            </a:r>
          </a:p>
        </p:txBody>
      </p:sp>
      <p:grpSp>
        <p:nvGrpSpPr>
          <p:cNvPr name="Group 8" id="8"/>
          <p:cNvGrpSpPr/>
          <p:nvPr/>
        </p:nvGrpSpPr>
        <p:grpSpPr>
          <a:xfrm rot="0">
            <a:off x="2342372" y="5151847"/>
            <a:ext cx="13603256" cy="1394431"/>
            <a:chOff x="0" y="0"/>
            <a:chExt cx="3582751" cy="367257"/>
          </a:xfrm>
        </p:grpSpPr>
        <p:sp>
          <p:nvSpPr>
            <p:cNvPr name="Freeform 9" id="9"/>
            <p:cNvSpPr/>
            <p:nvPr/>
          </p:nvSpPr>
          <p:spPr>
            <a:xfrm flipH="false" flipV="false" rot="0">
              <a:off x="0" y="0"/>
              <a:ext cx="3582751" cy="367257"/>
            </a:xfrm>
            <a:custGeom>
              <a:avLst/>
              <a:gdLst/>
              <a:ahLst/>
              <a:cxnLst/>
              <a:rect r="r" b="b" t="t" l="l"/>
              <a:pathLst>
                <a:path h="367257" w="3582751">
                  <a:moveTo>
                    <a:pt x="11382" y="0"/>
                  </a:moveTo>
                  <a:lnTo>
                    <a:pt x="3571368" y="0"/>
                  </a:lnTo>
                  <a:cubicBezTo>
                    <a:pt x="3574387" y="0"/>
                    <a:pt x="3577282" y="1199"/>
                    <a:pt x="3579417" y="3334"/>
                  </a:cubicBezTo>
                  <a:cubicBezTo>
                    <a:pt x="3581552" y="5468"/>
                    <a:pt x="3582751" y="8364"/>
                    <a:pt x="3582751" y="11382"/>
                  </a:cubicBezTo>
                  <a:lnTo>
                    <a:pt x="3582751" y="355875"/>
                  </a:lnTo>
                  <a:cubicBezTo>
                    <a:pt x="3582751" y="362161"/>
                    <a:pt x="3577654" y="367257"/>
                    <a:pt x="3571368" y="367257"/>
                  </a:cubicBezTo>
                  <a:lnTo>
                    <a:pt x="11382" y="367257"/>
                  </a:lnTo>
                  <a:cubicBezTo>
                    <a:pt x="8364" y="367257"/>
                    <a:pt x="5468" y="366058"/>
                    <a:pt x="3334" y="363924"/>
                  </a:cubicBezTo>
                  <a:cubicBezTo>
                    <a:pt x="1199" y="361789"/>
                    <a:pt x="0" y="358894"/>
                    <a:pt x="0" y="355875"/>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10" id="10"/>
            <p:cNvSpPr txBox="true"/>
            <p:nvPr/>
          </p:nvSpPr>
          <p:spPr>
            <a:xfrm>
              <a:off x="0" y="-38100"/>
              <a:ext cx="3582751" cy="40535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2342372" y="5151847"/>
            <a:ext cx="299097" cy="1394431"/>
            <a:chOff x="0" y="0"/>
            <a:chExt cx="78775" cy="367257"/>
          </a:xfrm>
        </p:grpSpPr>
        <p:sp>
          <p:nvSpPr>
            <p:cNvPr name="Freeform 12" id="12"/>
            <p:cNvSpPr/>
            <p:nvPr/>
          </p:nvSpPr>
          <p:spPr>
            <a:xfrm flipH="false" flipV="false" rot="0">
              <a:off x="0" y="0"/>
              <a:ext cx="78775" cy="367257"/>
            </a:xfrm>
            <a:custGeom>
              <a:avLst/>
              <a:gdLst/>
              <a:ahLst/>
              <a:cxnLst/>
              <a:rect r="r" b="b" t="t" l="l"/>
              <a:pathLst>
                <a:path h="367257" w="78775">
                  <a:moveTo>
                    <a:pt x="0" y="0"/>
                  </a:moveTo>
                  <a:lnTo>
                    <a:pt x="78775" y="0"/>
                  </a:lnTo>
                  <a:lnTo>
                    <a:pt x="78775" y="367257"/>
                  </a:lnTo>
                  <a:lnTo>
                    <a:pt x="0" y="367257"/>
                  </a:lnTo>
                  <a:close/>
                </a:path>
              </a:pathLst>
            </a:custGeom>
            <a:solidFill>
              <a:srgbClr val="D96627"/>
            </a:solidFill>
          </p:spPr>
        </p:sp>
        <p:sp>
          <p:nvSpPr>
            <p:cNvPr name="TextBox 13" id="13"/>
            <p:cNvSpPr txBox="true"/>
            <p:nvPr/>
          </p:nvSpPr>
          <p:spPr>
            <a:xfrm>
              <a:off x="0" y="-38100"/>
              <a:ext cx="78775" cy="405357"/>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3064773" y="5316724"/>
            <a:ext cx="12158453" cy="1002665"/>
          </a:xfrm>
          <a:prstGeom prst="rect">
            <a:avLst/>
          </a:prstGeom>
        </p:spPr>
        <p:txBody>
          <a:bodyPr anchor="t" rtlCol="false" tIns="0" lIns="0" bIns="0" rIns="0">
            <a:spAutoFit/>
          </a:bodyPr>
          <a:lstStyle/>
          <a:p>
            <a:pPr algn="just">
              <a:lnSpc>
                <a:spcPts val="4060"/>
              </a:lnSpc>
            </a:pPr>
            <a:r>
              <a:rPr lang="en-US" b="true" sz="2900">
                <a:solidFill>
                  <a:srgbClr val="252D37"/>
                </a:solidFill>
                <a:latin typeface="Nunito Bold"/>
                <a:ea typeface="Nunito Bold"/>
                <a:cs typeface="Nunito Bold"/>
                <a:sym typeface="Nunito Bold"/>
              </a:rPr>
              <a:t>CNN:</a:t>
            </a:r>
            <a:r>
              <a:rPr lang="en-US" sz="2900">
                <a:solidFill>
                  <a:srgbClr val="252D37"/>
                </a:solidFill>
                <a:latin typeface="Nunito"/>
                <a:ea typeface="Nunito"/>
                <a:cs typeface="Nunito"/>
                <a:sym typeface="Nunito"/>
              </a:rPr>
              <a:t> Trích xuất các đặc trưng cục bộ và nhận diện các mẫu ngôn ngữ quan trọng.</a:t>
            </a:r>
          </a:p>
        </p:txBody>
      </p:sp>
      <p:grpSp>
        <p:nvGrpSpPr>
          <p:cNvPr name="Group 15" id="15"/>
          <p:cNvGrpSpPr/>
          <p:nvPr/>
        </p:nvGrpSpPr>
        <p:grpSpPr>
          <a:xfrm rot="0">
            <a:off x="2345313" y="6875430"/>
            <a:ext cx="13603256" cy="870703"/>
            <a:chOff x="0" y="0"/>
            <a:chExt cx="3582751" cy="229321"/>
          </a:xfrm>
        </p:grpSpPr>
        <p:sp>
          <p:nvSpPr>
            <p:cNvPr name="Freeform 16" id="16"/>
            <p:cNvSpPr/>
            <p:nvPr/>
          </p:nvSpPr>
          <p:spPr>
            <a:xfrm flipH="false" flipV="false" rot="0">
              <a:off x="0" y="0"/>
              <a:ext cx="3582751" cy="229321"/>
            </a:xfrm>
            <a:custGeom>
              <a:avLst/>
              <a:gdLst/>
              <a:ahLst/>
              <a:cxnLst/>
              <a:rect r="r" b="b" t="t" l="l"/>
              <a:pathLst>
                <a:path h="229321" w="3582751">
                  <a:moveTo>
                    <a:pt x="11382" y="0"/>
                  </a:moveTo>
                  <a:lnTo>
                    <a:pt x="3571368" y="0"/>
                  </a:lnTo>
                  <a:cubicBezTo>
                    <a:pt x="3574387" y="0"/>
                    <a:pt x="3577282" y="1199"/>
                    <a:pt x="3579417" y="3334"/>
                  </a:cubicBezTo>
                  <a:cubicBezTo>
                    <a:pt x="3581552" y="5468"/>
                    <a:pt x="3582751" y="8364"/>
                    <a:pt x="3582751" y="11382"/>
                  </a:cubicBezTo>
                  <a:lnTo>
                    <a:pt x="3582751" y="217939"/>
                  </a:lnTo>
                  <a:cubicBezTo>
                    <a:pt x="3582751" y="220957"/>
                    <a:pt x="3581552" y="223852"/>
                    <a:pt x="3579417" y="225987"/>
                  </a:cubicBezTo>
                  <a:cubicBezTo>
                    <a:pt x="3577282" y="228122"/>
                    <a:pt x="3574387" y="229321"/>
                    <a:pt x="3571368" y="229321"/>
                  </a:cubicBezTo>
                  <a:lnTo>
                    <a:pt x="11382" y="229321"/>
                  </a:lnTo>
                  <a:cubicBezTo>
                    <a:pt x="8364" y="229321"/>
                    <a:pt x="5468" y="228122"/>
                    <a:pt x="3334" y="225987"/>
                  </a:cubicBezTo>
                  <a:cubicBezTo>
                    <a:pt x="1199" y="223852"/>
                    <a:pt x="0" y="220957"/>
                    <a:pt x="0" y="217939"/>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17" id="17"/>
            <p:cNvSpPr txBox="true"/>
            <p:nvPr/>
          </p:nvSpPr>
          <p:spPr>
            <a:xfrm>
              <a:off x="0" y="-38100"/>
              <a:ext cx="3582751" cy="267421"/>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2345313" y="6875430"/>
            <a:ext cx="299097" cy="870703"/>
            <a:chOff x="0" y="0"/>
            <a:chExt cx="78775" cy="229321"/>
          </a:xfrm>
        </p:grpSpPr>
        <p:sp>
          <p:nvSpPr>
            <p:cNvPr name="Freeform 19" id="19"/>
            <p:cNvSpPr/>
            <p:nvPr/>
          </p:nvSpPr>
          <p:spPr>
            <a:xfrm flipH="false" flipV="false" rot="0">
              <a:off x="0" y="0"/>
              <a:ext cx="78775" cy="229321"/>
            </a:xfrm>
            <a:custGeom>
              <a:avLst/>
              <a:gdLst/>
              <a:ahLst/>
              <a:cxnLst/>
              <a:rect r="r" b="b" t="t" l="l"/>
              <a:pathLst>
                <a:path h="229321" w="78775">
                  <a:moveTo>
                    <a:pt x="0" y="0"/>
                  </a:moveTo>
                  <a:lnTo>
                    <a:pt x="78775" y="0"/>
                  </a:lnTo>
                  <a:lnTo>
                    <a:pt x="78775" y="229321"/>
                  </a:lnTo>
                  <a:lnTo>
                    <a:pt x="0" y="229321"/>
                  </a:lnTo>
                  <a:close/>
                </a:path>
              </a:pathLst>
            </a:custGeom>
            <a:solidFill>
              <a:srgbClr val="D96627"/>
            </a:solidFill>
          </p:spPr>
        </p:sp>
        <p:sp>
          <p:nvSpPr>
            <p:cNvPr name="TextBox 20" id="20"/>
            <p:cNvSpPr txBox="true"/>
            <p:nvPr/>
          </p:nvSpPr>
          <p:spPr>
            <a:xfrm>
              <a:off x="0" y="-38100"/>
              <a:ext cx="78775" cy="267421"/>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3067714" y="7040307"/>
            <a:ext cx="12158453" cy="488315"/>
          </a:xfrm>
          <a:prstGeom prst="rect">
            <a:avLst/>
          </a:prstGeom>
        </p:spPr>
        <p:txBody>
          <a:bodyPr anchor="t" rtlCol="false" tIns="0" lIns="0" bIns="0" rIns="0">
            <a:spAutoFit/>
          </a:bodyPr>
          <a:lstStyle/>
          <a:p>
            <a:pPr algn="just">
              <a:lnSpc>
                <a:spcPts val="4060"/>
              </a:lnSpc>
            </a:pPr>
            <a:r>
              <a:rPr lang="en-US" b="true" sz="2900">
                <a:solidFill>
                  <a:srgbClr val="252D37"/>
                </a:solidFill>
                <a:latin typeface="Nunito Bold"/>
                <a:ea typeface="Nunito Bold"/>
                <a:cs typeface="Nunito Bold"/>
                <a:sym typeface="Nunito Bold"/>
              </a:rPr>
              <a:t>BiLSTM: </a:t>
            </a:r>
            <a:r>
              <a:rPr lang="en-US" sz="2900">
                <a:solidFill>
                  <a:srgbClr val="252D37"/>
                </a:solidFill>
                <a:latin typeface="Nunito"/>
                <a:ea typeface="Nunito"/>
                <a:cs typeface="Nunito"/>
                <a:sym typeface="Nunito"/>
              </a:rPr>
              <a:t>Nắm bắt ngữ cảnh hai chiều và các phụ thuộc xa trong văn bản. </a:t>
            </a:r>
          </a:p>
        </p:txBody>
      </p:sp>
      <p:grpSp>
        <p:nvGrpSpPr>
          <p:cNvPr name="Group 22" id="22"/>
          <p:cNvGrpSpPr/>
          <p:nvPr/>
        </p:nvGrpSpPr>
        <p:grpSpPr>
          <a:xfrm rot="0">
            <a:off x="2342372" y="8079508"/>
            <a:ext cx="13603256" cy="1394431"/>
            <a:chOff x="0" y="0"/>
            <a:chExt cx="3582751" cy="367257"/>
          </a:xfrm>
        </p:grpSpPr>
        <p:sp>
          <p:nvSpPr>
            <p:cNvPr name="Freeform 23" id="23"/>
            <p:cNvSpPr/>
            <p:nvPr/>
          </p:nvSpPr>
          <p:spPr>
            <a:xfrm flipH="false" flipV="false" rot="0">
              <a:off x="0" y="0"/>
              <a:ext cx="3582751" cy="367257"/>
            </a:xfrm>
            <a:custGeom>
              <a:avLst/>
              <a:gdLst/>
              <a:ahLst/>
              <a:cxnLst/>
              <a:rect r="r" b="b" t="t" l="l"/>
              <a:pathLst>
                <a:path h="367257" w="3582751">
                  <a:moveTo>
                    <a:pt x="11382" y="0"/>
                  </a:moveTo>
                  <a:lnTo>
                    <a:pt x="3571368" y="0"/>
                  </a:lnTo>
                  <a:cubicBezTo>
                    <a:pt x="3574387" y="0"/>
                    <a:pt x="3577282" y="1199"/>
                    <a:pt x="3579417" y="3334"/>
                  </a:cubicBezTo>
                  <a:cubicBezTo>
                    <a:pt x="3581552" y="5468"/>
                    <a:pt x="3582751" y="8364"/>
                    <a:pt x="3582751" y="11382"/>
                  </a:cubicBezTo>
                  <a:lnTo>
                    <a:pt x="3582751" y="355875"/>
                  </a:lnTo>
                  <a:cubicBezTo>
                    <a:pt x="3582751" y="362161"/>
                    <a:pt x="3577654" y="367257"/>
                    <a:pt x="3571368" y="367257"/>
                  </a:cubicBezTo>
                  <a:lnTo>
                    <a:pt x="11382" y="367257"/>
                  </a:lnTo>
                  <a:cubicBezTo>
                    <a:pt x="8364" y="367257"/>
                    <a:pt x="5468" y="366058"/>
                    <a:pt x="3334" y="363924"/>
                  </a:cubicBezTo>
                  <a:cubicBezTo>
                    <a:pt x="1199" y="361789"/>
                    <a:pt x="0" y="358894"/>
                    <a:pt x="0" y="355875"/>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24" id="24"/>
            <p:cNvSpPr txBox="true"/>
            <p:nvPr/>
          </p:nvSpPr>
          <p:spPr>
            <a:xfrm>
              <a:off x="0" y="-38100"/>
              <a:ext cx="3582751" cy="405357"/>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2342372" y="8079508"/>
            <a:ext cx="299097" cy="1394431"/>
            <a:chOff x="0" y="0"/>
            <a:chExt cx="78775" cy="367257"/>
          </a:xfrm>
        </p:grpSpPr>
        <p:sp>
          <p:nvSpPr>
            <p:cNvPr name="Freeform 26" id="26"/>
            <p:cNvSpPr/>
            <p:nvPr/>
          </p:nvSpPr>
          <p:spPr>
            <a:xfrm flipH="false" flipV="false" rot="0">
              <a:off x="0" y="0"/>
              <a:ext cx="78775" cy="367257"/>
            </a:xfrm>
            <a:custGeom>
              <a:avLst/>
              <a:gdLst/>
              <a:ahLst/>
              <a:cxnLst/>
              <a:rect r="r" b="b" t="t" l="l"/>
              <a:pathLst>
                <a:path h="367257" w="78775">
                  <a:moveTo>
                    <a:pt x="0" y="0"/>
                  </a:moveTo>
                  <a:lnTo>
                    <a:pt x="78775" y="0"/>
                  </a:lnTo>
                  <a:lnTo>
                    <a:pt x="78775" y="367257"/>
                  </a:lnTo>
                  <a:lnTo>
                    <a:pt x="0" y="367257"/>
                  </a:lnTo>
                  <a:close/>
                </a:path>
              </a:pathLst>
            </a:custGeom>
            <a:solidFill>
              <a:srgbClr val="D96627"/>
            </a:solidFill>
          </p:spPr>
        </p:sp>
        <p:sp>
          <p:nvSpPr>
            <p:cNvPr name="TextBox 27" id="27"/>
            <p:cNvSpPr txBox="true"/>
            <p:nvPr/>
          </p:nvSpPr>
          <p:spPr>
            <a:xfrm>
              <a:off x="0" y="-38100"/>
              <a:ext cx="78775" cy="405357"/>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3064773" y="8234860"/>
            <a:ext cx="12158453" cy="1002665"/>
          </a:xfrm>
          <a:prstGeom prst="rect">
            <a:avLst/>
          </a:prstGeom>
        </p:spPr>
        <p:txBody>
          <a:bodyPr anchor="t" rtlCol="false" tIns="0" lIns="0" bIns="0" rIns="0">
            <a:spAutoFit/>
          </a:bodyPr>
          <a:lstStyle/>
          <a:p>
            <a:pPr algn="just">
              <a:lnSpc>
                <a:spcPts val="4060"/>
              </a:lnSpc>
            </a:pPr>
            <a:r>
              <a:rPr lang="en-US" b="true" sz="2900">
                <a:solidFill>
                  <a:srgbClr val="252D37"/>
                </a:solidFill>
                <a:latin typeface="Nunito Bold"/>
                <a:ea typeface="Nunito Bold"/>
                <a:cs typeface="Nunito Bold"/>
                <a:sym typeface="Nunito Bold"/>
              </a:rPr>
              <a:t>Cơ chế Attention:</a:t>
            </a:r>
            <a:r>
              <a:rPr lang="en-US" sz="2900">
                <a:solidFill>
                  <a:srgbClr val="252D37"/>
                </a:solidFill>
                <a:latin typeface="Nunito"/>
                <a:ea typeface="Nunito"/>
                <a:cs typeface="Nunito"/>
                <a:sym typeface="Nunito"/>
              </a:rPr>
              <a:t> Tập trung vào các phần quan trọng của văn bản khi đưa ra quyết định.</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18</a:t>
            </a:r>
          </a:p>
        </p:txBody>
      </p:sp>
      <p:sp>
        <p:nvSpPr>
          <p:cNvPr name="TextBox 3" id="3"/>
          <p:cNvSpPr txBox="true"/>
          <p:nvPr/>
        </p:nvSpPr>
        <p:spPr>
          <a:xfrm rot="0">
            <a:off x="2099288" y="1407294"/>
            <a:ext cx="13787068" cy="86944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5.1 TỔNG QUAN MÔ HÌNH </a:t>
            </a:r>
          </a:p>
        </p:txBody>
      </p:sp>
      <p:grpSp>
        <p:nvGrpSpPr>
          <p:cNvPr name="Group 4" id="4"/>
          <p:cNvGrpSpPr/>
          <p:nvPr/>
        </p:nvGrpSpPr>
        <p:grpSpPr>
          <a:xfrm rot="0">
            <a:off x="2342372" y="2982010"/>
            <a:ext cx="13606197" cy="1126877"/>
            <a:chOff x="0" y="0"/>
            <a:chExt cx="3583525" cy="296791"/>
          </a:xfrm>
        </p:grpSpPr>
        <p:sp>
          <p:nvSpPr>
            <p:cNvPr name="Freeform 5" id="5"/>
            <p:cNvSpPr/>
            <p:nvPr/>
          </p:nvSpPr>
          <p:spPr>
            <a:xfrm flipH="false" flipV="false" rot="0">
              <a:off x="0" y="0"/>
              <a:ext cx="3583525" cy="296791"/>
            </a:xfrm>
            <a:custGeom>
              <a:avLst/>
              <a:gdLst/>
              <a:ahLst/>
              <a:cxnLst/>
              <a:rect r="r" b="b" t="t" l="l"/>
              <a:pathLst>
                <a:path h="296791" w="3583525">
                  <a:moveTo>
                    <a:pt x="7397" y="0"/>
                  </a:moveTo>
                  <a:lnTo>
                    <a:pt x="3576128" y="0"/>
                  </a:lnTo>
                  <a:cubicBezTo>
                    <a:pt x="3578090" y="0"/>
                    <a:pt x="3579971" y="779"/>
                    <a:pt x="3581359" y="2167"/>
                  </a:cubicBezTo>
                  <a:cubicBezTo>
                    <a:pt x="3582746" y="3554"/>
                    <a:pt x="3583525" y="5435"/>
                    <a:pt x="3583525" y="7397"/>
                  </a:cubicBezTo>
                  <a:lnTo>
                    <a:pt x="3583525" y="289394"/>
                  </a:lnTo>
                  <a:cubicBezTo>
                    <a:pt x="3583525" y="291356"/>
                    <a:pt x="3582746" y="293237"/>
                    <a:pt x="3581359" y="294624"/>
                  </a:cubicBezTo>
                  <a:cubicBezTo>
                    <a:pt x="3579971" y="296011"/>
                    <a:pt x="3578090" y="296791"/>
                    <a:pt x="3576128" y="296791"/>
                  </a:cubicBezTo>
                  <a:lnTo>
                    <a:pt x="7397" y="296791"/>
                  </a:lnTo>
                  <a:cubicBezTo>
                    <a:pt x="5435" y="296791"/>
                    <a:pt x="3554" y="296011"/>
                    <a:pt x="2167" y="294624"/>
                  </a:cubicBezTo>
                  <a:cubicBezTo>
                    <a:pt x="779" y="293237"/>
                    <a:pt x="0" y="291356"/>
                    <a:pt x="0" y="289394"/>
                  </a:cubicBezTo>
                  <a:lnTo>
                    <a:pt x="0" y="7397"/>
                  </a:lnTo>
                  <a:cubicBezTo>
                    <a:pt x="0" y="5435"/>
                    <a:pt x="779" y="3554"/>
                    <a:pt x="2167" y="2167"/>
                  </a:cubicBezTo>
                  <a:cubicBezTo>
                    <a:pt x="3554" y="779"/>
                    <a:pt x="5435" y="0"/>
                    <a:pt x="7397" y="0"/>
                  </a:cubicBezTo>
                  <a:close/>
                </a:path>
              </a:pathLst>
            </a:custGeom>
            <a:solidFill>
              <a:srgbClr val="D96627"/>
            </a:solidFill>
          </p:spPr>
        </p:sp>
        <p:sp>
          <p:nvSpPr>
            <p:cNvPr name="TextBox 6" id="6"/>
            <p:cNvSpPr txBox="true"/>
            <p:nvPr/>
          </p:nvSpPr>
          <p:spPr>
            <a:xfrm>
              <a:off x="0" y="-38100"/>
              <a:ext cx="3583525" cy="334891"/>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3066244" y="3224872"/>
            <a:ext cx="12158453" cy="580390"/>
          </a:xfrm>
          <a:prstGeom prst="rect">
            <a:avLst/>
          </a:prstGeom>
        </p:spPr>
        <p:txBody>
          <a:bodyPr anchor="t" rtlCol="false" tIns="0" lIns="0" bIns="0" rIns="0">
            <a:spAutoFit/>
          </a:bodyPr>
          <a:lstStyle/>
          <a:p>
            <a:pPr algn="just">
              <a:lnSpc>
                <a:spcPts val="4759"/>
              </a:lnSpc>
            </a:pPr>
            <a:r>
              <a:rPr lang="en-US" b="true" sz="3399">
                <a:solidFill>
                  <a:srgbClr val="FFFFFF"/>
                </a:solidFill>
                <a:latin typeface="Nunito Bold"/>
                <a:ea typeface="Nunito Bold"/>
                <a:cs typeface="Nunito Bold"/>
                <a:sym typeface="Nunito Bold"/>
              </a:rPr>
              <a:t>Kiến trúc này</a:t>
            </a:r>
            <a:r>
              <a:rPr lang="en-US" b="true" sz="3399">
                <a:solidFill>
                  <a:srgbClr val="FFFFFF"/>
                </a:solidFill>
                <a:latin typeface="Nunito Bold"/>
                <a:ea typeface="Nunito Bold"/>
                <a:cs typeface="Nunito Bold"/>
                <a:sym typeface="Nunito Bold"/>
              </a:rPr>
              <a:t> ho</a:t>
            </a:r>
            <a:r>
              <a:rPr lang="en-US" b="true" sz="3399">
                <a:solidFill>
                  <a:srgbClr val="FFFFFF"/>
                </a:solidFill>
                <a:latin typeface="Nunito Bold"/>
                <a:ea typeface="Nunito Bold"/>
                <a:cs typeface="Nunito Bold"/>
                <a:sym typeface="Nunito Bold"/>
              </a:rPr>
              <a:t>ạt động qua các</a:t>
            </a:r>
            <a:r>
              <a:rPr lang="en-US" b="true" sz="3399">
                <a:solidFill>
                  <a:srgbClr val="FFFFFF"/>
                </a:solidFill>
                <a:latin typeface="Nunito Bold"/>
                <a:ea typeface="Nunito Bold"/>
                <a:cs typeface="Nunito Bold"/>
                <a:sym typeface="Nunito Bold"/>
              </a:rPr>
              <a:t> bước: </a:t>
            </a:r>
          </a:p>
        </p:txBody>
      </p:sp>
      <p:grpSp>
        <p:nvGrpSpPr>
          <p:cNvPr name="Group 8" id="8"/>
          <p:cNvGrpSpPr/>
          <p:nvPr/>
        </p:nvGrpSpPr>
        <p:grpSpPr>
          <a:xfrm rot="0">
            <a:off x="2342372" y="4551772"/>
            <a:ext cx="13603256" cy="3456487"/>
            <a:chOff x="0" y="0"/>
            <a:chExt cx="3582751" cy="910351"/>
          </a:xfrm>
        </p:grpSpPr>
        <p:sp>
          <p:nvSpPr>
            <p:cNvPr name="Freeform 9" id="9"/>
            <p:cNvSpPr/>
            <p:nvPr/>
          </p:nvSpPr>
          <p:spPr>
            <a:xfrm flipH="false" flipV="false" rot="0">
              <a:off x="0" y="0"/>
              <a:ext cx="3582751" cy="910351"/>
            </a:xfrm>
            <a:custGeom>
              <a:avLst/>
              <a:gdLst/>
              <a:ahLst/>
              <a:cxnLst/>
              <a:rect r="r" b="b" t="t" l="l"/>
              <a:pathLst>
                <a:path h="910351" w="3582751">
                  <a:moveTo>
                    <a:pt x="11382" y="0"/>
                  </a:moveTo>
                  <a:lnTo>
                    <a:pt x="3571368" y="0"/>
                  </a:lnTo>
                  <a:cubicBezTo>
                    <a:pt x="3574387" y="0"/>
                    <a:pt x="3577282" y="1199"/>
                    <a:pt x="3579417" y="3334"/>
                  </a:cubicBezTo>
                  <a:cubicBezTo>
                    <a:pt x="3581552" y="5468"/>
                    <a:pt x="3582751" y="8364"/>
                    <a:pt x="3582751" y="11382"/>
                  </a:cubicBezTo>
                  <a:lnTo>
                    <a:pt x="3582751" y="898968"/>
                  </a:lnTo>
                  <a:cubicBezTo>
                    <a:pt x="3582751" y="901987"/>
                    <a:pt x="3581552" y="904882"/>
                    <a:pt x="3579417" y="907017"/>
                  </a:cubicBezTo>
                  <a:cubicBezTo>
                    <a:pt x="3577282" y="909151"/>
                    <a:pt x="3574387" y="910351"/>
                    <a:pt x="3571368" y="910351"/>
                  </a:cubicBezTo>
                  <a:lnTo>
                    <a:pt x="11382" y="910351"/>
                  </a:lnTo>
                  <a:cubicBezTo>
                    <a:pt x="8364" y="910351"/>
                    <a:pt x="5468" y="909151"/>
                    <a:pt x="3334" y="907017"/>
                  </a:cubicBezTo>
                  <a:cubicBezTo>
                    <a:pt x="1199" y="904882"/>
                    <a:pt x="0" y="901987"/>
                    <a:pt x="0" y="898968"/>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10" id="10"/>
            <p:cNvSpPr txBox="true"/>
            <p:nvPr/>
          </p:nvSpPr>
          <p:spPr>
            <a:xfrm>
              <a:off x="0" y="-38100"/>
              <a:ext cx="3582751" cy="948451"/>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2342372" y="4551772"/>
            <a:ext cx="299097" cy="3456487"/>
            <a:chOff x="0" y="0"/>
            <a:chExt cx="78775" cy="910351"/>
          </a:xfrm>
        </p:grpSpPr>
        <p:sp>
          <p:nvSpPr>
            <p:cNvPr name="Freeform 12" id="12"/>
            <p:cNvSpPr/>
            <p:nvPr/>
          </p:nvSpPr>
          <p:spPr>
            <a:xfrm flipH="false" flipV="false" rot="0">
              <a:off x="0" y="0"/>
              <a:ext cx="78775" cy="910351"/>
            </a:xfrm>
            <a:custGeom>
              <a:avLst/>
              <a:gdLst/>
              <a:ahLst/>
              <a:cxnLst/>
              <a:rect r="r" b="b" t="t" l="l"/>
              <a:pathLst>
                <a:path h="910351" w="78775">
                  <a:moveTo>
                    <a:pt x="0" y="0"/>
                  </a:moveTo>
                  <a:lnTo>
                    <a:pt x="78775" y="0"/>
                  </a:lnTo>
                  <a:lnTo>
                    <a:pt x="78775" y="910351"/>
                  </a:lnTo>
                  <a:lnTo>
                    <a:pt x="0" y="910351"/>
                  </a:lnTo>
                  <a:close/>
                </a:path>
              </a:pathLst>
            </a:custGeom>
            <a:solidFill>
              <a:srgbClr val="D96627"/>
            </a:solidFill>
          </p:spPr>
        </p:sp>
        <p:sp>
          <p:nvSpPr>
            <p:cNvPr name="TextBox 13" id="13"/>
            <p:cNvSpPr txBox="true"/>
            <p:nvPr/>
          </p:nvSpPr>
          <p:spPr>
            <a:xfrm>
              <a:off x="0" y="-38100"/>
              <a:ext cx="78775" cy="948451"/>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3064773" y="4716649"/>
            <a:ext cx="12158453" cy="3060065"/>
          </a:xfrm>
          <a:prstGeom prst="rect">
            <a:avLst/>
          </a:prstGeom>
        </p:spPr>
        <p:txBody>
          <a:bodyPr anchor="t" rtlCol="false" tIns="0" lIns="0" bIns="0" rIns="0">
            <a:spAutoFit/>
          </a:bodyPr>
          <a:lstStyle/>
          <a:p>
            <a:pPr algn="just">
              <a:lnSpc>
                <a:spcPts val="4060"/>
              </a:lnSpc>
            </a:pPr>
            <a:r>
              <a:rPr lang="en-US" sz="2900" b="true">
                <a:solidFill>
                  <a:srgbClr val="252D37"/>
                </a:solidFill>
                <a:latin typeface="Nunito Bold"/>
                <a:ea typeface="Nunito Bold"/>
                <a:cs typeface="Nunito Bold"/>
                <a:sym typeface="Nunito Bold"/>
              </a:rPr>
              <a:t>B1.</a:t>
            </a:r>
            <a:r>
              <a:rPr lang="en-US" sz="2900">
                <a:solidFill>
                  <a:srgbClr val="252D37"/>
                </a:solidFill>
                <a:latin typeface="Nunito"/>
                <a:ea typeface="Nunito"/>
                <a:cs typeface="Nunito"/>
                <a:sym typeface="Nunito"/>
              </a:rPr>
              <a:t> Biến đổi văn bản thành vector embedding sử dụng word2vec </a:t>
            </a:r>
          </a:p>
          <a:p>
            <a:pPr algn="just">
              <a:lnSpc>
                <a:spcPts val="4060"/>
              </a:lnSpc>
            </a:pPr>
            <a:r>
              <a:rPr lang="en-US" sz="2900" b="true">
                <a:solidFill>
                  <a:srgbClr val="252D37"/>
                </a:solidFill>
                <a:latin typeface="Nunito Bold"/>
                <a:ea typeface="Nunito Bold"/>
                <a:cs typeface="Nunito Bold"/>
                <a:sym typeface="Nunito Bold"/>
              </a:rPr>
              <a:t>B</a:t>
            </a:r>
            <a:r>
              <a:rPr lang="en-US" sz="2900" b="true">
                <a:solidFill>
                  <a:srgbClr val="252D37"/>
                </a:solidFill>
                <a:latin typeface="Nunito Bold"/>
                <a:ea typeface="Nunito Bold"/>
                <a:cs typeface="Nunito Bold"/>
                <a:sym typeface="Nunito Bold"/>
              </a:rPr>
              <a:t>2.</a:t>
            </a:r>
            <a:r>
              <a:rPr lang="en-US" sz="2900">
                <a:solidFill>
                  <a:srgbClr val="252D37"/>
                </a:solidFill>
                <a:latin typeface="Nunito"/>
                <a:ea typeface="Nunito"/>
                <a:cs typeface="Nunito"/>
                <a:sym typeface="Nunito"/>
              </a:rPr>
              <a:t> Trích xuất các đặc trưng cục bộ bằng các lớp tích chập </a:t>
            </a:r>
          </a:p>
          <a:p>
            <a:pPr algn="just">
              <a:lnSpc>
                <a:spcPts val="4060"/>
              </a:lnSpc>
            </a:pPr>
            <a:r>
              <a:rPr lang="en-US" sz="2900" b="true">
                <a:solidFill>
                  <a:srgbClr val="252D37"/>
                </a:solidFill>
                <a:latin typeface="Nunito Bold"/>
                <a:ea typeface="Nunito Bold"/>
                <a:cs typeface="Nunito Bold"/>
                <a:sym typeface="Nunito Bold"/>
              </a:rPr>
              <a:t>B</a:t>
            </a:r>
            <a:r>
              <a:rPr lang="en-US" sz="2900" b="true">
                <a:solidFill>
                  <a:srgbClr val="252D37"/>
                </a:solidFill>
                <a:latin typeface="Nunito Bold"/>
                <a:ea typeface="Nunito Bold"/>
                <a:cs typeface="Nunito Bold"/>
                <a:sym typeface="Nunito Bold"/>
              </a:rPr>
              <a:t>3. </a:t>
            </a:r>
            <a:r>
              <a:rPr lang="en-US" sz="2900">
                <a:solidFill>
                  <a:srgbClr val="252D37"/>
                </a:solidFill>
                <a:latin typeface="Nunito"/>
                <a:ea typeface="Nunito"/>
                <a:cs typeface="Nunito"/>
                <a:sym typeface="Nunito"/>
              </a:rPr>
              <a:t>Đưa các đặc trưng này vào BiLSTM để học ngữ cảnh hai chiều </a:t>
            </a:r>
          </a:p>
          <a:p>
            <a:pPr algn="just">
              <a:lnSpc>
                <a:spcPts val="4060"/>
              </a:lnSpc>
            </a:pPr>
            <a:r>
              <a:rPr lang="en-US" sz="2900" b="true">
                <a:solidFill>
                  <a:srgbClr val="252D37"/>
                </a:solidFill>
                <a:latin typeface="Nunito Bold"/>
                <a:ea typeface="Nunito Bold"/>
                <a:cs typeface="Nunito Bold"/>
                <a:sym typeface="Nunito Bold"/>
              </a:rPr>
              <a:t>B</a:t>
            </a:r>
            <a:r>
              <a:rPr lang="en-US" sz="2900" b="true">
                <a:solidFill>
                  <a:srgbClr val="252D37"/>
                </a:solidFill>
                <a:latin typeface="Nunito Bold"/>
                <a:ea typeface="Nunito Bold"/>
                <a:cs typeface="Nunito Bold"/>
                <a:sym typeface="Nunito Bold"/>
              </a:rPr>
              <a:t>4. </a:t>
            </a:r>
            <a:r>
              <a:rPr lang="en-US" sz="2900">
                <a:solidFill>
                  <a:srgbClr val="252D37"/>
                </a:solidFill>
                <a:latin typeface="Nunito"/>
                <a:ea typeface="Nunito"/>
                <a:cs typeface="Nunito"/>
                <a:sym typeface="Nunito"/>
              </a:rPr>
              <a:t>Áp dụng cơ chế Attention để xác định tầm quan trọng của từng phần trong chuỗi </a:t>
            </a:r>
          </a:p>
          <a:p>
            <a:pPr algn="just">
              <a:lnSpc>
                <a:spcPts val="4060"/>
              </a:lnSpc>
            </a:pPr>
            <a:r>
              <a:rPr lang="en-US" b="true" sz="2900">
                <a:solidFill>
                  <a:srgbClr val="252D37"/>
                </a:solidFill>
                <a:latin typeface="Nunito Bold"/>
                <a:ea typeface="Nunito Bold"/>
                <a:cs typeface="Nunito Bold"/>
                <a:sym typeface="Nunito Bold"/>
              </a:rPr>
              <a:t>B</a:t>
            </a:r>
            <a:r>
              <a:rPr lang="en-US" b="true" sz="2900">
                <a:solidFill>
                  <a:srgbClr val="252D37"/>
                </a:solidFill>
                <a:latin typeface="Nunito Bold"/>
                <a:ea typeface="Nunito Bold"/>
                <a:cs typeface="Nunito Bold"/>
                <a:sym typeface="Nunito Bold"/>
              </a:rPr>
              <a:t>5. </a:t>
            </a:r>
            <a:r>
              <a:rPr lang="en-US" sz="2900">
                <a:solidFill>
                  <a:srgbClr val="252D37"/>
                </a:solidFill>
                <a:latin typeface="Nunito"/>
                <a:ea typeface="Nunito"/>
                <a:cs typeface="Nunito"/>
                <a:sym typeface="Nunito"/>
              </a:rPr>
              <a:t>Sử dụng lớp Fully Connected cuối cùng để phân loại cảm xúc</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19</a:t>
            </a:r>
          </a:p>
        </p:txBody>
      </p:sp>
      <p:sp>
        <p:nvSpPr>
          <p:cNvPr name="TextBox 3" id="3"/>
          <p:cNvSpPr txBox="true"/>
          <p:nvPr/>
        </p:nvSpPr>
        <p:spPr>
          <a:xfrm rot="0">
            <a:off x="2099288" y="1407294"/>
            <a:ext cx="13787068" cy="86944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5.2 ƯU ĐIỂM CỦA MÔ HÌNH </a:t>
            </a:r>
          </a:p>
        </p:txBody>
      </p:sp>
      <p:grpSp>
        <p:nvGrpSpPr>
          <p:cNvPr name="Group 4" id="4"/>
          <p:cNvGrpSpPr/>
          <p:nvPr/>
        </p:nvGrpSpPr>
        <p:grpSpPr>
          <a:xfrm rot="0">
            <a:off x="2342372" y="4698293"/>
            <a:ext cx="13603256" cy="1375731"/>
            <a:chOff x="0" y="0"/>
            <a:chExt cx="3582751" cy="362333"/>
          </a:xfrm>
        </p:grpSpPr>
        <p:sp>
          <p:nvSpPr>
            <p:cNvPr name="Freeform 5" id="5"/>
            <p:cNvSpPr/>
            <p:nvPr/>
          </p:nvSpPr>
          <p:spPr>
            <a:xfrm flipH="false" flipV="false" rot="0">
              <a:off x="0" y="0"/>
              <a:ext cx="3582751" cy="362333"/>
            </a:xfrm>
            <a:custGeom>
              <a:avLst/>
              <a:gdLst/>
              <a:ahLst/>
              <a:cxnLst/>
              <a:rect r="r" b="b" t="t" l="l"/>
              <a:pathLst>
                <a:path h="362333" w="3582751">
                  <a:moveTo>
                    <a:pt x="11382" y="0"/>
                  </a:moveTo>
                  <a:lnTo>
                    <a:pt x="3571368" y="0"/>
                  </a:lnTo>
                  <a:cubicBezTo>
                    <a:pt x="3574387" y="0"/>
                    <a:pt x="3577282" y="1199"/>
                    <a:pt x="3579417" y="3334"/>
                  </a:cubicBezTo>
                  <a:cubicBezTo>
                    <a:pt x="3581552" y="5468"/>
                    <a:pt x="3582751" y="8364"/>
                    <a:pt x="3582751" y="11382"/>
                  </a:cubicBezTo>
                  <a:lnTo>
                    <a:pt x="3582751" y="350950"/>
                  </a:lnTo>
                  <a:cubicBezTo>
                    <a:pt x="3582751" y="353969"/>
                    <a:pt x="3581552" y="356864"/>
                    <a:pt x="3579417" y="358999"/>
                  </a:cubicBezTo>
                  <a:cubicBezTo>
                    <a:pt x="3577282" y="361133"/>
                    <a:pt x="3574387" y="362333"/>
                    <a:pt x="3571368" y="362333"/>
                  </a:cubicBezTo>
                  <a:lnTo>
                    <a:pt x="11382" y="362333"/>
                  </a:lnTo>
                  <a:cubicBezTo>
                    <a:pt x="8364" y="362333"/>
                    <a:pt x="5468" y="361133"/>
                    <a:pt x="3334" y="358999"/>
                  </a:cubicBezTo>
                  <a:cubicBezTo>
                    <a:pt x="1199" y="356864"/>
                    <a:pt x="0" y="353969"/>
                    <a:pt x="0" y="350950"/>
                  </a:cubicBezTo>
                  <a:lnTo>
                    <a:pt x="0" y="11382"/>
                  </a:lnTo>
                  <a:cubicBezTo>
                    <a:pt x="0" y="8364"/>
                    <a:pt x="1199" y="5468"/>
                    <a:pt x="3334" y="3334"/>
                  </a:cubicBezTo>
                  <a:cubicBezTo>
                    <a:pt x="5468" y="1199"/>
                    <a:pt x="8364" y="0"/>
                    <a:pt x="11382" y="0"/>
                  </a:cubicBezTo>
                  <a:close/>
                </a:path>
              </a:pathLst>
            </a:custGeom>
            <a:solidFill>
              <a:srgbClr val="D96627">
                <a:alpha val="57647"/>
              </a:srgbClr>
            </a:solidFill>
          </p:spPr>
        </p:sp>
        <p:sp>
          <p:nvSpPr>
            <p:cNvPr name="TextBox 6" id="6"/>
            <p:cNvSpPr txBox="true"/>
            <p:nvPr/>
          </p:nvSpPr>
          <p:spPr>
            <a:xfrm>
              <a:off x="0" y="-38100"/>
              <a:ext cx="3582751" cy="40043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2342372" y="4698293"/>
            <a:ext cx="299097" cy="1375731"/>
            <a:chOff x="0" y="0"/>
            <a:chExt cx="78775" cy="362333"/>
          </a:xfrm>
        </p:grpSpPr>
        <p:sp>
          <p:nvSpPr>
            <p:cNvPr name="Freeform 8" id="8"/>
            <p:cNvSpPr/>
            <p:nvPr/>
          </p:nvSpPr>
          <p:spPr>
            <a:xfrm flipH="false" flipV="false" rot="0">
              <a:off x="0" y="0"/>
              <a:ext cx="78775" cy="362333"/>
            </a:xfrm>
            <a:custGeom>
              <a:avLst/>
              <a:gdLst/>
              <a:ahLst/>
              <a:cxnLst/>
              <a:rect r="r" b="b" t="t" l="l"/>
              <a:pathLst>
                <a:path h="362333" w="78775">
                  <a:moveTo>
                    <a:pt x="0" y="0"/>
                  </a:moveTo>
                  <a:lnTo>
                    <a:pt x="78775" y="0"/>
                  </a:lnTo>
                  <a:lnTo>
                    <a:pt x="78775" y="362333"/>
                  </a:lnTo>
                  <a:lnTo>
                    <a:pt x="0" y="362333"/>
                  </a:lnTo>
                  <a:close/>
                </a:path>
              </a:pathLst>
            </a:custGeom>
            <a:solidFill>
              <a:srgbClr val="D96627"/>
            </a:solidFill>
          </p:spPr>
        </p:sp>
        <p:sp>
          <p:nvSpPr>
            <p:cNvPr name="TextBox 9" id="9"/>
            <p:cNvSpPr txBox="true"/>
            <p:nvPr/>
          </p:nvSpPr>
          <p:spPr>
            <a:xfrm>
              <a:off x="0" y="-38100"/>
              <a:ext cx="78775" cy="400433"/>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342372" y="3081560"/>
            <a:ext cx="13603256" cy="1396317"/>
            <a:chOff x="0" y="0"/>
            <a:chExt cx="3582751" cy="367754"/>
          </a:xfrm>
        </p:grpSpPr>
        <p:sp>
          <p:nvSpPr>
            <p:cNvPr name="Freeform 11" id="11"/>
            <p:cNvSpPr/>
            <p:nvPr/>
          </p:nvSpPr>
          <p:spPr>
            <a:xfrm flipH="false" flipV="false" rot="0">
              <a:off x="0" y="0"/>
              <a:ext cx="3582751" cy="367754"/>
            </a:xfrm>
            <a:custGeom>
              <a:avLst/>
              <a:gdLst/>
              <a:ahLst/>
              <a:cxnLst/>
              <a:rect r="r" b="b" t="t" l="l"/>
              <a:pathLst>
                <a:path h="367754" w="3582751">
                  <a:moveTo>
                    <a:pt x="11382" y="0"/>
                  </a:moveTo>
                  <a:lnTo>
                    <a:pt x="3571368" y="0"/>
                  </a:lnTo>
                  <a:cubicBezTo>
                    <a:pt x="3574387" y="0"/>
                    <a:pt x="3577282" y="1199"/>
                    <a:pt x="3579417" y="3334"/>
                  </a:cubicBezTo>
                  <a:cubicBezTo>
                    <a:pt x="3581552" y="5468"/>
                    <a:pt x="3582751" y="8364"/>
                    <a:pt x="3582751" y="11382"/>
                  </a:cubicBezTo>
                  <a:lnTo>
                    <a:pt x="3582751" y="356372"/>
                  </a:lnTo>
                  <a:cubicBezTo>
                    <a:pt x="3582751" y="362658"/>
                    <a:pt x="3577654" y="367754"/>
                    <a:pt x="3571368" y="367754"/>
                  </a:cubicBezTo>
                  <a:lnTo>
                    <a:pt x="11382" y="367754"/>
                  </a:lnTo>
                  <a:cubicBezTo>
                    <a:pt x="8364" y="367754"/>
                    <a:pt x="5468" y="366555"/>
                    <a:pt x="3334" y="364421"/>
                  </a:cubicBezTo>
                  <a:cubicBezTo>
                    <a:pt x="1199" y="362286"/>
                    <a:pt x="0" y="359391"/>
                    <a:pt x="0" y="356372"/>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12" id="12"/>
            <p:cNvSpPr txBox="true"/>
            <p:nvPr/>
          </p:nvSpPr>
          <p:spPr>
            <a:xfrm>
              <a:off x="0" y="-38100"/>
              <a:ext cx="3582751" cy="405854"/>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2342372" y="3081560"/>
            <a:ext cx="299097" cy="1396317"/>
            <a:chOff x="0" y="0"/>
            <a:chExt cx="78775" cy="367754"/>
          </a:xfrm>
        </p:grpSpPr>
        <p:sp>
          <p:nvSpPr>
            <p:cNvPr name="Freeform 14" id="14"/>
            <p:cNvSpPr/>
            <p:nvPr/>
          </p:nvSpPr>
          <p:spPr>
            <a:xfrm flipH="false" flipV="false" rot="0">
              <a:off x="0" y="0"/>
              <a:ext cx="78775" cy="367754"/>
            </a:xfrm>
            <a:custGeom>
              <a:avLst/>
              <a:gdLst/>
              <a:ahLst/>
              <a:cxnLst/>
              <a:rect r="r" b="b" t="t" l="l"/>
              <a:pathLst>
                <a:path h="367754" w="78775">
                  <a:moveTo>
                    <a:pt x="0" y="0"/>
                  </a:moveTo>
                  <a:lnTo>
                    <a:pt x="78775" y="0"/>
                  </a:lnTo>
                  <a:lnTo>
                    <a:pt x="78775" y="367754"/>
                  </a:lnTo>
                  <a:lnTo>
                    <a:pt x="0" y="367754"/>
                  </a:lnTo>
                  <a:close/>
                </a:path>
              </a:pathLst>
            </a:custGeom>
            <a:solidFill>
              <a:srgbClr val="D96627"/>
            </a:solidFill>
          </p:spPr>
        </p:sp>
        <p:sp>
          <p:nvSpPr>
            <p:cNvPr name="TextBox 15" id="15"/>
            <p:cNvSpPr txBox="true"/>
            <p:nvPr/>
          </p:nvSpPr>
          <p:spPr>
            <a:xfrm>
              <a:off x="0" y="-38100"/>
              <a:ext cx="78775" cy="405854"/>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3064773" y="3246438"/>
            <a:ext cx="12158453" cy="1002665"/>
          </a:xfrm>
          <a:prstGeom prst="rect">
            <a:avLst/>
          </a:prstGeom>
        </p:spPr>
        <p:txBody>
          <a:bodyPr anchor="t" rtlCol="false" tIns="0" lIns="0" bIns="0" rIns="0">
            <a:spAutoFit/>
          </a:bodyPr>
          <a:lstStyle/>
          <a:p>
            <a:pPr algn="just">
              <a:lnSpc>
                <a:spcPts val="4060"/>
              </a:lnSpc>
            </a:pPr>
            <a:r>
              <a:rPr lang="en-US" b="true" sz="2900">
                <a:solidFill>
                  <a:srgbClr val="252D37"/>
                </a:solidFill>
                <a:latin typeface="Nunito Bold"/>
                <a:ea typeface="Nunito Bold"/>
                <a:cs typeface="Nunito Bold"/>
                <a:sym typeface="Nunito Bold"/>
              </a:rPr>
              <a:t>Kết hợp đa dạng đặc trưng: </a:t>
            </a:r>
            <a:r>
              <a:rPr lang="en-US" sz="2900">
                <a:solidFill>
                  <a:srgbClr val="252D37"/>
                </a:solidFill>
                <a:latin typeface="Nunito"/>
                <a:ea typeface="Nunito"/>
                <a:cs typeface="Nunito"/>
                <a:sym typeface="Nunito"/>
              </a:rPr>
              <a:t>CNN nắm bắt </a:t>
            </a:r>
            <a:r>
              <a:rPr lang="en-US" sz="2900">
                <a:solidFill>
                  <a:srgbClr val="252D37"/>
                </a:solidFill>
                <a:latin typeface="Nunito"/>
                <a:ea typeface="Nunito"/>
                <a:cs typeface="Nunito"/>
                <a:sym typeface="Nunito"/>
              </a:rPr>
              <a:t>thông tin cục</a:t>
            </a:r>
            <a:r>
              <a:rPr lang="en-US" sz="2900">
                <a:solidFill>
                  <a:srgbClr val="252D37"/>
                </a:solidFill>
                <a:latin typeface="Nunito"/>
                <a:ea typeface="Nunito"/>
                <a:cs typeface="Nunito"/>
                <a:sym typeface="Nunito"/>
              </a:rPr>
              <a:t> bộ, tro</a:t>
            </a:r>
            <a:r>
              <a:rPr lang="en-US" sz="2900">
                <a:solidFill>
                  <a:srgbClr val="252D37"/>
                </a:solidFill>
                <a:latin typeface="Nunito"/>
                <a:ea typeface="Nunito"/>
                <a:cs typeface="Nunito"/>
                <a:sym typeface="Nunito"/>
              </a:rPr>
              <a:t>ng khi</a:t>
            </a:r>
            <a:r>
              <a:rPr lang="en-US" sz="2900">
                <a:solidFill>
                  <a:srgbClr val="252D37"/>
                </a:solidFill>
                <a:latin typeface="Nunito"/>
                <a:ea typeface="Nunito"/>
                <a:cs typeface="Nunito"/>
                <a:sym typeface="Nunito"/>
              </a:rPr>
              <a:t> BiLSTM nắm bắt ngữ cảnh rộ</a:t>
            </a:r>
            <a:r>
              <a:rPr lang="en-US" sz="2900">
                <a:solidFill>
                  <a:srgbClr val="252D37"/>
                </a:solidFill>
                <a:latin typeface="Nunito"/>
                <a:ea typeface="Nunito"/>
                <a:cs typeface="Nunito"/>
                <a:sym typeface="Nunito"/>
              </a:rPr>
              <a:t>ng hơn.</a:t>
            </a:r>
          </a:p>
        </p:txBody>
      </p:sp>
      <p:sp>
        <p:nvSpPr>
          <p:cNvPr name="TextBox 17" id="17"/>
          <p:cNvSpPr txBox="true"/>
          <p:nvPr/>
        </p:nvSpPr>
        <p:spPr>
          <a:xfrm rot="0">
            <a:off x="3064773" y="4857031"/>
            <a:ext cx="12158453" cy="1002665"/>
          </a:xfrm>
          <a:prstGeom prst="rect">
            <a:avLst/>
          </a:prstGeom>
        </p:spPr>
        <p:txBody>
          <a:bodyPr anchor="t" rtlCol="false" tIns="0" lIns="0" bIns="0" rIns="0">
            <a:spAutoFit/>
          </a:bodyPr>
          <a:lstStyle/>
          <a:p>
            <a:pPr algn="just">
              <a:lnSpc>
                <a:spcPts val="4060"/>
              </a:lnSpc>
            </a:pPr>
            <a:r>
              <a:rPr lang="en-US" b="true" sz="2900">
                <a:solidFill>
                  <a:srgbClr val="252D37"/>
                </a:solidFill>
                <a:latin typeface="Nunito Bold"/>
                <a:ea typeface="Nunito Bold"/>
                <a:cs typeface="Nunito Bold"/>
                <a:sym typeface="Nunito Bold"/>
              </a:rPr>
              <a:t>Hiểu ngữ cảnh hai chiều:</a:t>
            </a:r>
            <a:r>
              <a:rPr lang="en-US" sz="2900">
                <a:solidFill>
                  <a:srgbClr val="252D37"/>
                </a:solidFill>
                <a:latin typeface="Nunito"/>
                <a:ea typeface="Nunito"/>
                <a:cs typeface="Nunito"/>
                <a:sym typeface="Nunito"/>
              </a:rPr>
              <a:t> BiLSTM xử lý văn bả</a:t>
            </a:r>
            <a:r>
              <a:rPr lang="en-US" sz="2900">
                <a:solidFill>
                  <a:srgbClr val="252D37"/>
                </a:solidFill>
                <a:latin typeface="Nunito"/>
                <a:ea typeface="Nunito"/>
                <a:cs typeface="Nunito"/>
                <a:sym typeface="Nunito"/>
              </a:rPr>
              <a:t>n theo cả</a:t>
            </a:r>
            <a:r>
              <a:rPr lang="en-US" sz="2900">
                <a:solidFill>
                  <a:srgbClr val="252D37"/>
                </a:solidFill>
                <a:latin typeface="Nunito"/>
                <a:ea typeface="Nunito"/>
                <a:cs typeface="Nunito"/>
                <a:sym typeface="Nunito"/>
              </a:rPr>
              <a:t> hai hướ</a:t>
            </a:r>
            <a:r>
              <a:rPr lang="en-US" sz="2900">
                <a:solidFill>
                  <a:srgbClr val="252D37"/>
                </a:solidFill>
                <a:latin typeface="Nunito"/>
                <a:ea typeface="Nunito"/>
                <a:cs typeface="Nunito"/>
                <a:sym typeface="Nunito"/>
              </a:rPr>
              <a:t>ng, giúp</a:t>
            </a:r>
            <a:r>
              <a:rPr lang="en-US" sz="2900">
                <a:solidFill>
                  <a:srgbClr val="252D37"/>
                </a:solidFill>
                <a:latin typeface="Nunito"/>
                <a:ea typeface="Nunito"/>
                <a:cs typeface="Nunito"/>
                <a:sym typeface="Nunito"/>
              </a:rPr>
              <a:t> hiểu đầy đủ ngữ cảnh.</a:t>
            </a:r>
          </a:p>
        </p:txBody>
      </p:sp>
      <p:grpSp>
        <p:nvGrpSpPr>
          <p:cNvPr name="Group 18" id="18"/>
          <p:cNvGrpSpPr/>
          <p:nvPr/>
        </p:nvGrpSpPr>
        <p:grpSpPr>
          <a:xfrm rot="0">
            <a:off x="2342372" y="6293099"/>
            <a:ext cx="13603256" cy="1396317"/>
            <a:chOff x="0" y="0"/>
            <a:chExt cx="3582751" cy="367754"/>
          </a:xfrm>
        </p:grpSpPr>
        <p:sp>
          <p:nvSpPr>
            <p:cNvPr name="Freeform 19" id="19"/>
            <p:cNvSpPr/>
            <p:nvPr/>
          </p:nvSpPr>
          <p:spPr>
            <a:xfrm flipH="false" flipV="false" rot="0">
              <a:off x="0" y="0"/>
              <a:ext cx="3582751" cy="367754"/>
            </a:xfrm>
            <a:custGeom>
              <a:avLst/>
              <a:gdLst/>
              <a:ahLst/>
              <a:cxnLst/>
              <a:rect r="r" b="b" t="t" l="l"/>
              <a:pathLst>
                <a:path h="367754" w="3582751">
                  <a:moveTo>
                    <a:pt x="11382" y="0"/>
                  </a:moveTo>
                  <a:lnTo>
                    <a:pt x="3571368" y="0"/>
                  </a:lnTo>
                  <a:cubicBezTo>
                    <a:pt x="3574387" y="0"/>
                    <a:pt x="3577282" y="1199"/>
                    <a:pt x="3579417" y="3334"/>
                  </a:cubicBezTo>
                  <a:cubicBezTo>
                    <a:pt x="3581552" y="5468"/>
                    <a:pt x="3582751" y="8364"/>
                    <a:pt x="3582751" y="11382"/>
                  </a:cubicBezTo>
                  <a:lnTo>
                    <a:pt x="3582751" y="356372"/>
                  </a:lnTo>
                  <a:cubicBezTo>
                    <a:pt x="3582751" y="362658"/>
                    <a:pt x="3577654" y="367754"/>
                    <a:pt x="3571368" y="367754"/>
                  </a:cubicBezTo>
                  <a:lnTo>
                    <a:pt x="11382" y="367754"/>
                  </a:lnTo>
                  <a:cubicBezTo>
                    <a:pt x="8364" y="367754"/>
                    <a:pt x="5468" y="366555"/>
                    <a:pt x="3334" y="364421"/>
                  </a:cubicBezTo>
                  <a:cubicBezTo>
                    <a:pt x="1199" y="362286"/>
                    <a:pt x="0" y="359391"/>
                    <a:pt x="0" y="356372"/>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20" id="20"/>
            <p:cNvSpPr txBox="true"/>
            <p:nvPr/>
          </p:nvSpPr>
          <p:spPr>
            <a:xfrm>
              <a:off x="0" y="-38100"/>
              <a:ext cx="3582751" cy="405854"/>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2342372" y="6293099"/>
            <a:ext cx="299097" cy="1396317"/>
            <a:chOff x="0" y="0"/>
            <a:chExt cx="78775" cy="367754"/>
          </a:xfrm>
        </p:grpSpPr>
        <p:sp>
          <p:nvSpPr>
            <p:cNvPr name="Freeform 22" id="22"/>
            <p:cNvSpPr/>
            <p:nvPr/>
          </p:nvSpPr>
          <p:spPr>
            <a:xfrm flipH="false" flipV="false" rot="0">
              <a:off x="0" y="0"/>
              <a:ext cx="78775" cy="367754"/>
            </a:xfrm>
            <a:custGeom>
              <a:avLst/>
              <a:gdLst/>
              <a:ahLst/>
              <a:cxnLst/>
              <a:rect r="r" b="b" t="t" l="l"/>
              <a:pathLst>
                <a:path h="367754" w="78775">
                  <a:moveTo>
                    <a:pt x="0" y="0"/>
                  </a:moveTo>
                  <a:lnTo>
                    <a:pt x="78775" y="0"/>
                  </a:lnTo>
                  <a:lnTo>
                    <a:pt x="78775" y="367754"/>
                  </a:lnTo>
                  <a:lnTo>
                    <a:pt x="0" y="367754"/>
                  </a:lnTo>
                  <a:close/>
                </a:path>
              </a:pathLst>
            </a:custGeom>
            <a:solidFill>
              <a:srgbClr val="D96627"/>
            </a:solidFill>
          </p:spPr>
        </p:sp>
        <p:sp>
          <p:nvSpPr>
            <p:cNvPr name="TextBox 23" id="23"/>
            <p:cNvSpPr txBox="true"/>
            <p:nvPr/>
          </p:nvSpPr>
          <p:spPr>
            <a:xfrm>
              <a:off x="0" y="-38100"/>
              <a:ext cx="78775" cy="405854"/>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3064773" y="6457976"/>
            <a:ext cx="12158453" cy="1002665"/>
          </a:xfrm>
          <a:prstGeom prst="rect">
            <a:avLst/>
          </a:prstGeom>
        </p:spPr>
        <p:txBody>
          <a:bodyPr anchor="t" rtlCol="false" tIns="0" lIns="0" bIns="0" rIns="0">
            <a:spAutoFit/>
          </a:bodyPr>
          <a:lstStyle/>
          <a:p>
            <a:pPr algn="just">
              <a:lnSpc>
                <a:spcPts val="4060"/>
              </a:lnSpc>
            </a:pPr>
            <a:r>
              <a:rPr lang="en-US" b="true" sz="2900">
                <a:solidFill>
                  <a:srgbClr val="252D37"/>
                </a:solidFill>
                <a:latin typeface="Nunito Bold"/>
                <a:ea typeface="Nunito Bold"/>
                <a:cs typeface="Nunito Bold"/>
                <a:sym typeface="Nunito Bold"/>
              </a:rPr>
              <a:t>Tập trung vào thông tin quan trọng:</a:t>
            </a:r>
            <a:r>
              <a:rPr lang="en-US" sz="2900">
                <a:solidFill>
                  <a:srgbClr val="252D37"/>
                </a:solidFill>
                <a:latin typeface="Nunito"/>
                <a:ea typeface="Nunito"/>
                <a:cs typeface="Nunito"/>
                <a:sym typeface="Nunito"/>
              </a:rPr>
              <a:t> Cơ chế Attention giúp mô hình tập </a:t>
            </a:r>
            <a:r>
              <a:rPr lang="en-US" sz="2900">
                <a:solidFill>
                  <a:srgbClr val="252D37"/>
                </a:solidFill>
                <a:latin typeface="Nunito"/>
                <a:ea typeface="Nunito"/>
                <a:cs typeface="Nunito"/>
                <a:sym typeface="Nunito"/>
              </a:rPr>
              <a:t>trung vào các</a:t>
            </a:r>
            <a:r>
              <a:rPr lang="en-US" sz="2900">
                <a:solidFill>
                  <a:srgbClr val="252D37"/>
                </a:solidFill>
                <a:latin typeface="Nunito"/>
                <a:ea typeface="Nunito"/>
                <a:cs typeface="Nunito"/>
                <a:sym typeface="Nunito"/>
              </a:rPr>
              <a:t> từ</a:t>
            </a:r>
            <a:r>
              <a:rPr lang="en-US" sz="2900">
                <a:solidFill>
                  <a:srgbClr val="252D37"/>
                </a:solidFill>
                <a:latin typeface="Nunito"/>
                <a:ea typeface="Nunito"/>
                <a:cs typeface="Nunito"/>
                <a:sym typeface="Nunito"/>
              </a:rPr>
              <a:t> hoặc</a:t>
            </a:r>
            <a:r>
              <a:rPr lang="en-US" sz="2900">
                <a:solidFill>
                  <a:srgbClr val="252D37"/>
                </a:solidFill>
                <a:latin typeface="Nunito"/>
                <a:ea typeface="Nunito"/>
                <a:cs typeface="Nunito"/>
                <a:sym typeface="Nunito"/>
              </a:rPr>
              <a:t> cụm từ quan trọng nhất để đưa ra</a:t>
            </a:r>
            <a:r>
              <a:rPr lang="en-US" sz="2900">
                <a:solidFill>
                  <a:srgbClr val="252D37"/>
                </a:solidFill>
                <a:latin typeface="Nunito"/>
                <a:ea typeface="Nunito"/>
                <a:cs typeface="Nunito"/>
                <a:sym typeface="Nunito"/>
              </a:rPr>
              <a:t> quyết định.</a:t>
            </a:r>
          </a:p>
        </p:txBody>
      </p:sp>
      <p:grpSp>
        <p:nvGrpSpPr>
          <p:cNvPr name="Group 25" id="25"/>
          <p:cNvGrpSpPr/>
          <p:nvPr/>
        </p:nvGrpSpPr>
        <p:grpSpPr>
          <a:xfrm rot="0">
            <a:off x="2342372" y="7908491"/>
            <a:ext cx="13603256" cy="1375731"/>
            <a:chOff x="0" y="0"/>
            <a:chExt cx="3582751" cy="362333"/>
          </a:xfrm>
        </p:grpSpPr>
        <p:sp>
          <p:nvSpPr>
            <p:cNvPr name="Freeform 26" id="26"/>
            <p:cNvSpPr/>
            <p:nvPr/>
          </p:nvSpPr>
          <p:spPr>
            <a:xfrm flipH="false" flipV="false" rot="0">
              <a:off x="0" y="0"/>
              <a:ext cx="3582751" cy="362333"/>
            </a:xfrm>
            <a:custGeom>
              <a:avLst/>
              <a:gdLst/>
              <a:ahLst/>
              <a:cxnLst/>
              <a:rect r="r" b="b" t="t" l="l"/>
              <a:pathLst>
                <a:path h="362333" w="3582751">
                  <a:moveTo>
                    <a:pt x="11382" y="0"/>
                  </a:moveTo>
                  <a:lnTo>
                    <a:pt x="3571368" y="0"/>
                  </a:lnTo>
                  <a:cubicBezTo>
                    <a:pt x="3574387" y="0"/>
                    <a:pt x="3577282" y="1199"/>
                    <a:pt x="3579417" y="3334"/>
                  </a:cubicBezTo>
                  <a:cubicBezTo>
                    <a:pt x="3581552" y="5468"/>
                    <a:pt x="3582751" y="8364"/>
                    <a:pt x="3582751" y="11382"/>
                  </a:cubicBezTo>
                  <a:lnTo>
                    <a:pt x="3582751" y="350950"/>
                  </a:lnTo>
                  <a:cubicBezTo>
                    <a:pt x="3582751" y="353969"/>
                    <a:pt x="3581552" y="356864"/>
                    <a:pt x="3579417" y="358999"/>
                  </a:cubicBezTo>
                  <a:cubicBezTo>
                    <a:pt x="3577282" y="361133"/>
                    <a:pt x="3574387" y="362333"/>
                    <a:pt x="3571368" y="362333"/>
                  </a:cubicBezTo>
                  <a:lnTo>
                    <a:pt x="11382" y="362333"/>
                  </a:lnTo>
                  <a:cubicBezTo>
                    <a:pt x="8364" y="362333"/>
                    <a:pt x="5468" y="361133"/>
                    <a:pt x="3334" y="358999"/>
                  </a:cubicBezTo>
                  <a:cubicBezTo>
                    <a:pt x="1199" y="356864"/>
                    <a:pt x="0" y="353969"/>
                    <a:pt x="0" y="350950"/>
                  </a:cubicBezTo>
                  <a:lnTo>
                    <a:pt x="0" y="11382"/>
                  </a:lnTo>
                  <a:cubicBezTo>
                    <a:pt x="0" y="8364"/>
                    <a:pt x="1199" y="5468"/>
                    <a:pt x="3334" y="3334"/>
                  </a:cubicBezTo>
                  <a:cubicBezTo>
                    <a:pt x="5468" y="1199"/>
                    <a:pt x="8364" y="0"/>
                    <a:pt x="11382" y="0"/>
                  </a:cubicBezTo>
                  <a:close/>
                </a:path>
              </a:pathLst>
            </a:custGeom>
            <a:solidFill>
              <a:srgbClr val="D96627">
                <a:alpha val="57647"/>
              </a:srgbClr>
            </a:solidFill>
          </p:spPr>
        </p:sp>
        <p:sp>
          <p:nvSpPr>
            <p:cNvPr name="TextBox 27" id="27"/>
            <p:cNvSpPr txBox="true"/>
            <p:nvPr/>
          </p:nvSpPr>
          <p:spPr>
            <a:xfrm>
              <a:off x="0" y="-38100"/>
              <a:ext cx="3582751" cy="400433"/>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2342372" y="7908491"/>
            <a:ext cx="299097" cy="1375731"/>
            <a:chOff x="0" y="0"/>
            <a:chExt cx="78775" cy="362333"/>
          </a:xfrm>
        </p:grpSpPr>
        <p:sp>
          <p:nvSpPr>
            <p:cNvPr name="Freeform 29" id="29"/>
            <p:cNvSpPr/>
            <p:nvPr/>
          </p:nvSpPr>
          <p:spPr>
            <a:xfrm flipH="false" flipV="false" rot="0">
              <a:off x="0" y="0"/>
              <a:ext cx="78775" cy="362333"/>
            </a:xfrm>
            <a:custGeom>
              <a:avLst/>
              <a:gdLst/>
              <a:ahLst/>
              <a:cxnLst/>
              <a:rect r="r" b="b" t="t" l="l"/>
              <a:pathLst>
                <a:path h="362333" w="78775">
                  <a:moveTo>
                    <a:pt x="0" y="0"/>
                  </a:moveTo>
                  <a:lnTo>
                    <a:pt x="78775" y="0"/>
                  </a:lnTo>
                  <a:lnTo>
                    <a:pt x="78775" y="362333"/>
                  </a:lnTo>
                  <a:lnTo>
                    <a:pt x="0" y="362333"/>
                  </a:lnTo>
                  <a:close/>
                </a:path>
              </a:pathLst>
            </a:custGeom>
            <a:solidFill>
              <a:srgbClr val="D96627"/>
            </a:solidFill>
          </p:spPr>
        </p:sp>
        <p:sp>
          <p:nvSpPr>
            <p:cNvPr name="TextBox 30" id="30"/>
            <p:cNvSpPr txBox="true"/>
            <p:nvPr/>
          </p:nvSpPr>
          <p:spPr>
            <a:xfrm>
              <a:off x="0" y="-38100"/>
              <a:ext cx="78775" cy="400433"/>
            </a:xfrm>
            <a:prstGeom prst="rect">
              <a:avLst/>
            </a:prstGeom>
          </p:spPr>
          <p:txBody>
            <a:bodyPr anchor="ctr" rtlCol="false" tIns="50800" lIns="50800" bIns="50800" rIns="50800"/>
            <a:lstStyle/>
            <a:p>
              <a:pPr algn="ctr">
                <a:lnSpc>
                  <a:spcPts val="2659"/>
                </a:lnSpc>
                <a:spcBef>
                  <a:spcPct val="0"/>
                </a:spcBef>
              </a:pPr>
            </a:p>
          </p:txBody>
        </p:sp>
      </p:grpSp>
      <p:sp>
        <p:nvSpPr>
          <p:cNvPr name="TextBox 31" id="31"/>
          <p:cNvSpPr txBox="true"/>
          <p:nvPr/>
        </p:nvSpPr>
        <p:spPr>
          <a:xfrm rot="0">
            <a:off x="3064773" y="8067230"/>
            <a:ext cx="12158453" cy="1002665"/>
          </a:xfrm>
          <a:prstGeom prst="rect">
            <a:avLst/>
          </a:prstGeom>
        </p:spPr>
        <p:txBody>
          <a:bodyPr anchor="t" rtlCol="false" tIns="0" lIns="0" bIns="0" rIns="0">
            <a:spAutoFit/>
          </a:bodyPr>
          <a:lstStyle/>
          <a:p>
            <a:pPr algn="just">
              <a:lnSpc>
                <a:spcPts val="4060"/>
              </a:lnSpc>
            </a:pPr>
            <a:r>
              <a:rPr lang="en-US" b="true" sz="2900">
                <a:solidFill>
                  <a:srgbClr val="252D37"/>
                </a:solidFill>
                <a:latin typeface="Nunito Bold"/>
                <a:ea typeface="Nunito Bold"/>
                <a:cs typeface="Nunito Bold"/>
                <a:sym typeface="Nunito Bold"/>
              </a:rPr>
              <a:t>Cân bằng giữa hiệu suất và tí</a:t>
            </a:r>
            <a:r>
              <a:rPr lang="en-US" b="true" sz="2900">
                <a:solidFill>
                  <a:srgbClr val="252D37"/>
                </a:solidFill>
                <a:latin typeface="Nunito Bold"/>
                <a:ea typeface="Nunito Bold"/>
                <a:cs typeface="Nunito Bold"/>
                <a:sym typeface="Nunito Bold"/>
              </a:rPr>
              <a:t>nh thực</a:t>
            </a:r>
            <a:r>
              <a:rPr lang="en-US" b="true" sz="2900">
                <a:solidFill>
                  <a:srgbClr val="252D37"/>
                </a:solidFill>
                <a:latin typeface="Nunito Bold"/>
                <a:ea typeface="Nunito Bold"/>
                <a:cs typeface="Nunito Bold"/>
                <a:sym typeface="Nunito Bold"/>
              </a:rPr>
              <a:t> tiễn:</a:t>
            </a:r>
            <a:r>
              <a:rPr lang="en-US" sz="2900">
                <a:solidFill>
                  <a:srgbClr val="252D37"/>
                </a:solidFill>
                <a:latin typeface="Nunito"/>
                <a:ea typeface="Nunito"/>
                <a:cs typeface="Nunito"/>
                <a:sym typeface="Nunito"/>
              </a:rPr>
              <a:t> Đạt </a:t>
            </a:r>
            <a:r>
              <a:rPr lang="en-US" sz="2900" u="sng">
                <a:solidFill>
                  <a:srgbClr val="252D37"/>
                </a:solidFill>
                <a:latin typeface="Nunito"/>
                <a:ea typeface="Nunito"/>
                <a:cs typeface="Nunito"/>
                <a:sym typeface="Nunito"/>
              </a:rPr>
              <a:t>90.26%</a:t>
            </a:r>
            <a:r>
              <a:rPr lang="en-US" sz="2900">
                <a:solidFill>
                  <a:srgbClr val="252D37"/>
                </a:solidFill>
                <a:latin typeface="Nunito"/>
                <a:ea typeface="Nunito"/>
                <a:cs typeface="Nunito"/>
                <a:sym typeface="Nunito"/>
              </a:rPr>
              <a:t> độ chí</a:t>
            </a:r>
            <a:r>
              <a:rPr lang="en-US" sz="2900">
                <a:solidFill>
                  <a:srgbClr val="252D37"/>
                </a:solidFill>
                <a:latin typeface="Nunito"/>
                <a:ea typeface="Nunito"/>
                <a:cs typeface="Nunito"/>
                <a:sym typeface="Nunito"/>
              </a:rPr>
              <a:t>nh xác với kiến trúc</a:t>
            </a:r>
            <a:r>
              <a:rPr lang="en-US" sz="2900">
                <a:solidFill>
                  <a:srgbClr val="252D37"/>
                </a:solidFill>
                <a:latin typeface="Nunito"/>
                <a:ea typeface="Nunito"/>
                <a:cs typeface="Nunito"/>
                <a:sym typeface="Nunito"/>
              </a:rPr>
              <a:t> có thể triển khai được</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2</a:t>
            </a:r>
          </a:p>
        </p:txBody>
      </p:sp>
      <p:grpSp>
        <p:nvGrpSpPr>
          <p:cNvPr name="Group 3" id="3"/>
          <p:cNvGrpSpPr/>
          <p:nvPr/>
        </p:nvGrpSpPr>
        <p:grpSpPr>
          <a:xfrm rot="0">
            <a:off x="2226543" y="3056158"/>
            <a:ext cx="13936717" cy="5945292"/>
            <a:chOff x="0" y="0"/>
            <a:chExt cx="3670576" cy="1565838"/>
          </a:xfrm>
        </p:grpSpPr>
        <p:sp>
          <p:nvSpPr>
            <p:cNvPr name="Freeform 4" id="4"/>
            <p:cNvSpPr/>
            <p:nvPr/>
          </p:nvSpPr>
          <p:spPr>
            <a:xfrm flipH="false" flipV="false" rot="0">
              <a:off x="0" y="0"/>
              <a:ext cx="3670576" cy="1565838"/>
            </a:xfrm>
            <a:custGeom>
              <a:avLst/>
              <a:gdLst/>
              <a:ahLst/>
              <a:cxnLst/>
              <a:rect r="r" b="b" t="t" l="l"/>
              <a:pathLst>
                <a:path h="1565838" w="3670576">
                  <a:moveTo>
                    <a:pt x="24998" y="0"/>
                  </a:moveTo>
                  <a:lnTo>
                    <a:pt x="3645578" y="0"/>
                  </a:lnTo>
                  <a:cubicBezTo>
                    <a:pt x="3659384" y="0"/>
                    <a:pt x="3670576" y="11192"/>
                    <a:pt x="3670576" y="24998"/>
                  </a:cubicBezTo>
                  <a:lnTo>
                    <a:pt x="3670576" y="1540841"/>
                  </a:lnTo>
                  <a:cubicBezTo>
                    <a:pt x="3670576" y="1554646"/>
                    <a:pt x="3659384" y="1565838"/>
                    <a:pt x="3645578" y="1565838"/>
                  </a:cubicBezTo>
                  <a:lnTo>
                    <a:pt x="24998" y="1565838"/>
                  </a:lnTo>
                  <a:cubicBezTo>
                    <a:pt x="11192" y="1565838"/>
                    <a:pt x="0" y="1554646"/>
                    <a:pt x="0" y="1540841"/>
                  </a:cubicBezTo>
                  <a:lnTo>
                    <a:pt x="0" y="24998"/>
                  </a:lnTo>
                  <a:cubicBezTo>
                    <a:pt x="0" y="11192"/>
                    <a:pt x="11192" y="0"/>
                    <a:pt x="24998" y="0"/>
                  </a:cubicBezTo>
                  <a:close/>
                </a:path>
              </a:pathLst>
            </a:custGeom>
            <a:solidFill>
              <a:srgbClr val="D96627">
                <a:alpha val="18824"/>
              </a:srgbClr>
            </a:solidFill>
          </p:spPr>
        </p:sp>
        <p:sp>
          <p:nvSpPr>
            <p:cNvPr name="TextBox 5" id="5"/>
            <p:cNvSpPr txBox="true"/>
            <p:nvPr/>
          </p:nvSpPr>
          <p:spPr>
            <a:xfrm>
              <a:off x="0" y="-38100"/>
              <a:ext cx="3670576" cy="160393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2124739" y="3056158"/>
            <a:ext cx="371326" cy="5945292"/>
            <a:chOff x="0" y="0"/>
            <a:chExt cx="97798" cy="1565838"/>
          </a:xfrm>
        </p:grpSpPr>
        <p:sp>
          <p:nvSpPr>
            <p:cNvPr name="Freeform 7" id="7"/>
            <p:cNvSpPr/>
            <p:nvPr/>
          </p:nvSpPr>
          <p:spPr>
            <a:xfrm flipH="false" flipV="false" rot="0">
              <a:off x="0" y="0"/>
              <a:ext cx="97798" cy="1565838"/>
            </a:xfrm>
            <a:custGeom>
              <a:avLst/>
              <a:gdLst/>
              <a:ahLst/>
              <a:cxnLst/>
              <a:rect r="r" b="b" t="t" l="l"/>
              <a:pathLst>
                <a:path h="1565838" w="97798">
                  <a:moveTo>
                    <a:pt x="0" y="0"/>
                  </a:moveTo>
                  <a:lnTo>
                    <a:pt x="97798" y="0"/>
                  </a:lnTo>
                  <a:lnTo>
                    <a:pt x="97798" y="1565838"/>
                  </a:lnTo>
                  <a:lnTo>
                    <a:pt x="0" y="1565838"/>
                  </a:lnTo>
                  <a:close/>
                </a:path>
              </a:pathLst>
            </a:custGeom>
            <a:solidFill>
              <a:srgbClr val="D96627"/>
            </a:solidFill>
          </p:spPr>
        </p:sp>
        <p:sp>
          <p:nvSpPr>
            <p:cNvPr name="TextBox 8" id="8"/>
            <p:cNvSpPr txBox="true"/>
            <p:nvPr/>
          </p:nvSpPr>
          <p:spPr>
            <a:xfrm>
              <a:off x="0" y="-47625"/>
              <a:ext cx="97798" cy="1613463"/>
            </a:xfrm>
            <a:prstGeom prst="rect">
              <a:avLst/>
            </a:prstGeom>
          </p:spPr>
          <p:txBody>
            <a:bodyPr anchor="ctr" rtlCol="false" tIns="50800" lIns="50800" bIns="50800" rIns="50800"/>
            <a:lstStyle/>
            <a:p>
              <a:pPr algn="ctr">
                <a:lnSpc>
                  <a:spcPts val="3219"/>
                </a:lnSpc>
                <a:spcBef>
                  <a:spcPct val="0"/>
                </a:spcBef>
              </a:pPr>
            </a:p>
          </p:txBody>
        </p:sp>
      </p:grpSp>
      <p:sp>
        <p:nvSpPr>
          <p:cNvPr name="TextBox 9" id="9"/>
          <p:cNvSpPr txBox="true"/>
          <p:nvPr/>
        </p:nvSpPr>
        <p:spPr>
          <a:xfrm rot="0">
            <a:off x="2115214" y="1523675"/>
            <a:ext cx="14048046" cy="748329"/>
          </a:xfrm>
          <a:prstGeom prst="rect">
            <a:avLst/>
          </a:prstGeom>
        </p:spPr>
        <p:txBody>
          <a:bodyPr anchor="t" rtlCol="false" tIns="0" lIns="0" bIns="0" rIns="0">
            <a:spAutoFit/>
          </a:bodyPr>
          <a:lstStyle/>
          <a:p>
            <a:pPr algn="l">
              <a:lnSpc>
                <a:spcPts val="5184"/>
              </a:lnSpc>
            </a:pPr>
            <a:r>
              <a:rPr lang="en-US" b="true" sz="6480">
                <a:solidFill>
                  <a:srgbClr val="D96627"/>
                </a:solidFill>
                <a:latin typeface="Barlow SemiCondensed Bold"/>
                <a:ea typeface="Barlow SemiCondensed Bold"/>
                <a:cs typeface="Barlow SemiCondensed Bold"/>
                <a:sym typeface="Barlow SemiCondensed Bold"/>
              </a:rPr>
              <a:t>1. GIỚI THIỆU VỀ IMDB 50K MOVIE REVIEWS</a:t>
            </a:r>
          </a:p>
        </p:txBody>
      </p:sp>
      <p:sp>
        <p:nvSpPr>
          <p:cNvPr name="TextBox 10" id="10"/>
          <p:cNvSpPr txBox="true"/>
          <p:nvPr/>
        </p:nvSpPr>
        <p:spPr>
          <a:xfrm rot="0">
            <a:off x="3026542" y="3464356"/>
            <a:ext cx="12336720" cy="5039361"/>
          </a:xfrm>
          <a:prstGeom prst="rect">
            <a:avLst/>
          </a:prstGeom>
        </p:spPr>
        <p:txBody>
          <a:bodyPr anchor="t" rtlCol="false" tIns="0" lIns="0" bIns="0" rIns="0">
            <a:spAutoFit/>
          </a:bodyPr>
          <a:lstStyle/>
          <a:p>
            <a:pPr algn="just">
              <a:lnSpc>
                <a:spcPts val="5739"/>
              </a:lnSpc>
            </a:pPr>
            <a:r>
              <a:rPr lang="en-US" sz="4099">
                <a:solidFill>
                  <a:srgbClr val="252D37"/>
                </a:solidFill>
                <a:latin typeface="Nunito"/>
                <a:ea typeface="Nunito"/>
                <a:cs typeface="Nunito"/>
                <a:sym typeface="Nunito"/>
              </a:rPr>
              <a:t>IMDb 50K Movie Reviews là một bộ dữ liệu chuẩn và phổ biến trong lĩnh vực xử lý ngôn ngữ tự nhiên </a:t>
            </a:r>
            <a:r>
              <a:rPr lang="en-US" sz="4099" i="true">
                <a:solidFill>
                  <a:srgbClr val="252D37"/>
                </a:solidFill>
                <a:latin typeface="Nunito Italics"/>
                <a:ea typeface="Nunito Italics"/>
                <a:cs typeface="Nunito Italics"/>
                <a:sym typeface="Nunito Italics"/>
              </a:rPr>
              <a:t>(NLP)</a:t>
            </a:r>
            <a:r>
              <a:rPr lang="en-US" sz="4099">
                <a:solidFill>
                  <a:srgbClr val="252D37"/>
                </a:solidFill>
                <a:latin typeface="Nunito"/>
                <a:ea typeface="Nunito"/>
                <a:cs typeface="Nunito"/>
                <a:sym typeface="Nunito"/>
              </a:rPr>
              <a:t>, đặc biệt cho các bài toán phân loại cảm xúc (sentiment analysis). Bộ dữ liệu này bao gồm 50.000 đánh giá phim được thu thập từ Internet Movie Database </a:t>
            </a:r>
            <a:r>
              <a:rPr lang="en-US" sz="4099" i="true">
                <a:solidFill>
                  <a:srgbClr val="252D37"/>
                </a:solidFill>
                <a:latin typeface="Nunito Italics"/>
                <a:ea typeface="Nunito Italics"/>
                <a:cs typeface="Nunito Italics"/>
                <a:sym typeface="Nunito Italics"/>
              </a:rPr>
              <a:t>(IMDb)</a:t>
            </a:r>
            <a:r>
              <a:rPr lang="en-US" sz="4099">
                <a:solidFill>
                  <a:srgbClr val="252D37"/>
                </a:solidFill>
                <a:latin typeface="Nunito"/>
                <a:ea typeface="Nunito"/>
                <a:cs typeface="Nunito"/>
                <a:sym typeface="Nunito"/>
              </a:rPr>
              <a:t>, trong đó mỗi đánh giá được gán nhãn “pos” </a:t>
            </a:r>
            <a:r>
              <a:rPr lang="en-US" sz="4099" i="true">
                <a:solidFill>
                  <a:srgbClr val="252D37"/>
                </a:solidFill>
                <a:latin typeface="Nunito Italics"/>
                <a:ea typeface="Nunito Italics"/>
                <a:cs typeface="Nunito Italics"/>
                <a:sym typeface="Nunito Italics"/>
              </a:rPr>
              <a:t>(tích cực)</a:t>
            </a:r>
            <a:r>
              <a:rPr lang="en-US" sz="4099">
                <a:solidFill>
                  <a:srgbClr val="252D37"/>
                </a:solidFill>
                <a:latin typeface="Nunito"/>
                <a:ea typeface="Nunito"/>
                <a:cs typeface="Nunito"/>
                <a:sym typeface="Nunito"/>
              </a:rPr>
              <a:t> hoặc “neg” </a:t>
            </a:r>
            <a:r>
              <a:rPr lang="en-US" sz="4099" i="true">
                <a:solidFill>
                  <a:srgbClr val="252D37"/>
                </a:solidFill>
                <a:latin typeface="Nunito Italics"/>
                <a:ea typeface="Nunito Italics"/>
                <a:cs typeface="Nunito Italics"/>
                <a:sym typeface="Nunito Italics"/>
              </a:rPr>
              <a:t>(tiêu cực)</a:t>
            </a:r>
            <a:r>
              <a:rPr lang="en-US" sz="4099">
                <a:solidFill>
                  <a:srgbClr val="252D37"/>
                </a:solidFill>
                <a:latin typeface="Nunito"/>
                <a:ea typeface="Nunito"/>
                <a:cs typeface="Nunito"/>
                <a:sym typeface="Nunito"/>
              </a:rPr>
              <a:t>.</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20</a:t>
            </a:r>
          </a:p>
        </p:txBody>
      </p:sp>
      <p:sp>
        <p:nvSpPr>
          <p:cNvPr name="TextBox 3" id="3"/>
          <p:cNvSpPr txBox="true"/>
          <p:nvPr/>
        </p:nvSpPr>
        <p:spPr>
          <a:xfrm rot="0">
            <a:off x="2099288" y="1407294"/>
            <a:ext cx="13787068" cy="86944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5.3 HẠN CHẾ VÀ ĐỀ XUẤT CẢI TIẾN</a:t>
            </a:r>
          </a:p>
        </p:txBody>
      </p:sp>
      <p:grpSp>
        <p:nvGrpSpPr>
          <p:cNvPr name="Group 4" id="4"/>
          <p:cNvGrpSpPr/>
          <p:nvPr/>
        </p:nvGrpSpPr>
        <p:grpSpPr>
          <a:xfrm rot="0">
            <a:off x="2154908" y="3090911"/>
            <a:ext cx="6750404" cy="3055858"/>
            <a:chOff x="0" y="0"/>
            <a:chExt cx="1777884" cy="804835"/>
          </a:xfrm>
        </p:grpSpPr>
        <p:sp>
          <p:nvSpPr>
            <p:cNvPr name="Freeform 5" id="5"/>
            <p:cNvSpPr/>
            <p:nvPr/>
          </p:nvSpPr>
          <p:spPr>
            <a:xfrm flipH="false" flipV="false" rot="0">
              <a:off x="0" y="0"/>
              <a:ext cx="1777884" cy="804835"/>
            </a:xfrm>
            <a:custGeom>
              <a:avLst/>
              <a:gdLst/>
              <a:ahLst/>
              <a:cxnLst/>
              <a:rect r="r" b="b" t="t" l="l"/>
              <a:pathLst>
                <a:path h="804835" w="1777884">
                  <a:moveTo>
                    <a:pt x="51610" y="0"/>
                  </a:moveTo>
                  <a:lnTo>
                    <a:pt x="1726274" y="0"/>
                  </a:lnTo>
                  <a:cubicBezTo>
                    <a:pt x="1754778" y="0"/>
                    <a:pt x="1777884" y="23106"/>
                    <a:pt x="1777884" y="51610"/>
                  </a:cubicBezTo>
                  <a:lnTo>
                    <a:pt x="1777884" y="753225"/>
                  </a:lnTo>
                  <a:cubicBezTo>
                    <a:pt x="1777884" y="781728"/>
                    <a:pt x="1754778" y="804835"/>
                    <a:pt x="1726274" y="804835"/>
                  </a:cubicBezTo>
                  <a:lnTo>
                    <a:pt x="51610" y="804835"/>
                  </a:lnTo>
                  <a:cubicBezTo>
                    <a:pt x="23106" y="804835"/>
                    <a:pt x="0" y="781728"/>
                    <a:pt x="0" y="753225"/>
                  </a:cubicBezTo>
                  <a:lnTo>
                    <a:pt x="0" y="51610"/>
                  </a:lnTo>
                  <a:cubicBezTo>
                    <a:pt x="0" y="23106"/>
                    <a:pt x="23106" y="0"/>
                    <a:pt x="51610" y="0"/>
                  </a:cubicBezTo>
                  <a:close/>
                </a:path>
              </a:pathLst>
            </a:custGeom>
            <a:solidFill>
              <a:srgbClr val="D96627">
                <a:alpha val="18824"/>
              </a:srgbClr>
            </a:solidFill>
          </p:spPr>
        </p:sp>
        <p:sp>
          <p:nvSpPr>
            <p:cNvPr name="TextBox 6" id="6"/>
            <p:cNvSpPr txBox="true"/>
            <p:nvPr/>
          </p:nvSpPr>
          <p:spPr>
            <a:xfrm>
              <a:off x="0" y="-38100"/>
              <a:ext cx="1777884" cy="84293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817002" y="3766153"/>
            <a:ext cx="5612215" cy="2380615"/>
          </a:xfrm>
          <a:prstGeom prst="rect">
            <a:avLst/>
          </a:prstGeom>
        </p:spPr>
        <p:txBody>
          <a:bodyPr anchor="t" rtlCol="false" tIns="0" lIns="0" bIns="0" rIns="0">
            <a:spAutoFit/>
          </a:bodyPr>
          <a:lstStyle/>
          <a:p>
            <a:pPr algn="just">
              <a:lnSpc>
                <a:spcPts val="4759"/>
              </a:lnSpc>
            </a:pPr>
            <a:r>
              <a:rPr lang="en-US" b="true" sz="3399">
                <a:solidFill>
                  <a:srgbClr val="252D37"/>
                </a:solidFill>
                <a:latin typeface="Nunito Bold"/>
                <a:ea typeface="Nunito Bold"/>
                <a:cs typeface="Nunito Bold"/>
                <a:sym typeface="Nunito Bold"/>
              </a:rPr>
              <a:t>Hạ</a:t>
            </a:r>
            <a:r>
              <a:rPr lang="en-US" b="true" sz="3399">
                <a:solidFill>
                  <a:srgbClr val="252D37"/>
                </a:solidFill>
                <a:latin typeface="Nunito Bold"/>
                <a:ea typeface="Nunito Bold"/>
                <a:cs typeface="Nunito Bold"/>
                <a:sym typeface="Nunito Bold"/>
              </a:rPr>
              <a:t>n chế hiện tại: </a:t>
            </a:r>
            <a:r>
              <a:rPr lang="en-US" sz="3399">
                <a:solidFill>
                  <a:srgbClr val="252D37"/>
                </a:solidFill>
                <a:latin typeface="Nunito"/>
                <a:ea typeface="Nunito"/>
                <a:cs typeface="Nunito"/>
                <a:sym typeface="Nunito"/>
              </a:rPr>
              <a:t>BiLSTM có nhiều tham số và tốc độ huấn luyện chậm</a:t>
            </a:r>
          </a:p>
          <a:p>
            <a:pPr algn="just">
              <a:lnSpc>
                <a:spcPts val="4759"/>
              </a:lnSpc>
            </a:pPr>
          </a:p>
        </p:txBody>
      </p:sp>
      <p:grpSp>
        <p:nvGrpSpPr>
          <p:cNvPr name="Group 8" id="8"/>
          <p:cNvGrpSpPr/>
          <p:nvPr/>
        </p:nvGrpSpPr>
        <p:grpSpPr>
          <a:xfrm rot="0">
            <a:off x="2154908" y="3097749"/>
            <a:ext cx="6750404" cy="285205"/>
            <a:chOff x="0" y="0"/>
            <a:chExt cx="1777884" cy="75116"/>
          </a:xfrm>
        </p:grpSpPr>
        <p:sp>
          <p:nvSpPr>
            <p:cNvPr name="Freeform 9" id="9"/>
            <p:cNvSpPr/>
            <p:nvPr/>
          </p:nvSpPr>
          <p:spPr>
            <a:xfrm flipH="false" flipV="false" rot="0">
              <a:off x="0" y="0"/>
              <a:ext cx="1777884" cy="75116"/>
            </a:xfrm>
            <a:custGeom>
              <a:avLst/>
              <a:gdLst/>
              <a:ahLst/>
              <a:cxnLst/>
              <a:rect r="r" b="b" t="t" l="l"/>
              <a:pathLst>
                <a:path h="75116" w="1777884">
                  <a:moveTo>
                    <a:pt x="0" y="0"/>
                  </a:moveTo>
                  <a:lnTo>
                    <a:pt x="1777884" y="0"/>
                  </a:lnTo>
                  <a:lnTo>
                    <a:pt x="1777884" y="75116"/>
                  </a:lnTo>
                  <a:lnTo>
                    <a:pt x="0" y="75116"/>
                  </a:lnTo>
                  <a:close/>
                </a:path>
              </a:pathLst>
            </a:custGeom>
            <a:solidFill>
              <a:srgbClr val="D96627"/>
            </a:solidFill>
          </p:spPr>
        </p:sp>
        <p:sp>
          <p:nvSpPr>
            <p:cNvPr name="TextBox 10" id="10"/>
            <p:cNvSpPr txBox="true"/>
            <p:nvPr/>
          </p:nvSpPr>
          <p:spPr>
            <a:xfrm>
              <a:off x="0" y="-38100"/>
              <a:ext cx="1777884" cy="113216"/>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9382688" y="3080289"/>
            <a:ext cx="6750404" cy="3066480"/>
            <a:chOff x="0" y="0"/>
            <a:chExt cx="1777884" cy="807633"/>
          </a:xfrm>
        </p:grpSpPr>
        <p:sp>
          <p:nvSpPr>
            <p:cNvPr name="Freeform 12" id="12"/>
            <p:cNvSpPr/>
            <p:nvPr/>
          </p:nvSpPr>
          <p:spPr>
            <a:xfrm flipH="false" flipV="false" rot="0">
              <a:off x="0" y="0"/>
              <a:ext cx="1777884" cy="807633"/>
            </a:xfrm>
            <a:custGeom>
              <a:avLst/>
              <a:gdLst/>
              <a:ahLst/>
              <a:cxnLst/>
              <a:rect r="r" b="b" t="t" l="l"/>
              <a:pathLst>
                <a:path h="807633" w="1777884">
                  <a:moveTo>
                    <a:pt x="51610" y="0"/>
                  </a:moveTo>
                  <a:lnTo>
                    <a:pt x="1726274" y="0"/>
                  </a:lnTo>
                  <a:cubicBezTo>
                    <a:pt x="1754778" y="0"/>
                    <a:pt x="1777884" y="23106"/>
                    <a:pt x="1777884" y="51610"/>
                  </a:cubicBezTo>
                  <a:lnTo>
                    <a:pt x="1777884" y="756023"/>
                  </a:lnTo>
                  <a:cubicBezTo>
                    <a:pt x="1777884" y="784526"/>
                    <a:pt x="1754778" y="807633"/>
                    <a:pt x="1726274" y="807633"/>
                  </a:cubicBezTo>
                  <a:lnTo>
                    <a:pt x="51610" y="807633"/>
                  </a:lnTo>
                  <a:cubicBezTo>
                    <a:pt x="23106" y="807633"/>
                    <a:pt x="0" y="784526"/>
                    <a:pt x="0" y="756023"/>
                  </a:cubicBezTo>
                  <a:lnTo>
                    <a:pt x="0" y="51610"/>
                  </a:lnTo>
                  <a:cubicBezTo>
                    <a:pt x="0" y="23106"/>
                    <a:pt x="23106" y="0"/>
                    <a:pt x="51610" y="0"/>
                  </a:cubicBezTo>
                  <a:close/>
                </a:path>
              </a:pathLst>
            </a:custGeom>
            <a:solidFill>
              <a:srgbClr val="D96627">
                <a:alpha val="18824"/>
              </a:srgbClr>
            </a:solidFill>
          </p:spPr>
        </p:sp>
        <p:sp>
          <p:nvSpPr>
            <p:cNvPr name="TextBox 13" id="13"/>
            <p:cNvSpPr txBox="true"/>
            <p:nvPr/>
          </p:nvSpPr>
          <p:spPr>
            <a:xfrm>
              <a:off x="0" y="-38100"/>
              <a:ext cx="1777884" cy="845733"/>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0044782" y="3748693"/>
            <a:ext cx="5612215" cy="2380615"/>
          </a:xfrm>
          <a:prstGeom prst="rect">
            <a:avLst/>
          </a:prstGeom>
        </p:spPr>
        <p:txBody>
          <a:bodyPr anchor="t" rtlCol="false" tIns="0" lIns="0" bIns="0" rIns="0">
            <a:spAutoFit/>
          </a:bodyPr>
          <a:lstStyle/>
          <a:p>
            <a:pPr algn="just">
              <a:lnSpc>
                <a:spcPts val="4759"/>
              </a:lnSpc>
            </a:pPr>
            <a:r>
              <a:rPr lang="en-US" b="true" sz="3399">
                <a:solidFill>
                  <a:srgbClr val="252D37"/>
                </a:solidFill>
                <a:latin typeface="Nunito Bold"/>
                <a:ea typeface="Nunito Bold"/>
                <a:cs typeface="Nunito Bold"/>
                <a:sym typeface="Nunito Bold"/>
              </a:rPr>
              <a:t>Đề</a:t>
            </a:r>
            <a:r>
              <a:rPr lang="en-US" b="true" sz="3399">
                <a:solidFill>
                  <a:srgbClr val="252D37"/>
                </a:solidFill>
                <a:latin typeface="Nunito Bold"/>
                <a:ea typeface="Nunito Bold"/>
                <a:cs typeface="Nunito Bold"/>
                <a:sym typeface="Nunito Bold"/>
              </a:rPr>
              <a:t> xuất:</a:t>
            </a:r>
            <a:r>
              <a:rPr lang="en-US" sz="3399">
                <a:solidFill>
                  <a:srgbClr val="252D37"/>
                </a:solidFill>
                <a:latin typeface="Nunito"/>
                <a:ea typeface="Nunito"/>
                <a:cs typeface="Nunito"/>
                <a:sym typeface="Nunito"/>
              </a:rPr>
              <a:t> Thay thế BiLSTM bằng BiGRU (Bidirectional Gated Recurrent Unit)</a:t>
            </a:r>
          </a:p>
          <a:p>
            <a:pPr algn="just">
              <a:lnSpc>
                <a:spcPts val="4759"/>
              </a:lnSpc>
            </a:pPr>
          </a:p>
        </p:txBody>
      </p:sp>
      <p:grpSp>
        <p:nvGrpSpPr>
          <p:cNvPr name="Group 15" id="15"/>
          <p:cNvGrpSpPr/>
          <p:nvPr/>
        </p:nvGrpSpPr>
        <p:grpSpPr>
          <a:xfrm rot="0">
            <a:off x="9382688" y="3080289"/>
            <a:ext cx="6750404" cy="285205"/>
            <a:chOff x="0" y="0"/>
            <a:chExt cx="1777884" cy="75116"/>
          </a:xfrm>
        </p:grpSpPr>
        <p:sp>
          <p:nvSpPr>
            <p:cNvPr name="Freeform 16" id="16"/>
            <p:cNvSpPr/>
            <p:nvPr/>
          </p:nvSpPr>
          <p:spPr>
            <a:xfrm flipH="false" flipV="false" rot="0">
              <a:off x="0" y="0"/>
              <a:ext cx="1777884" cy="75116"/>
            </a:xfrm>
            <a:custGeom>
              <a:avLst/>
              <a:gdLst/>
              <a:ahLst/>
              <a:cxnLst/>
              <a:rect r="r" b="b" t="t" l="l"/>
              <a:pathLst>
                <a:path h="75116" w="1777884">
                  <a:moveTo>
                    <a:pt x="0" y="0"/>
                  </a:moveTo>
                  <a:lnTo>
                    <a:pt x="1777884" y="0"/>
                  </a:lnTo>
                  <a:lnTo>
                    <a:pt x="1777884" y="75116"/>
                  </a:lnTo>
                  <a:lnTo>
                    <a:pt x="0" y="75116"/>
                  </a:lnTo>
                  <a:close/>
                </a:path>
              </a:pathLst>
            </a:custGeom>
            <a:solidFill>
              <a:srgbClr val="D96627"/>
            </a:solidFill>
          </p:spPr>
        </p:sp>
        <p:sp>
          <p:nvSpPr>
            <p:cNvPr name="TextBox 17" id="17"/>
            <p:cNvSpPr txBox="true"/>
            <p:nvPr/>
          </p:nvSpPr>
          <p:spPr>
            <a:xfrm>
              <a:off x="0" y="-38100"/>
              <a:ext cx="1777884" cy="113216"/>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1.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21</a:t>
            </a:r>
          </a:p>
        </p:txBody>
      </p:sp>
      <p:sp>
        <p:nvSpPr>
          <p:cNvPr name="TextBox 3" id="3"/>
          <p:cNvSpPr txBox="true"/>
          <p:nvPr/>
        </p:nvSpPr>
        <p:spPr>
          <a:xfrm rot="0">
            <a:off x="2099288" y="1407294"/>
            <a:ext cx="13787068" cy="86944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5.3 HẠN CHẾ VÀ ĐỀ XUẤT CẢI TIẾN</a:t>
            </a:r>
          </a:p>
        </p:txBody>
      </p:sp>
      <p:grpSp>
        <p:nvGrpSpPr>
          <p:cNvPr name="Group 4" id="4"/>
          <p:cNvGrpSpPr/>
          <p:nvPr/>
        </p:nvGrpSpPr>
        <p:grpSpPr>
          <a:xfrm rot="0">
            <a:off x="2345313" y="4350091"/>
            <a:ext cx="13603256" cy="870920"/>
            <a:chOff x="0" y="0"/>
            <a:chExt cx="3582751" cy="229378"/>
          </a:xfrm>
        </p:grpSpPr>
        <p:sp>
          <p:nvSpPr>
            <p:cNvPr name="Freeform 5" id="5"/>
            <p:cNvSpPr/>
            <p:nvPr/>
          </p:nvSpPr>
          <p:spPr>
            <a:xfrm flipH="false" flipV="false" rot="0">
              <a:off x="0" y="0"/>
              <a:ext cx="3582751" cy="229378"/>
            </a:xfrm>
            <a:custGeom>
              <a:avLst/>
              <a:gdLst/>
              <a:ahLst/>
              <a:cxnLst/>
              <a:rect r="r" b="b" t="t" l="l"/>
              <a:pathLst>
                <a:path h="229378" w="3582751">
                  <a:moveTo>
                    <a:pt x="11382" y="0"/>
                  </a:moveTo>
                  <a:lnTo>
                    <a:pt x="3571368" y="0"/>
                  </a:lnTo>
                  <a:cubicBezTo>
                    <a:pt x="3574387" y="0"/>
                    <a:pt x="3577282" y="1199"/>
                    <a:pt x="3579417" y="3334"/>
                  </a:cubicBezTo>
                  <a:cubicBezTo>
                    <a:pt x="3581552" y="5468"/>
                    <a:pt x="3582751" y="8364"/>
                    <a:pt x="3582751" y="11382"/>
                  </a:cubicBezTo>
                  <a:lnTo>
                    <a:pt x="3582751" y="217996"/>
                  </a:lnTo>
                  <a:cubicBezTo>
                    <a:pt x="3582751" y="224282"/>
                    <a:pt x="3577654" y="229378"/>
                    <a:pt x="3571368" y="229378"/>
                  </a:cubicBezTo>
                  <a:lnTo>
                    <a:pt x="11382" y="229378"/>
                  </a:lnTo>
                  <a:cubicBezTo>
                    <a:pt x="8364" y="229378"/>
                    <a:pt x="5468" y="228179"/>
                    <a:pt x="3334" y="226044"/>
                  </a:cubicBezTo>
                  <a:cubicBezTo>
                    <a:pt x="1199" y="223910"/>
                    <a:pt x="0" y="221015"/>
                    <a:pt x="0" y="217996"/>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6" id="6"/>
            <p:cNvSpPr txBox="true"/>
            <p:nvPr/>
          </p:nvSpPr>
          <p:spPr>
            <a:xfrm>
              <a:off x="0" y="-38100"/>
              <a:ext cx="3582751" cy="267478"/>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2345313" y="4350091"/>
            <a:ext cx="299097" cy="870920"/>
            <a:chOff x="0" y="0"/>
            <a:chExt cx="78775" cy="229378"/>
          </a:xfrm>
        </p:grpSpPr>
        <p:sp>
          <p:nvSpPr>
            <p:cNvPr name="Freeform 8" id="8"/>
            <p:cNvSpPr/>
            <p:nvPr/>
          </p:nvSpPr>
          <p:spPr>
            <a:xfrm flipH="false" flipV="false" rot="0">
              <a:off x="0" y="0"/>
              <a:ext cx="78775" cy="229378"/>
            </a:xfrm>
            <a:custGeom>
              <a:avLst/>
              <a:gdLst/>
              <a:ahLst/>
              <a:cxnLst/>
              <a:rect r="r" b="b" t="t" l="l"/>
              <a:pathLst>
                <a:path h="229378" w="78775">
                  <a:moveTo>
                    <a:pt x="0" y="0"/>
                  </a:moveTo>
                  <a:lnTo>
                    <a:pt x="78775" y="0"/>
                  </a:lnTo>
                  <a:lnTo>
                    <a:pt x="78775" y="229378"/>
                  </a:lnTo>
                  <a:lnTo>
                    <a:pt x="0" y="229378"/>
                  </a:lnTo>
                  <a:close/>
                </a:path>
              </a:pathLst>
            </a:custGeom>
            <a:solidFill>
              <a:srgbClr val="D96627"/>
            </a:solidFill>
          </p:spPr>
        </p:sp>
        <p:sp>
          <p:nvSpPr>
            <p:cNvPr name="TextBox 9" id="9"/>
            <p:cNvSpPr txBox="true"/>
            <p:nvPr/>
          </p:nvSpPr>
          <p:spPr>
            <a:xfrm>
              <a:off x="0" y="-38100"/>
              <a:ext cx="78775" cy="267478"/>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3067714" y="4514969"/>
            <a:ext cx="12158453" cy="488315"/>
          </a:xfrm>
          <a:prstGeom prst="rect">
            <a:avLst/>
          </a:prstGeom>
        </p:spPr>
        <p:txBody>
          <a:bodyPr anchor="t" rtlCol="false" tIns="0" lIns="0" bIns="0" rIns="0">
            <a:spAutoFit/>
          </a:bodyPr>
          <a:lstStyle/>
          <a:p>
            <a:pPr algn="just">
              <a:lnSpc>
                <a:spcPts val="4060"/>
              </a:lnSpc>
            </a:pPr>
            <a:r>
              <a:rPr lang="en-US" b="true" sz="2900">
                <a:solidFill>
                  <a:srgbClr val="252D37"/>
                </a:solidFill>
                <a:latin typeface="Nunito Bold"/>
                <a:ea typeface="Nunito Bold"/>
                <a:cs typeface="Nunito Bold"/>
                <a:sym typeface="Nunito Bold"/>
              </a:rPr>
              <a:t>Dễ triển khai: </a:t>
            </a:r>
            <a:r>
              <a:rPr lang="en-US" sz="2900">
                <a:solidFill>
                  <a:srgbClr val="252D37"/>
                </a:solidFill>
                <a:latin typeface="Nunito"/>
                <a:ea typeface="Nunito"/>
                <a:cs typeface="Nunito"/>
                <a:sym typeface="Nunito"/>
              </a:rPr>
              <a:t>Chỉ cần </a:t>
            </a:r>
            <a:r>
              <a:rPr lang="en-US" sz="2900">
                <a:solidFill>
                  <a:srgbClr val="252D37"/>
                </a:solidFill>
                <a:latin typeface="Nunito"/>
                <a:ea typeface="Nunito"/>
                <a:cs typeface="Nunito"/>
                <a:sym typeface="Nunito"/>
              </a:rPr>
              <a:t>thay đổi laye</a:t>
            </a:r>
            <a:r>
              <a:rPr lang="en-US" sz="2900">
                <a:solidFill>
                  <a:srgbClr val="252D37"/>
                </a:solidFill>
                <a:latin typeface="Nunito"/>
                <a:ea typeface="Nunito"/>
                <a:cs typeface="Nunito"/>
                <a:sym typeface="Nunito"/>
              </a:rPr>
              <a:t>r</a:t>
            </a:r>
            <a:r>
              <a:rPr lang="en-US" sz="2900">
                <a:solidFill>
                  <a:srgbClr val="252D37"/>
                </a:solidFill>
                <a:latin typeface="Nunito"/>
                <a:ea typeface="Nunito"/>
                <a:cs typeface="Nunito"/>
                <a:sym typeface="Nunito"/>
              </a:rPr>
              <a:t> </a:t>
            </a:r>
            <a:r>
              <a:rPr lang="en-US" sz="2900">
                <a:solidFill>
                  <a:srgbClr val="252D37"/>
                </a:solidFill>
                <a:latin typeface="Nunito"/>
                <a:ea typeface="Nunito"/>
                <a:cs typeface="Nunito"/>
                <a:sym typeface="Nunito"/>
              </a:rPr>
              <a:t>LSTM thành GRU trong mã </a:t>
            </a:r>
            <a:r>
              <a:rPr lang="en-US" sz="2900">
                <a:solidFill>
                  <a:srgbClr val="252D37"/>
                </a:solidFill>
                <a:latin typeface="Nunito"/>
                <a:ea typeface="Nunito"/>
                <a:cs typeface="Nunito"/>
                <a:sym typeface="Nunito"/>
              </a:rPr>
              <a:t>nguồn</a:t>
            </a:r>
          </a:p>
        </p:txBody>
      </p:sp>
      <p:grpSp>
        <p:nvGrpSpPr>
          <p:cNvPr name="Group 11" id="11"/>
          <p:cNvGrpSpPr/>
          <p:nvPr/>
        </p:nvGrpSpPr>
        <p:grpSpPr>
          <a:xfrm rot="0">
            <a:off x="2342372" y="2982010"/>
            <a:ext cx="13606197" cy="1126877"/>
            <a:chOff x="0" y="0"/>
            <a:chExt cx="3583525" cy="296791"/>
          </a:xfrm>
        </p:grpSpPr>
        <p:sp>
          <p:nvSpPr>
            <p:cNvPr name="Freeform 12" id="12"/>
            <p:cNvSpPr/>
            <p:nvPr/>
          </p:nvSpPr>
          <p:spPr>
            <a:xfrm flipH="false" flipV="false" rot="0">
              <a:off x="0" y="0"/>
              <a:ext cx="3583525" cy="296791"/>
            </a:xfrm>
            <a:custGeom>
              <a:avLst/>
              <a:gdLst/>
              <a:ahLst/>
              <a:cxnLst/>
              <a:rect r="r" b="b" t="t" l="l"/>
              <a:pathLst>
                <a:path h="296791" w="3583525">
                  <a:moveTo>
                    <a:pt x="7397" y="0"/>
                  </a:moveTo>
                  <a:lnTo>
                    <a:pt x="3576128" y="0"/>
                  </a:lnTo>
                  <a:cubicBezTo>
                    <a:pt x="3578090" y="0"/>
                    <a:pt x="3579971" y="779"/>
                    <a:pt x="3581359" y="2167"/>
                  </a:cubicBezTo>
                  <a:cubicBezTo>
                    <a:pt x="3582746" y="3554"/>
                    <a:pt x="3583525" y="5435"/>
                    <a:pt x="3583525" y="7397"/>
                  </a:cubicBezTo>
                  <a:lnTo>
                    <a:pt x="3583525" y="289394"/>
                  </a:lnTo>
                  <a:cubicBezTo>
                    <a:pt x="3583525" y="291356"/>
                    <a:pt x="3582746" y="293237"/>
                    <a:pt x="3581359" y="294624"/>
                  </a:cubicBezTo>
                  <a:cubicBezTo>
                    <a:pt x="3579971" y="296011"/>
                    <a:pt x="3578090" y="296791"/>
                    <a:pt x="3576128" y="296791"/>
                  </a:cubicBezTo>
                  <a:lnTo>
                    <a:pt x="7397" y="296791"/>
                  </a:lnTo>
                  <a:cubicBezTo>
                    <a:pt x="5435" y="296791"/>
                    <a:pt x="3554" y="296011"/>
                    <a:pt x="2167" y="294624"/>
                  </a:cubicBezTo>
                  <a:cubicBezTo>
                    <a:pt x="779" y="293237"/>
                    <a:pt x="0" y="291356"/>
                    <a:pt x="0" y="289394"/>
                  </a:cubicBezTo>
                  <a:lnTo>
                    <a:pt x="0" y="7397"/>
                  </a:lnTo>
                  <a:cubicBezTo>
                    <a:pt x="0" y="5435"/>
                    <a:pt x="779" y="3554"/>
                    <a:pt x="2167" y="2167"/>
                  </a:cubicBezTo>
                  <a:cubicBezTo>
                    <a:pt x="3554" y="779"/>
                    <a:pt x="5435" y="0"/>
                    <a:pt x="7397" y="0"/>
                  </a:cubicBezTo>
                  <a:close/>
                </a:path>
              </a:pathLst>
            </a:custGeom>
            <a:solidFill>
              <a:srgbClr val="D96627"/>
            </a:solidFill>
          </p:spPr>
        </p:sp>
        <p:sp>
          <p:nvSpPr>
            <p:cNvPr name="TextBox 13" id="13"/>
            <p:cNvSpPr txBox="true"/>
            <p:nvPr/>
          </p:nvSpPr>
          <p:spPr>
            <a:xfrm>
              <a:off x="0" y="-38100"/>
              <a:ext cx="3583525" cy="334891"/>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3066244" y="3224872"/>
            <a:ext cx="12158453" cy="580390"/>
          </a:xfrm>
          <a:prstGeom prst="rect">
            <a:avLst/>
          </a:prstGeom>
        </p:spPr>
        <p:txBody>
          <a:bodyPr anchor="t" rtlCol="false" tIns="0" lIns="0" bIns="0" rIns="0">
            <a:spAutoFit/>
          </a:bodyPr>
          <a:lstStyle/>
          <a:p>
            <a:pPr algn="just">
              <a:lnSpc>
                <a:spcPts val="4759"/>
              </a:lnSpc>
            </a:pPr>
            <a:r>
              <a:rPr lang="en-US" sz="3399">
                <a:solidFill>
                  <a:srgbClr val="FFFFFF"/>
                </a:solidFill>
                <a:latin typeface="Nunito"/>
                <a:ea typeface="Nunito"/>
                <a:cs typeface="Nunito"/>
                <a:sym typeface="Nunito"/>
              </a:rPr>
              <a:t>Lý do chọn cải tiến này</a:t>
            </a:r>
          </a:p>
        </p:txBody>
      </p:sp>
      <p:grpSp>
        <p:nvGrpSpPr>
          <p:cNvPr name="Group 15" id="15"/>
          <p:cNvGrpSpPr/>
          <p:nvPr/>
        </p:nvGrpSpPr>
        <p:grpSpPr>
          <a:xfrm rot="0">
            <a:off x="2342372" y="5325787"/>
            <a:ext cx="13603256" cy="1383535"/>
            <a:chOff x="0" y="0"/>
            <a:chExt cx="3582751" cy="364388"/>
          </a:xfrm>
        </p:grpSpPr>
        <p:sp>
          <p:nvSpPr>
            <p:cNvPr name="Freeform 16" id="16"/>
            <p:cNvSpPr/>
            <p:nvPr/>
          </p:nvSpPr>
          <p:spPr>
            <a:xfrm flipH="false" flipV="false" rot="0">
              <a:off x="0" y="0"/>
              <a:ext cx="3582751" cy="364388"/>
            </a:xfrm>
            <a:custGeom>
              <a:avLst/>
              <a:gdLst/>
              <a:ahLst/>
              <a:cxnLst/>
              <a:rect r="r" b="b" t="t" l="l"/>
              <a:pathLst>
                <a:path h="364388" w="3582751">
                  <a:moveTo>
                    <a:pt x="11382" y="0"/>
                  </a:moveTo>
                  <a:lnTo>
                    <a:pt x="3571368" y="0"/>
                  </a:lnTo>
                  <a:cubicBezTo>
                    <a:pt x="3574387" y="0"/>
                    <a:pt x="3577282" y="1199"/>
                    <a:pt x="3579417" y="3334"/>
                  </a:cubicBezTo>
                  <a:cubicBezTo>
                    <a:pt x="3581552" y="5468"/>
                    <a:pt x="3582751" y="8364"/>
                    <a:pt x="3582751" y="11382"/>
                  </a:cubicBezTo>
                  <a:lnTo>
                    <a:pt x="3582751" y="353005"/>
                  </a:lnTo>
                  <a:cubicBezTo>
                    <a:pt x="3582751" y="356024"/>
                    <a:pt x="3581552" y="358919"/>
                    <a:pt x="3579417" y="361054"/>
                  </a:cubicBezTo>
                  <a:cubicBezTo>
                    <a:pt x="3577282" y="363189"/>
                    <a:pt x="3574387" y="364388"/>
                    <a:pt x="3571368" y="364388"/>
                  </a:cubicBezTo>
                  <a:lnTo>
                    <a:pt x="11382" y="364388"/>
                  </a:lnTo>
                  <a:cubicBezTo>
                    <a:pt x="8364" y="364388"/>
                    <a:pt x="5468" y="363189"/>
                    <a:pt x="3334" y="361054"/>
                  </a:cubicBezTo>
                  <a:cubicBezTo>
                    <a:pt x="1199" y="358919"/>
                    <a:pt x="0" y="356024"/>
                    <a:pt x="0" y="353005"/>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17" id="17"/>
            <p:cNvSpPr txBox="true"/>
            <p:nvPr/>
          </p:nvSpPr>
          <p:spPr>
            <a:xfrm>
              <a:off x="0" y="-38100"/>
              <a:ext cx="3582751" cy="402488"/>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2342372" y="5325787"/>
            <a:ext cx="299097" cy="1383535"/>
            <a:chOff x="0" y="0"/>
            <a:chExt cx="78775" cy="364388"/>
          </a:xfrm>
        </p:grpSpPr>
        <p:sp>
          <p:nvSpPr>
            <p:cNvPr name="Freeform 19" id="19"/>
            <p:cNvSpPr/>
            <p:nvPr/>
          </p:nvSpPr>
          <p:spPr>
            <a:xfrm flipH="false" flipV="false" rot="0">
              <a:off x="0" y="0"/>
              <a:ext cx="78775" cy="364388"/>
            </a:xfrm>
            <a:custGeom>
              <a:avLst/>
              <a:gdLst/>
              <a:ahLst/>
              <a:cxnLst/>
              <a:rect r="r" b="b" t="t" l="l"/>
              <a:pathLst>
                <a:path h="364388" w="78775">
                  <a:moveTo>
                    <a:pt x="0" y="0"/>
                  </a:moveTo>
                  <a:lnTo>
                    <a:pt x="78775" y="0"/>
                  </a:lnTo>
                  <a:lnTo>
                    <a:pt x="78775" y="364388"/>
                  </a:lnTo>
                  <a:lnTo>
                    <a:pt x="0" y="364388"/>
                  </a:lnTo>
                  <a:close/>
                </a:path>
              </a:pathLst>
            </a:custGeom>
            <a:solidFill>
              <a:srgbClr val="D96627"/>
            </a:solidFill>
          </p:spPr>
        </p:sp>
        <p:sp>
          <p:nvSpPr>
            <p:cNvPr name="TextBox 20" id="20"/>
            <p:cNvSpPr txBox="true"/>
            <p:nvPr/>
          </p:nvSpPr>
          <p:spPr>
            <a:xfrm>
              <a:off x="0" y="-38100"/>
              <a:ext cx="78775" cy="402488"/>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3064773" y="5490664"/>
            <a:ext cx="12158453" cy="1002665"/>
          </a:xfrm>
          <a:prstGeom prst="rect">
            <a:avLst/>
          </a:prstGeom>
        </p:spPr>
        <p:txBody>
          <a:bodyPr anchor="t" rtlCol="false" tIns="0" lIns="0" bIns="0" rIns="0">
            <a:spAutoFit/>
          </a:bodyPr>
          <a:lstStyle/>
          <a:p>
            <a:pPr algn="just">
              <a:lnSpc>
                <a:spcPts val="4060"/>
              </a:lnSpc>
            </a:pPr>
            <a:r>
              <a:rPr lang="en-US" b="true" sz="2900">
                <a:solidFill>
                  <a:srgbClr val="252D37"/>
                </a:solidFill>
                <a:latin typeface="Nunito Bold"/>
                <a:ea typeface="Nunito Bold"/>
                <a:cs typeface="Nunito Bold"/>
                <a:sym typeface="Nunito Bold"/>
              </a:rPr>
              <a:t>Tốc độ huấn luyện nhanh hơn:</a:t>
            </a:r>
            <a:r>
              <a:rPr lang="en-US" sz="2900">
                <a:solidFill>
                  <a:srgbClr val="252D37"/>
                </a:solidFill>
                <a:latin typeface="Nunito"/>
                <a:ea typeface="Nunito"/>
                <a:cs typeface="Nunito"/>
                <a:sym typeface="Nunito"/>
              </a:rPr>
              <a:t> GRU có ít </a:t>
            </a:r>
            <a:r>
              <a:rPr lang="en-US" sz="2900">
                <a:solidFill>
                  <a:srgbClr val="252D37"/>
                </a:solidFill>
                <a:latin typeface="Nunito"/>
                <a:ea typeface="Nunito"/>
                <a:cs typeface="Nunito"/>
                <a:sym typeface="Nunito"/>
              </a:rPr>
              <a:t>tham số hơn </a:t>
            </a:r>
            <a:r>
              <a:rPr lang="en-US" sz="2900">
                <a:solidFill>
                  <a:srgbClr val="252D37"/>
                </a:solidFill>
                <a:latin typeface="Nunito"/>
                <a:ea typeface="Nunito"/>
                <a:cs typeface="Nunito"/>
                <a:sym typeface="Nunito"/>
              </a:rPr>
              <a:t>LSTM </a:t>
            </a:r>
            <a:r>
              <a:rPr lang="en-US" sz="2900" i="true">
                <a:solidFill>
                  <a:srgbClr val="252D37"/>
                </a:solidFill>
                <a:latin typeface="Nunito Italics"/>
                <a:ea typeface="Nunito Italics"/>
                <a:cs typeface="Nunito Italics"/>
                <a:sym typeface="Nunito Italics"/>
              </a:rPr>
              <a:t>(2 cổng thay vì 3 cổng)</a:t>
            </a:r>
          </a:p>
        </p:txBody>
      </p:sp>
      <p:grpSp>
        <p:nvGrpSpPr>
          <p:cNvPr name="Group 22" id="22"/>
          <p:cNvGrpSpPr/>
          <p:nvPr/>
        </p:nvGrpSpPr>
        <p:grpSpPr>
          <a:xfrm rot="0">
            <a:off x="2345313" y="6814096"/>
            <a:ext cx="13603256" cy="1383535"/>
            <a:chOff x="0" y="0"/>
            <a:chExt cx="3582751" cy="364388"/>
          </a:xfrm>
        </p:grpSpPr>
        <p:sp>
          <p:nvSpPr>
            <p:cNvPr name="Freeform 23" id="23"/>
            <p:cNvSpPr/>
            <p:nvPr/>
          </p:nvSpPr>
          <p:spPr>
            <a:xfrm flipH="false" flipV="false" rot="0">
              <a:off x="0" y="0"/>
              <a:ext cx="3582751" cy="364388"/>
            </a:xfrm>
            <a:custGeom>
              <a:avLst/>
              <a:gdLst/>
              <a:ahLst/>
              <a:cxnLst/>
              <a:rect r="r" b="b" t="t" l="l"/>
              <a:pathLst>
                <a:path h="364388" w="3582751">
                  <a:moveTo>
                    <a:pt x="11382" y="0"/>
                  </a:moveTo>
                  <a:lnTo>
                    <a:pt x="3571368" y="0"/>
                  </a:lnTo>
                  <a:cubicBezTo>
                    <a:pt x="3574387" y="0"/>
                    <a:pt x="3577282" y="1199"/>
                    <a:pt x="3579417" y="3334"/>
                  </a:cubicBezTo>
                  <a:cubicBezTo>
                    <a:pt x="3581552" y="5468"/>
                    <a:pt x="3582751" y="8364"/>
                    <a:pt x="3582751" y="11382"/>
                  </a:cubicBezTo>
                  <a:lnTo>
                    <a:pt x="3582751" y="353005"/>
                  </a:lnTo>
                  <a:cubicBezTo>
                    <a:pt x="3582751" y="356024"/>
                    <a:pt x="3581552" y="358919"/>
                    <a:pt x="3579417" y="361054"/>
                  </a:cubicBezTo>
                  <a:cubicBezTo>
                    <a:pt x="3577282" y="363189"/>
                    <a:pt x="3574387" y="364388"/>
                    <a:pt x="3571368" y="364388"/>
                  </a:cubicBezTo>
                  <a:lnTo>
                    <a:pt x="11382" y="364388"/>
                  </a:lnTo>
                  <a:cubicBezTo>
                    <a:pt x="8364" y="364388"/>
                    <a:pt x="5468" y="363189"/>
                    <a:pt x="3334" y="361054"/>
                  </a:cubicBezTo>
                  <a:cubicBezTo>
                    <a:pt x="1199" y="358919"/>
                    <a:pt x="0" y="356024"/>
                    <a:pt x="0" y="353005"/>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24" id="24"/>
            <p:cNvSpPr txBox="true"/>
            <p:nvPr/>
          </p:nvSpPr>
          <p:spPr>
            <a:xfrm>
              <a:off x="0" y="-38100"/>
              <a:ext cx="3582751" cy="402488"/>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2345313" y="6814096"/>
            <a:ext cx="299097" cy="1383535"/>
            <a:chOff x="0" y="0"/>
            <a:chExt cx="78775" cy="364388"/>
          </a:xfrm>
        </p:grpSpPr>
        <p:sp>
          <p:nvSpPr>
            <p:cNvPr name="Freeform 26" id="26"/>
            <p:cNvSpPr/>
            <p:nvPr/>
          </p:nvSpPr>
          <p:spPr>
            <a:xfrm flipH="false" flipV="false" rot="0">
              <a:off x="0" y="0"/>
              <a:ext cx="78775" cy="364388"/>
            </a:xfrm>
            <a:custGeom>
              <a:avLst/>
              <a:gdLst/>
              <a:ahLst/>
              <a:cxnLst/>
              <a:rect r="r" b="b" t="t" l="l"/>
              <a:pathLst>
                <a:path h="364388" w="78775">
                  <a:moveTo>
                    <a:pt x="0" y="0"/>
                  </a:moveTo>
                  <a:lnTo>
                    <a:pt x="78775" y="0"/>
                  </a:lnTo>
                  <a:lnTo>
                    <a:pt x="78775" y="364388"/>
                  </a:lnTo>
                  <a:lnTo>
                    <a:pt x="0" y="364388"/>
                  </a:lnTo>
                  <a:close/>
                </a:path>
              </a:pathLst>
            </a:custGeom>
            <a:solidFill>
              <a:srgbClr val="D96627"/>
            </a:solidFill>
          </p:spPr>
        </p:sp>
        <p:sp>
          <p:nvSpPr>
            <p:cNvPr name="TextBox 27" id="27"/>
            <p:cNvSpPr txBox="true"/>
            <p:nvPr/>
          </p:nvSpPr>
          <p:spPr>
            <a:xfrm>
              <a:off x="0" y="-38100"/>
              <a:ext cx="78775" cy="402488"/>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3067714" y="6978974"/>
            <a:ext cx="12158453" cy="1002665"/>
          </a:xfrm>
          <a:prstGeom prst="rect">
            <a:avLst/>
          </a:prstGeom>
        </p:spPr>
        <p:txBody>
          <a:bodyPr anchor="t" rtlCol="false" tIns="0" lIns="0" bIns="0" rIns="0">
            <a:spAutoFit/>
          </a:bodyPr>
          <a:lstStyle/>
          <a:p>
            <a:pPr algn="just">
              <a:lnSpc>
                <a:spcPts val="4060"/>
              </a:lnSpc>
            </a:pPr>
            <a:r>
              <a:rPr lang="en-US" b="true" sz="2900">
                <a:solidFill>
                  <a:srgbClr val="252D37"/>
                </a:solidFill>
                <a:latin typeface="Nunito Bold"/>
                <a:ea typeface="Nunito Bold"/>
                <a:cs typeface="Nunito Bold"/>
                <a:sym typeface="Nunito Bold"/>
              </a:rPr>
              <a:t>Hiệu suất tương đương:</a:t>
            </a:r>
            <a:r>
              <a:rPr lang="en-US" sz="2900">
                <a:solidFill>
                  <a:srgbClr val="252D37"/>
                </a:solidFill>
                <a:latin typeface="Nunito"/>
                <a:ea typeface="Nunito"/>
                <a:cs typeface="Nunito"/>
                <a:sym typeface="Nunito"/>
              </a:rPr>
              <a:t> Nhiều nghiên cứu cho thấy GRU có thể đạ</a:t>
            </a:r>
            <a:r>
              <a:rPr lang="en-US" sz="2900">
                <a:solidFill>
                  <a:srgbClr val="252D37"/>
                </a:solidFill>
                <a:latin typeface="Nunito"/>
                <a:ea typeface="Nunito"/>
                <a:cs typeface="Nunito"/>
                <a:sym typeface="Nunito"/>
              </a:rPr>
              <a:t>t hiệu suất tương đương </a:t>
            </a:r>
            <a:r>
              <a:rPr lang="en-US" sz="2900">
                <a:solidFill>
                  <a:srgbClr val="252D37"/>
                </a:solidFill>
                <a:latin typeface="Nunito"/>
                <a:ea typeface="Nunito"/>
                <a:cs typeface="Nunito"/>
                <a:sym typeface="Nunito"/>
              </a:rPr>
              <a:t>LSTM</a:t>
            </a:r>
          </a:p>
        </p:txBody>
      </p:sp>
      <p:grpSp>
        <p:nvGrpSpPr>
          <p:cNvPr name="Group 29" id="29"/>
          <p:cNvGrpSpPr/>
          <p:nvPr/>
        </p:nvGrpSpPr>
        <p:grpSpPr>
          <a:xfrm rot="0">
            <a:off x="2345313" y="8302406"/>
            <a:ext cx="13603256" cy="870920"/>
            <a:chOff x="0" y="0"/>
            <a:chExt cx="3582751" cy="229378"/>
          </a:xfrm>
        </p:grpSpPr>
        <p:sp>
          <p:nvSpPr>
            <p:cNvPr name="Freeform 30" id="30"/>
            <p:cNvSpPr/>
            <p:nvPr/>
          </p:nvSpPr>
          <p:spPr>
            <a:xfrm flipH="false" flipV="false" rot="0">
              <a:off x="0" y="0"/>
              <a:ext cx="3582751" cy="229378"/>
            </a:xfrm>
            <a:custGeom>
              <a:avLst/>
              <a:gdLst/>
              <a:ahLst/>
              <a:cxnLst/>
              <a:rect r="r" b="b" t="t" l="l"/>
              <a:pathLst>
                <a:path h="229378" w="3582751">
                  <a:moveTo>
                    <a:pt x="11382" y="0"/>
                  </a:moveTo>
                  <a:lnTo>
                    <a:pt x="3571368" y="0"/>
                  </a:lnTo>
                  <a:cubicBezTo>
                    <a:pt x="3574387" y="0"/>
                    <a:pt x="3577282" y="1199"/>
                    <a:pt x="3579417" y="3334"/>
                  </a:cubicBezTo>
                  <a:cubicBezTo>
                    <a:pt x="3581552" y="5468"/>
                    <a:pt x="3582751" y="8364"/>
                    <a:pt x="3582751" y="11382"/>
                  </a:cubicBezTo>
                  <a:lnTo>
                    <a:pt x="3582751" y="217996"/>
                  </a:lnTo>
                  <a:cubicBezTo>
                    <a:pt x="3582751" y="224282"/>
                    <a:pt x="3577654" y="229378"/>
                    <a:pt x="3571368" y="229378"/>
                  </a:cubicBezTo>
                  <a:lnTo>
                    <a:pt x="11382" y="229378"/>
                  </a:lnTo>
                  <a:cubicBezTo>
                    <a:pt x="8364" y="229378"/>
                    <a:pt x="5468" y="228179"/>
                    <a:pt x="3334" y="226044"/>
                  </a:cubicBezTo>
                  <a:cubicBezTo>
                    <a:pt x="1199" y="223910"/>
                    <a:pt x="0" y="221015"/>
                    <a:pt x="0" y="217996"/>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31" id="31"/>
            <p:cNvSpPr txBox="true"/>
            <p:nvPr/>
          </p:nvSpPr>
          <p:spPr>
            <a:xfrm>
              <a:off x="0" y="-38100"/>
              <a:ext cx="3582751" cy="267478"/>
            </a:xfrm>
            <a:prstGeom prst="rect">
              <a:avLst/>
            </a:prstGeom>
          </p:spPr>
          <p:txBody>
            <a:bodyPr anchor="ctr" rtlCol="false" tIns="50800" lIns="50800" bIns="50800" rIns="50800"/>
            <a:lstStyle/>
            <a:p>
              <a:pPr algn="ctr">
                <a:lnSpc>
                  <a:spcPts val="2659"/>
                </a:lnSpc>
                <a:spcBef>
                  <a:spcPct val="0"/>
                </a:spcBef>
              </a:pPr>
            </a:p>
          </p:txBody>
        </p:sp>
      </p:grpSp>
      <p:grpSp>
        <p:nvGrpSpPr>
          <p:cNvPr name="Group 32" id="32"/>
          <p:cNvGrpSpPr/>
          <p:nvPr/>
        </p:nvGrpSpPr>
        <p:grpSpPr>
          <a:xfrm rot="0">
            <a:off x="2345313" y="8302406"/>
            <a:ext cx="299097" cy="870920"/>
            <a:chOff x="0" y="0"/>
            <a:chExt cx="78775" cy="229378"/>
          </a:xfrm>
        </p:grpSpPr>
        <p:sp>
          <p:nvSpPr>
            <p:cNvPr name="Freeform 33" id="33"/>
            <p:cNvSpPr/>
            <p:nvPr/>
          </p:nvSpPr>
          <p:spPr>
            <a:xfrm flipH="false" flipV="false" rot="0">
              <a:off x="0" y="0"/>
              <a:ext cx="78775" cy="229378"/>
            </a:xfrm>
            <a:custGeom>
              <a:avLst/>
              <a:gdLst/>
              <a:ahLst/>
              <a:cxnLst/>
              <a:rect r="r" b="b" t="t" l="l"/>
              <a:pathLst>
                <a:path h="229378" w="78775">
                  <a:moveTo>
                    <a:pt x="0" y="0"/>
                  </a:moveTo>
                  <a:lnTo>
                    <a:pt x="78775" y="0"/>
                  </a:lnTo>
                  <a:lnTo>
                    <a:pt x="78775" y="229378"/>
                  </a:lnTo>
                  <a:lnTo>
                    <a:pt x="0" y="229378"/>
                  </a:lnTo>
                  <a:close/>
                </a:path>
              </a:pathLst>
            </a:custGeom>
            <a:solidFill>
              <a:srgbClr val="D96627"/>
            </a:solidFill>
          </p:spPr>
        </p:sp>
        <p:sp>
          <p:nvSpPr>
            <p:cNvPr name="TextBox 34" id="34"/>
            <p:cNvSpPr txBox="true"/>
            <p:nvPr/>
          </p:nvSpPr>
          <p:spPr>
            <a:xfrm>
              <a:off x="0" y="-38100"/>
              <a:ext cx="78775" cy="267478"/>
            </a:xfrm>
            <a:prstGeom prst="rect">
              <a:avLst/>
            </a:prstGeom>
          </p:spPr>
          <p:txBody>
            <a:bodyPr anchor="ctr" rtlCol="false" tIns="50800" lIns="50800" bIns="50800" rIns="50800"/>
            <a:lstStyle/>
            <a:p>
              <a:pPr algn="ctr">
                <a:lnSpc>
                  <a:spcPts val="2659"/>
                </a:lnSpc>
                <a:spcBef>
                  <a:spcPct val="0"/>
                </a:spcBef>
              </a:pPr>
            </a:p>
          </p:txBody>
        </p:sp>
      </p:grpSp>
      <p:sp>
        <p:nvSpPr>
          <p:cNvPr name="TextBox 35" id="35"/>
          <p:cNvSpPr txBox="true"/>
          <p:nvPr/>
        </p:nvSpPr>
        <p:spPr>
          <a:xfrm rot="0">
            <a:off x="3067714" y="8467283"/>
            <a:ext cx="12158453" cy="488315"/>
          </a:xfrm>
          <a:prstGeom prst="rect">
            <a:avLst/>
          </a:prstGeom>
        </p:spPr>
        <p:txBody>
          <a:bodyPr anchor="t" rtlCol="false" tIns="0" lIns="0" bIns="0" rIns="0">
            <a:spAutoFit/>
          </a:bodyPr>
          <a:lstStyle/>
          <a:p>
            <a:pPr algn="just">
              <a:lnSpc>
                <a:spcPts val="4060"/>
              </a:lnSpc>
            </a:pPr>
            <a:r>
              <a:rPr lang="en-US" b="true" sz="2900">
                <a:solidFill>
                  <a:srgbClr val="252D37"/>
                </a:solidFill>
                <a:latin typeface="Nunito Bold"/>
                <a:ea typeface="Nunito Bold"/>
                <a:cs typeface="Nunito Bold"/>
                <a:sym typeface="Nunito Bold"/>
              </a:rPr>
              <a:t>Tiết kiệm bộ n</a:t>
            </a:r>
            <a:r>
              <a:rPr lang="en-US" b="true" sz="2900">
                <a:solidFill>
                  <a:srgbClr val="252D37"/>
                </a:solidFill>
                <a:latin typeface="Nunito Bold"/>
                <a:ea typeface="Nunito Bold"/>
                <a:cs typeface="Nunito Bold"/>
                <a:sym typeface="Nunito Bold"/>
              </a:rPr>
              <a:t>hớ: </a:t>
            </a:r>
            <a:r>
              <a:rPr lang="en-US" sz="2900">
                <a:solidFill>
                  <a:srgbClr val="252D37"/>
                </a:solidFill>
                <a:latin typeface="Nunito"/>
                <a:ea typeface="Nunito"/>
                <a:cs typeface="Nunito"/>
                <a:sym typeface="Nunito"/>
              </a:rPr>
              <a:t>Giảm số lượng</a:t>
            </a:r>
            <a:r>
              <a:rPr lang="en-US" sz="2900">
                <a:solidFill>
                  <a:srgbClr val="252D37"/>
                </a:solidFill>
                <a:latin typeface="Nunito"/>
                <a:ea typeface="Nunito"/>
                <a:cs typeface="Nunito"/>
                <a:sym typeface="Nunito"/>
              </a:rPr>
              <a:t> tham số giúp giảm du</a:t>
            </a:r>
            <a:r>
              <a:rPr lang="en-US" sz="2900">
                <a:solidFill>
                  <a:srgbClr val="252D37"/>
                </a:solidFill>
                <a:latin typeface="Nunito"/>
                <a:ea typeface="Nunito"/>
                <a:cs typeface="Nunito"/>
                <a:sym typeface="Nunito"/>
              </a:rPr>
              <a:t>ng lượng mô hình</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22</a:t>
            </a:r>
          </a:p>
        </p:txBody>
      </p:sp>
      <p:sp>
        <p:nvSpPr>
          <p:cNvPr name="TextBox 3" id="3"/>
          <p:cNvSpPr txBox="true"/>
          <p:nvPr/>
        </p:nvSpPr>
        <p:spPr>
          <a:xfrm rot="0">
            <a:off x="2099288" y="1407294"/>
            <a:ext cx="13787068" cy="86944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6. KẾT LUẬN</a:t>
            </a:r>
          </a:p>
        </p:txBody>
      </p:sp>
      <p:grpSp>
        <p:nvGrpSpPr>
          <p:cNvPr name="Group 4" id="4"/>
          <p:cNvGrpSpPr/>
          <p:nvPr/>
        </p:nvGrpSpPr>
        <p:grpSpPr>
          <a:xfrm rot="0">
            <a:off x="2408237" y="4353515"/>
            <a:ext cx="6547437" cy="5036156"/>
            <a:chOff x="0" y="0"/>
            <a:chExt cx="1724428" cy="1326395"/>
          </a:xfrm>
        </p:grpSpPr>
        <p:sp>
          <p:nvSpPr>
            <p:cNvPr name="Freeform 5" id="5"/>
            <p:cNvSpPr/>
            <p:nvPr/>
          </p:nvSpPr>
          <p:spPr>
            <a:xfrm flipH="false" flipV="false" rot="0">
              <a:off x="0" y="0"/>
              <a:ext cx="1724428" cy="1326395"/>
            </a:xfrm>
            <a:custGeom>
              <a:avLst/>
              <a:gdLst/>
              <a:ahLst/>
              <a:cxnLst/>
              <a:rect r="r" b="b" t="t" l="l"/>
              <a:pathLst>
                <a:path h="1326395" w="1724428">
                  <a:moveTo>
                    <a:pt x="53210" y="0"/>
                  </a:moveTo>
                  <a:lnTo>
                    <a:pt x="1671218" y="0"/>
                  </a:lnTo>
                  <a:cubicBezTo>
                    <a:pt x="1700605" y="0"/>
                    <a:pt x="1724428" y="23823"/>
                    <a:pt x="1724428" y="53210"/>
                  </a:cubicBezTo>
                  <a:lnTo>
                    <a:pt x="1724428" y="1273185"/>
                  </a:lnTo>
                  <a:cubicBezTo>
                    <a:pt x="1724428" y="1287297"/>
                    <a:pt x="1718822" y="1300831"/>
                    <a:pt x="1708843" y="1310810"/>
                  </a:cubicBezTo>
                  <a:cubicBezTo>
                    <a:pt x="1698865" y="1320789"/>
                    <a:pt x="1685330" y="1326395"/>
                    <a:pt x="1671218" y="1326395"/>
                  </a:cubicBezTo>
                  <a:lnTo>
                    <a:pt x="53210" y="1326395"/>
                  </a:lnTo>
                  <a:cubicBezTo>
                    <a:pt x="23823" y="1326395"/>
                    <a:pt x="0" y="1302572"/>
                    <a:pt x="0" y="1273185"/>
                  </a:cubicBezTo>
                  <a:lnTo>
                    <a:pt x="0" y="53210"/>
                  </a:lnTo>
                  <a:cubicBezTo>
                    <a:pt x="0" y="39098"/>
                    <a:pt x="5606" y="25563"/>
                    <a:pt x="15585" y="15585"/>
                  </a:cubicBezTo>
                  <a:cubicBezTo>
                    <a:pt x="25563" y="5606"/>
                    <a:pt x="39098" y="0"/>
                    <a:pt x="53210" y="0"/>
                  </a:cubicBezTo>
                  <a:close/>
                </a:path>
              </a:pathLst>
            </a:custGeom>
            <a:solidFill>
              <a:srgbClr val="D96627">
                <a:alpha val="18824"/>
              </a:srgbClr>
            </a:solidFill>
          </p:spPr>
        </p:sp>
        <p:sp>
          <p:nvSpPr>
            <p:cNvPr name="TextBox 6" id="6"/>
            <p:cNvSpPr txBox="true"/>
            <p:nvPr/>
          </p:nvSpPr>
          <p:spPr>
            <a:xfrm>
              <a:off x="0" y="-38100"/>
              <a:ext cx="1724428" cy="136449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875848" y="4511144"/>
            <a:ext cx="5612215" cy="4603115"/>
          </a:xfrm>
          <a:prstGeom prst="rect">
            <a:avLst/>
          </a:prstGeom>
        </p:spPr>
        <p:txBody>
          <a:bodyPr anchor="t" rtlCol="false" tIns="0" lIns="0" bIns="0" rIns="0">
            <a:spAutoFit/>
          </a:bodyPr>
          <a:lstStyle/>
          <a:p>
            <a:pPr algn="just">
              <a:lnSpc>
                <a:spcPts val="4060"/>
              </a:lnSpc>
            </a:pPr>
            <a:r>
              <a:rPr lang="en-US" sz="2900">
                <a:solidFill>
                  <a:srgbClr val="252D37"/>
                </a:solidFill>
                <a:latin typeface="Nunito"/>
                <a:ea typeface="Nunito"/>
                <a:cs typeface="Nunito"/>
                <a:sym typeface="Nunito"/>
              </a:rPr>
              <a:t>Có</a:t>
            </a:r>
            <a:r>
              <a:rPr lang="en-US" sz="2900">
                <a:solidFill>
                  <a:srgbClr val="252D37"/>
                </a:solidFill>
                <a:latin typeface="Nunito"/>
                <a:ea typeface="Nunito"/>
                <a:cs typeface="Nunito"/>
                <a:sym typeface="Nunito"/>
              </a:rPr>
              <a:t> thể thấy rõ sự phát triển của các phương pháp phân tích cảm xúc trên IMDb 50K dataset, từ machine learning truyền thống đến các kiến trúc học sâu phức tạp. Các mô hình lai kết hợp Transformer với mạng hồi quy hoặc tích chập đang chiếm ưu thế với hiệu suất vượt trội.</a:t>
            </a:r>
          </a:p>
        </p:txBody>
      </p:sp>
      <p:grpSp>
        <p:nvGrpSpPr>
          <p:cNvPr name="Group 8" id="8"/>
          <p:cNvGrpSpPr/>
          <p:nvPr/>
        </p:nvGrpSpPr>
        <p:grpSpPr>
          <a:xfrm rot="0">
            <a:off x="2408237" y="3077127"/>
            <a:ext cx="6547437" cy="1009689"/>
            <a:chOff x="0" y="0"/>
            <a:chExt cx="1724428" cy="265926"/>
          </a:xfrm>
        </p:grpSpPr>
        <p:sp>
          <p:nvSpPr>
            <p:cNvPr name="Freeform 9" id="9"/>
            <p:cNvSpPr/>
            <p:nvPr/>
          </p:nvSpPr>
          <p:spPr>
            <a:xfrm flipH="false" flipV="false" rot="0">
              <a:off x="0" y="0"/>
              <a:ext cx="1724428" cy="265926"/>
            </a:xfrm>
            <a:custGeom>
              <a:avLst/>
              <a:gdLst/>
              <a:ahLst/>
              <a:cxnLst/>
              <a:rect r="r" b="b" t="t" l="l"/>
              <a:pathLst>
                <a:path h="265926" w="1724428">
                  <a:moveTo>
                    <a:pt x="15372" y="0"/>
                  </a:moveTo>
                  <a:lnTo>
                    <a:pt x="1709056" y="0"/>
                  </a:lnTo>
                  <a:cubicBezTo>
                    <a:pt x="1717546" y="0"/>
                    <a:pt x="1724428" y="6882"/>
                    <a:pt x="1724428" y="15372"/>
                  </a:cubicBezTo>
                  <a:lnTo>
                    <a:pt x="1724428" y="250555"/>
                  </a:lnTo>
                  <a:cubicBezTo>
                    <a:pt x="1724428" y="254631"/>
                    <a:pt x="1722808" y="258541"/>
                    <a:pt x="1719926" y="261424"/>
                  </a:cubicBezTo>
                  <a:cubicBezTo>
                    <a:pt x="1717043" y="264307"/>
                    <a:pt x="1713133" y="265926"/>
                    <a:pt x="1709056" y="265926"/>
                  </a:cubicBezTo>
                  <a:lnTo>
                    <a:pt x="15372" y="265926"/>
                  </a:lnTo>
                  <a:cubicBezTo>
                    <a:pt x="6882" y="265926"/>
                    <a:pt x="0" y="259044"/>
                    <a:pt x="0" y="250555"/>
                  </a:cubicBezTo>
                  <a:lnTo>
                    <a:pt x="0" y="15372"/>
                  </a:lnTo>
                  <a:cubicBezTo>
                    <a:pt x="0" y="6882"/>
                    <a:pt x="6882" y="0"/>
                    <a:pt x="15372" y="0"/>
                  </a:cubicBezTo>
                  <a:close/>
                </a:path>
              </a:pathLst>
            </a:custGeom>
            <a:solidFill>
              <a:srgbClr val="D96627"/>
            </a:solidFill>
          </p:spPr>
        </p:sp>
        <p:sp>
          <p:nvSpPr>
            <p:cNvPr name="TextBox 10" id="10"/>
            <p:cNvSpPr txBox="true"/>
            <p:nvPr/>
          </p:nvSpPr>
          <p:spPr>
            <a:xfrm>
              <a:off x="0" y="-38100"/>
              <a:ext cx="1724428" cy="304026"/>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9332326" y="3077127"/>
            <a:ext cx="6547437" cy="1009689"/>
            <a:chOff x="0" y="0"/>
            <a:chExt cx="1724428" cy="265926"/>
          </a:xfrm>
        </p:grpSpPr>
        <p:sp>
          <p:nvSpPr>
            <p:cNvPr name="Freeform 12" id="12"/>
            <p:cNvSpPr/>
            <p:nvPr/>
          </p:nvSpPr>
          <p:spPr>
            <a:xfrm flipH="false" flipV="false" rot="0">
              <a:off x="0" y="0"/>
              <a:ext cx="1724428" cy="265926"/>
            </a:xfrm>
            <a:custGeom>
              <a:avLst/>
              <a:gdLst/>
              <a:ahLst/>
              <a:cxnLst/>
              <a:rect r="r" b="b" t="t" l="l"/>
              <a:pathLst>
                <a:path h="265926" w="1724428">
                  <a:moveTo>
                    <a:pt x="15372" y="0"/>
                  </a:moveTo>
                  <a:lnTo>
                    <a:pt x="1709056" y="0"/>
                  </a:lnTo>
                  <a:cubicBezTo>
                    <a:pt x="1717546" y="0"/>
                    <a:pt x="1724428" y="6882"/>
                    <a:pt x="1724428" y="15372"/>
                  </a:cubicBezTo>
                  <a:lnTo>
                    <a:pt x="1724428" y="250555"/>
                  </a:lnTo>
                  <a:cubicBezTo>
                    <a:pt x="1724428" y="254631"/>
                    <a:pt x="1722808" y="258541"/>
                    <a:pt x="1719926" y="261424"/>
                  </a:cubicBezTo>
                  <a:cubicBezTo>
                    <a:pt x="1717043" y="264307"/>
                    <a:pt x="1713133" y="265926"/>
                    <a:pt x="1709056" y="265926"/>
                  </a:cubicBezTo>
                  <a:lnTo>
                    <a:pt x="15372" y="265926"/>
                  </a:lnTo>
                  <a:cubicBezTo>
                    <a:pt x="6882" y="265926"/>
                    <a:pt x="0" y="259044"/>
                    <a:pt x="0" y="250555"/>
                  </a:cubicBezTo>
                  <a:lnTo>
                    <a:pt x="0" y="15372"/>
                  </a:lnTo>
                  <a:cubicBezTo>
                    <a:pt x="0" y="6882"/>
                    <a:pt x="6882" y="0"/>
                    <a:pt x="15372" y="0"/>
                  </a:cubicBezTo>
                  <a:close/>
                </a:path>
              </a:pathLst>
            </a:custGeom>
            <a:solidFill>
              <a:srgbClr val="D96627"/>
            </a:solidFill>
          </p:spPr>
        </p:sp>
        <p:sp>
          <p:nvSpPr>
            <p:cNvPr name="TextBox 13" id="13"/>
            <p:cNvSpPr txBox="true"/>
            <p:nvPr/>
          </p:nvSpPr>
          <p:spPr>
            <a:xfrm>
              <a:off x="0" y="-38100"/>
              <a:ext cx="1724428" cy="304026"/>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3343476" y="3421644"/>
            <a:ext cx="4676959" cy="577850"/>
          </a:xfrm>
          <a:prstGeom prst="rect">
            <a:avLst/>
          </a:prstGeom>
        </p:spPr>
        <p:txBody>
          <a:bodyPr anchor="t" rtlCol="false" tIns="0" lIns="0" bIns="0" rIns="0">
            <a:spAutoFit/>
          </a:bodyPr>
          <a:lstStyle/>
          <a:p>
            <a:pPr algn="ctr">
              <a:lnSpc>
                <a:spcPts val="4000"/>
              </a:lnSpc>
            </a:pPr>
            <a:r>
              <a:rPr lang="en-US" b="true" sz="5000">
                <a:solidFill>
                  <a:srgbClr val="FFFFFF"/>
                </a:solidFill>
                <a:latin typeface="Nunito Bold"/>
                <a:ea typeface="Nunito Bold"/>
                <a:cs typeface="Nunito Bold"/>
                <a:sym typeface="Nunito Bold"/>
              </a:rPr>
              <a:t>TỔNG QUAN</a:t>
            </a:r>
          </a:p>
        </p:txBody>
      </p:sp>
      <p:sp>
        <p:nvSpPr>
          <p:cNvPr name="TextBox 15" id="15"/>
          <p:cNvSpPr txBox="true"/>
          <p:nvPr/>
        </p:nvSpPr>
        <p:spPr>
          <a:xfrm rot="0">
            <a:off x="10054581" y="3421644"/>
            <a:ext cx="4768582" cy="577850"/>
          </a:xfrm>
          <a:prstGeom prst="rect">
            <a:avLst/>
          </a:prstGeom>
        </p:spPr>
        <p:txBody>
          <a:bodyPr anchor="t" rtlCol="false" tIns="0" lIns="0" bIns="0" rIns="0">
            <a:spAutoFit/>
          </a:bodyPr>
          <a:lstStyle/>
          <a:p>
            <a:pPr algn="ctr">
              <a:lnSpc>
                <a:spcPts val="4000"/>
              </a:lnSpc>
            </a:pPr>
            <a:r>
              <a:rPr lang="en-US" b="true" sz="5000">
                <a:solidFill>
                  <a:srgbClr val="FFFFFF"/>
                </a:solidFill>
                <a:latin typeface="Nunito Bold"/>
                <a:ea typeface="Nunito Bold"/>
                <a:cs typeface="Nunito Bold"/>
                <a:sym typeface="Nunito Bold"/>
              </a:rPr>
              <a:t>ĐỀ XUẤT</a:t>
            </a:r>
          </a:p>
        </p:txBody>
      </p:sp>
      <p:grpSp>
        <p:nvGrpSpPr>
          <p:cNvPr name="Group 16" id="16"/>
          <p:cNvGrpSpPr/>
          <p:nvPr/>
        </p:nvGrpSpPr>
        <p:grpSpPr>
          <a:xfrm rot="0">
            <a:off x="9332326" y="4353515"/>
            <a:ext cx="6547437" cy="5036156"/>
            <a:chOff x="0" y="0"/>
            <a:chExt cx="1724428" cy="1326395"/>
          </a:xfrm>
        </p:grpSpPr>
        <p:sp>
          <p:nvSpPr>
            <p:cNvPr name="Freeform 17" id="17"/>
            <p:cNvSpPr/>
            <p:nvPr/>
          </p:nvSpPr>
          <p:spPr>
            <a:xfrm flipH="false" flipV="false" rot="0">
              <a:off x="0" y="0"/>
              <a:ext cx="1724428" cy="1326395"/>
            </a:xfrm>
            <a:custGeom>
              <a:avLst/>
              <a:gdLst/>
              <a:ahLst/>
              <a:cxnLst/>
              <a:rect r="r" b="b" t="t" l="l"/>
              <a:pathLst>
                <a:path h="1326395" w="1724428">
                  <a:moveTo>
                    <a:pt x="53210" y="0"/>
                  </a:moveTo>
                  <a:lnTo>
                    <a:pt x="1671218" y="0"/>
                  </a:lnTo>
                  <a:cubicBezTo>
                    <a:pt x="1700605" y="0"/>
                    <a:pt x="1724428" y="23823"/>
                    <a:pt x="1724428" y="53210"/>
                  </a:cubicBezTo>
                  <a:lnTo>
                    <a:pt x="1724428" y="1273185"/>
                  </a:lnTo>
                  <a:cubicBezTo>
                    <a:pt x="1724428" y="1287297"/>
                    <a:pt x="1718822" y="1300831"/>
                    <a:pt x="1708843" y="1310810"/>
                  </a:cubicBezTo>
                  <a:cubicBezTo>
                    <a:pt x="1698865" y="1320789"/>
                    <a:pt x="1685330" y="1326395"/>
                    <a:pt x="1671218" y="1326395"/>
                  </a:cubicBezTo>
                  <a:lnTo>
                    <a:pt x="53210" y="1326395"/>
                  </a:lnTo>
                  <a:cubicBezTo>
                    <a:pt x="23823" y="1326395"/>
                    <a:pt x="0" y="1302572"/>
                    <a:pt x="0" y="1273185"/>
                  </a:cubicBezTo>
                  <a:lnTo>
                    <a:pt x="0" y="53210"/>
                  </a:lnTo>
                  <a:cubicBezTo>
                    <a:pt x="0" y="39098"/>
                    <a:pt x="5606" y="25563"/>
                    <a:pt x="15585" y="15585"/>
                  </a:cubicBezTo>
                  <a:cubicBezTo>
                    <a:pt x="25563" y="5606"/>
                    <a:pt x="39098" y="0"/>
                    <a:pt x="53210" y="0"/>
                  </a:cubicBezTo>
                  <a:close/>
                </a:path>
              </a:pathLst>
            </a:custGeom>
            <a:solidFill>
              <a:srgbClr val="D96627">
                <a:alpha val="18824"/>
              </a:srgbClr>
            </a:solidFill>
          </p:spPr>
        </p:sp>
        <p:sp>
          <p:nvSpPr>
            <p:cNvPr name="TextBox 18" id="18"/>
            <p:cNvSpPr txBox="true"/>
            <p:nvPr/>
          </p:nvSpPr>
          <p:spPr>
            <a:xfrm>
              <a:off x="0" y="-38100"/>
              <a:ext cx="1724428" cy="1364495"/>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9799937" y="4511144"/>
            <a:ext cx="5612215" cy="4603115"/>
          </a:xfrm>
          <a:prstGeom prst="rect">
            <a:avLst/>
          </a:prstGeom>
        </p:spPr>
        <p:txBody>
          <a:bodyPr anchor="t" rtlCol="false" tIns="0" lIns="0" bIns="0" rIns="0">
            <a:spAutoFit/>
          </a:bodyPr>
          <a:lstStyle/>
          <a:p>
            <a:pPr algn="just">
              <a:lnSpc>
                <a:spcPts val="4060"/>
              </a:lnSpc>
            </a:pPr>
            <a:r>
              <a:rPr lang="en-US" sz="2900">
                <a:solidFill>
                  <a:srgbClr val="252D37"/>
                </a:solidFill>
                <a:latin typeface="Nunito"/>
                <a:ea typeface="Nunito"/>
                <a:cs typeface="Nunito"/>
                <a:sym typeface="Nunito"/>
              </a:rPr>
              <a:t>bằng cách thay thế BiLSTM bằng BiGRU hứa hẹn cải thiện hiệu quả tính toán và thời gian huấn luyện trong khi vẫn duy trì hiệu suất tương đương. Kết quả của các thực nghiệm này sẽ đóng góp vào sự phát triển liên tục của lĩnh vực phân tích cảm xúc và xử lý ngôn ngữ tự nhiên.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0E9"/>
        </a:solidFill>
      </p:bgPr>
    </p:bg>
    <p:spTree>
      <p:nvGrpSpPr>
        <p:cNvPr id="1" name=""/>
        <p:cNvGrpSpPr/>
        <p:nvPr/>
      </p:nvGrpSpPr>
      <p:grpSpPr>
        <a:xfrm>
          <a:off x="0" y="0"/>
          <a:ext cx="0" cy="0"/>
          <a:chOff x="0" y="0"/>
          <a:chExt cx="0" cy="0"/>
        </a:xfrm>
      </p:grpSpPr>
      <p:grpSp>
        <p:nvGrpSpPr>
          <p:cNvPr name="Group 2" id="2"/>
          <p:cNvGrpSpPr/>
          <p:nvPr/>
        </p:nvGrpSpPr>
        <p:grpSpPr>
          <a:xfrm rot="0">
            <a:off x="-1950873" y="-465862"/>
            <a:ext cx="3086100" cy="11218724"/>
            <a:chOff x="0" y="0"/>
            <a:chExt cx="812800" cy="2954726"/>
          </a:xfrm>
        </p:grpSpPr>
        <p:sp>
          <p:nvSpPr>
            <p:cNvPr name="Freeform 3" id="3"/>
            <p:cNvSpPr/>
            <p:nvPr/>
          </p:nvSpPr>
          <p:spPr>
            <a:xfrm flipH="false" flipV="false" rot="0">
              <a:off x="0" y="0"/>
              <a:ext cx="812800" cy="2954726"/>
            </a:xfrm>
            <a:custGeom>
              <a:avLst/>
              <a:gdLst/>
              <a:ahLst/>
              <a:cxnLst/>
              <a:rect r="r" b="b" t="t" l="l"/>
              <a:pathLst>
                <a:path h="2954726" w="812800">
                  <a:moveTo>
                    <a:pt x="0" y="0"/>
                  </a:moveTo>
                  <a:lnTo>
                    <a:pt x="812800" y="0"/>
                  </a:lnTo>
                  <a:lnTo>
                    <a:pt x="812800" y="2954726"/>
                  </a:lnTo>
                  <a:lnTo>
                    <a:pt x="0" y="2954726"/>
                  </a:lnTo>
                  <a:close/>
                </a:path>
              </a:pathLst>
            </a:custGeom>
            <a:solidFill>
              <a:srgbClr val="D96627"/>
            </a:solidFill>
          </p:spPr>
        </p:sp>
        <p:sp>
          <p:nvSpPr>
            <p:cNvPr name="TextBox 4" id="4"/>
            <p:cNvSpPr txBox="true"/>
            <p:nvPr/>
          </p:nvSpPr>
          <p:spPr>
            <a:xfrm>
              <a:off x="0" y="-38100"/>
              <a:ext cx="812800" cy="2992826"/>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598754" y="2274559"/>
            <a:ext cx="7038619" cy="1660153"/>
          </a:xfrm>
          <a:prstGeom prst="rect">
            <a:avLst/>
          </a:prstGeom>
        </p:spPr>
        <p:txBody>
          <a:bodyPr anchor="t" rtlCol="false" tIns="0" lIns="0" bIns="0" rIns="0">
            <a:spAutoFit/>
          </a:bodyPr>
          <a:lstStyle/>
          <a:p>
            <a:pPr algn="l">
              <a:lnSpc>
                <a:spcPts val="12479"/>
              </a:lnSpc>
            </a:pPr>
            <a:r>
              <a:rPr lang="en-US" b="true" sz="12605">
                <a:solidFill>
                  <a:srgbClr val="D96627"/>
                </a:solidFill>
                <a:latin typeface="Barlow Bold"/>
                <a:ea typeface="Barlow Bold"/>
                <a:cs typeface="Barlow Bold"/>
                <a:sym typeface="Barlow Bold"/>
              </a:rPr>
              <a:t>CẢM ƠN</a:t>
            </a:r>
          </a:p>
        </p:txBody>
      </p:sp>
      <p:sp>
        <p:nvSpPr>
          <p:cNvPr name="Freeform 6" id="6"/>
          <p:cNvSpPr/>
          <p:nvPr/>
        </p:nvSpPr>
        <p:spPr>
          <a:xfrm flipH="false" flipV="false" rot="0">
            <a:off x="14622821" y="-356450"/>
            <a:ext cx="9279915" cy="10999900"/>
          </a:xfrm>
          <a:custGeom>
            <a:avLst/>
            <a:gdLst/>
            <a:ahLst/>
            <a:cxnLst/>
            <a:rect r="r" b="b" t="t" l="l"/>
            <a:pathLst>
              <a:path h="10999900" w="9279915">
                <a:moveTo>
                  <a:pt x="0" y="0"/>
                </a:moveTo>
                <a:lnTo>
                  <a:pt x="9279915" y="0"/>
                </a:lnTo>
                <a:lnTo>
                  <a:pt x="9279915" y="10999900"/>
                </a:lnTo>
                <a:lnTo>
                  <a:pt x="0" y="1099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099288" y="4104811"/>
            <a:ext cx="12523532" cy="2004898"/>
          </a:xfrm>
          <a:prstGeom prst="rect">
            <a:avLst/>
          </a:prstGeom>
        </p:spPr>
        <p:txBody>
          <a:bodyPr anchor="t" rtlCol="false" tIns="0" lIns="0" bIns="0" rIns="0">
            <a:spAutoFit/>
          </a:bodyPr>
          <a:lstStyle/>
          <a:p>
            <a:pPr algn="l" marL="878715" indent="-439358" lvl="1">
              <a:lnSpc>
                <a:spcPts val="5372"/>
              </a:lnSpc>
              <a:buFont typeface="Arial"/>
              <a:buChar char="•"/>
            </a:pPr>
            <a:r>
              <a:rPr lang="en-US" b="true" sz="4070">
                <a:solidFill>
                  <a:srgbClr val="D96627"/>
                </a:solidFill>
                <a:latin typeface="Nunito Bold"/>
                <a:ea typeface="Nunito Bold"/>
                <a:cs typeface="Nunito Bold"/>
                <a:sym typeface="Nunito Bold"/>
              </a:rPr>
              <a:t>3122410193 - Nguyễn Phan Tuấn Kiệt (trưởng)</a:t>
            </a:r>
          </a:p>
          <a:p>
            <a:pPr algn="l" marL="878715" indent="-439358" lvl="1">
              <a:lnSpc>
                <a:spcPts val="5372"/>
              </a:lnSpc>
              <a:buFont typeface="Arial"/>
              <a:buChar char="•"/>
            </a:pPr>
            <a:r>
              <a:rPr lang="en-US" b="true" sz="4070">
                <a:solidFill>
                  <a:srgbClr val="D96627"/>
                </a:solidFill>
                <a:latin typeface="Nunito Bold"/>
                <a:ea typeface="Nunito Bold"/>
                <a:cs typeface="Nunito Bold"/>
                <a:sym typeface="Nunito Bold"/>
              </a:rPr>
              <a:t>3122410194 - Nguyễn Thế Kiên</a:t>
            </a:r>
          </a:p>
          <a:p>
            <a:pPr algn="l" marL="878715" indent="-439358" lvl="1">
              <a:lnSpc>
                <a:spcPts val="5372"/>
              </a:lnSpc>
              <a:buFont typeface="Arial"/>
              <a:buChar char="•"/>
            </a:pPr>
            <a:r>
              <a:rPr lang="en-US" b="true" sz="4070">
                <a:solidFill>
                  <a:srgbClr val="D96627"/>
                </a:solidFill>
                <a:latin typeface="Nunito Bold"/>
                <a:ea typeface="Nunito Bold"/>
                <a:cs typeface="Nunito Bold"/>
                <a:sym typeface="Nunito Bold"/>
              </a:rPr>
              <a:t>3122410200 - Phạm Văn Kiệt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2099288" y="1531119"/>
            <a:ext cx="12364525" cy="748284"/>
          </a:xfrm>
          <a:prstGeom prst="rect">
            <a:avLst/>
          </a:prstGeom>
        </p:spPr>
        <p:txBody>
          <a:bodyPr anchor="t" rtlCol="false" tIns="0" lIns="0" bIns="0" rIns="0">
            <a:spAutoFit/>
          </a:bodyPr>
          <a:lstStyle/>
          <a:p>
            <a:pPr algn="l">
              <a:lnSpc>
                <a:spcPts val="5184"/>
              </a:lnSpc>
            </a:pPr>
            <a:r>
              <a:rPr lang="en-US" b="true" sz="6480">
                <a:solidFill>
                  <a:srgbClr val="D96627"/>
                </a:solidFill>
                <a:latin typeface="Barlow SemiCondensed Bold"/>
                <a:ea typeface="Barlow SemiCondensed Bold"/>
                <a:cs typeface="Barlow SemiCondensed Bold"/>
                <a:sym typeface="Barlow SemiCondensed Bold"/>
              </a:rPr>
              <a:t>1.1 ĐẶC ĐIỂM CẤU TRÚC </a:t>
            </a:r>
          </a:p>
        </p:txBody>
      </p:sp>
      <p:grpSp>
        <p:nvGrpSpPr>
          <p:cNvPr name="Group 3" id="3"/>
          <p:cNvGrpSpPr/>
          <p:nvPr/>
        </p:nvGrpSpPr>
        <p:grpSpPr>
          <a:xfrm rot="0">
            <a:off x="2251994" y="3048713"/>
            <a:ext cx="13936717" cy="5219890"/>
            <a:chOff x="0" y="0"/>
            <a:chExt cx="3670576" cy="1374786"/>
          </a:xfrm>
        </p:grpSpPr>
        <p:sp>
          <p:nvSpPr>
            <p:cNvPr name="Freeform 4" id="4"/>
            <p:cNvSpPr/>
            <p:nvPr/>
          </p:nvSpPr>
          <p:spPr>
            <a:xfrm flipH="false" flipV="false" rot="0">
              <a:off x="0" y="0"/>
              <a:ext cx="3670576" cy="1374786"/>
            </a:xfrm>
            <a:custGeom>
              <a:avLst/>
              <a:gdLst/>
              <a:ahLst/>
              <a:cxnLst/>
              <a:rect r="r" b="b" t="t" l="l"/>
              <a:pathLst>
                <a:path h="1374786" w="3670576">
                  <a:moveTo>
                    <a:pt x="24998" y="0"/>
                  </a:moveTo>
                  <a:lnTo>
                    <a:pt x="3645578" y="0"/>
                  </a:lnTo>
                  <a:cubicBezTo>
                    <a:pt x="3659384" y="0"/>
                    <a:pt x="3670576" y="11192"/>
                    <a:pt x="3670576" y="24998"/>
                  </a:cubicBezTo>
                  <a:lnTo>
                    <a:pt x="3670576" y="1349788"/>
                  </a:lnTo>
                  <a:cubicBezTo>
                    <a:pt x="3670576" y="1363594"/>
                    <a:pt x="3659384" y="1374786"/>
                    <a:pt x="3645578" y="1374786"/>
                  </a:cubicBezTo>
                  <a:lnTo>
                    <a:pt x="24998" y="1374786"/>
                  </a:lnTo>
                  <a:cubicBezTo>
                    <a:pt x="11192" y="1374786"/>
                    <a:pt x="0" y="1363594"/>
                    <a:pt x="0" y="1349788"/>
                  </a:cubicBezTo>
                  <a:lnTo>
                    <a:pt x="0" y="24998"/>
                  </a:lnTo>
                  <a:cubicBezTo>
                    <a:pt x="0" y="11192"/>
                    <a:pt x="11192" y="0"/>
                    <a:pt x="24998" y="0"/>
                  </a:cubicBezTo>
                  <a:close/>
                </a:path>
              </a:pathLst>
            </a:custGeom>
            <a:solidFill>
              <a:srgbClr val="D96627">
                <a:alpha val="18824"/>
              </a:srgbClr>
            </a:solidFill>
          </p:spPr>
        </p:sp>
        <p:sp>
          <p:nvSpPr>
            <p:cNvPr name="TextBox 5" id="5"/>
            <p:cNvSpPr txBox="true"/>
            <p:nvPr/>
          </p:nvSpPr>
          <p:spPr>
            <a:xfrm>
              <a:off x="0" y="-38100"/>
              <a:ext cx="3670576" cy="1412886"/>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2150190" y="3048713"/>
            <a:ext cx="371326" cy="5219890"/>
            <a:chOff x="0" y="0"/>
            <a:chExt cx="97798" cy="1374786"/>
          </a:xfrm>
        </p:grpSpPr>
        <p:sp>
          <p:nvSpPr>
            <p:cNvPr name="Freeform 7" id="7"/>
            <p:cNvSpPr/>
            <p:nvPr/>
          </p:nvSpPr>
          <p:spPr>
            <a:xfrm flipH="false" flipV="false" rot="0">
              <a:off x="0" y="0"/>
              <a:ext cx="97798" cy="1374786"/>
            </a:xfrm>
            <a:custGeom>
              <a:avLst/>
              <a:gdLst/>
              <a:ahLst/>
              <a:cxnLst/>
              <a:rect r="r" b="b" t="t" l="l"/>
              <a:pathLst>
                <a:path h="1374786" w="97798">
                  <a:moveTo>
                    <a:pt x="0" y="0"/>
                  </a:moveTo>
                  <a:lnTo>
                    <a:pt x="97798" y="0"/>
                  </a:lnTo>
                  <a:lnTo>
                    <a:pt x="97798" y="1374786"/>
                  </a:lnTo>
                  <a:lnTo>
                    <a:pt x="0" y="1374786"/>
                  </a:lnTo>
                  <a:close/>
                </a:path>
              </a:pathLst>
            </a:custGeom>
            <a:solidFill>
              <a:srgbClr val="D96627"/>
            </a:solidFill>
          </p:spPr>
        </p:sp>
        <p:sp>
          <p:nvSpPr>
            <p:cNvPr name="TextBox 8" id="8"/>
            <p:cNvSpPr txBox="true"/>
            <p:nvPr/>
          </p:nvSpPr>
          <p:spPr>
            <a:xfrm>
              <a:off x="0" y="-47625"/>
              <a:ext cx="97798" cy="1422411"/>
            </a:xfrm>
            <a:prstGeom prst="rect">
              <a:avLst/>
            </a:prstGeom>
          </p:spPr>
          <p:txBody>
            <a:bodyPr anchor="ctr" rtlCol="false" tIns="50800" lIns="50800" bIns="50800" rIns="50800"/>
            <a:lstStyle/>
            <a:p>
              <a:pPr algn="ctr">
                <a:lnSpc>
                  <a:spcPts val="3219"/>
                </a:lnSpc>
                <a:spcBef>
                  <a:spcPct val="0"/>
                </a:spcBef>
              </a:pPr>
            </a:p>
          </p:txBody>
        </p:sp>
      </p:grpSp>
      <p:sp>
        <p:nvSpPr>
          <p:cNvPr name="TextBox 9" id="9"/>
          <p:cNvSpPr txBox="true"/>
          <p:nvPr/>
        </p:nvSpPr>
        <p:spPr>
          <a:xfrm rot="0">
            <a:off x="2817370" y="3246794"/>
            <a:ext cx="12336720" cy="4631055"/>
          </a:xfrm>
          <a:prstGeom prst="rect">
            <a:avLst/>
          </a:prstGeom>
        </p:spPr>
        <p:txBody>
          <a:bodyPr anchor="t" rtlCol="false" tIns="0" lIns="0" bIns="0" rIns="0">
            <a:spAutoFit/>
          </a:bodyPr>
          <a:lstStyle/>
          <a:p>
            <a:pPr algn="just" marL="712468" indent="-356234" lvl="1">
              <a:lnSpc>
                <a:spcPts val="4619"/>
              </a:lnSpc>
              <a:buFont typeface="Arial"/>
              <a:buChar char="•"/>
            </a:pPr>
            <a:r>
              <a:rPr lang="en-US" sz="3299">
                <a:solidFill>
                  <a:srgbClr val="252D37"/>
                </a:solidFill>
                <a:latin typeface="Nunito"/>
                <a:ea typeface="Nunito"/>
                <a:cs typeface="Nunito"/>
                <a:sym typeface="Nunito"/>
              </a:rPr>
              <a:t>Dataset được chia thành hai phần riêng biệt với sự phân bố cân bằng: - 25.000 mẫu cho tập huấn luyện </a:t>
            </a:r>
            <a:r>
              <a:rPr lang="en-US" sz="3299" i="true">
                <a:solidFill>
                  <a:srgbClr val="252D37"/>
                </a:solidFill>
                <a:latin typeface="Nunito Italics"/>
                <a:ea typeface="Nunito Italics"/>
                <a:cs typeface="Nunito Italics"/>
                <a:sym typeface="Nunito Italics"/>
              </a:rPr>
              <a:t>(train)</a:t>
            </a:r>
            <a:r>
              <a:rPr lang="en-US" sz="3299">
                <a:solidFill>
                  <a:srgbClr val="252D37"/>
                </a:solidFill>
                <a:latin typeface="Nunito"/>
                <a:ea typeface="Nunito"/>
                <a:cs typeface="Nunito"/>
                <a:sym typeface="Nunito"/>
              </a:rPr>
              <a:t> - 25.000 mẫu cho tập kiểm tra </a:t>
            </a:r>
            <a:r>
              <a:rPr lang="en-US" sz="3299" i="true">
                <a:solidFill>
                  <a:srgbClr val="252D37"/>
                </a:solidFill>
                <a:latin typeface="Nunito Italics"/>
                <a:ea typeface="Nunito Italics"/>
                <a:cs typeface="Nunito Italics"/>
                <a:sym typeface="Nunito Italics"/>
              </a:rPr>
              <a:t>(test)</a:t>
            </a:r>
            <a:r>
              <a:rPr lang="en-US" sz="3299">
                <a:solidFill>
                  <a:srgbClr val="252D37"/>
                </a:solidFill>
                <a:latin typeface="Nunito"/>
                <a:ea typeface="Nunito"/>
                <a:cs typeface="Nunito"/>
                <a:sym typeface="Nunito"/>
              </a:rPr>
              <a:t> - Mỗi tập đảm bảo sự cân bằng giữa hai nhãn </a:t>
            </a:r>
            <a:r>
              <a:rPr lang="en-US" sz="3299" i="true">
                <a:solidFill>
                  <a:srgbClr val="252D37"/>
                </a:solidFill>
                <a:latin typeface="Nunito Italics"/>
                <a:ea typeface="Nunito Italics"/>
                <a:cs typeface="Nunito Italics"/>
                <a:sym typeface="Nunito Italics"/>
              </a:rPr>
              <a:t>(12.500 đánh giá tích cực và 12.500 đánh giá tiêu cực)</a:t>
            </a:r>
            <a:r>
              <a:rPr lang="en-US" sz="3299">
                <a:solidFill>
                  <a:srgbClr val="252D37"/>
                </a:solidFill>
                <a:latin typeface="Nunito"/>
                <a:ea typeface="Nunito"/>
                <a:cs typeface="Nunito"/>
                <a:sym typeface="Nunito"/>
              </a:rPr>
              <a:t>.</a:t>
            </a:r>
          </a:p>
          <a:p>
            <a:pPr algn="just" marL="712468" indent="-356234" lvl="1">
              <a:lnSpc>
                <a:spcPts val="4619"/>
              </a:lnSpc>
              <a:buFont typeface="Arial"/>
              <a:buChar char="•"/>
            </a:pPr>
            <a:r>
              <a:rPr lang="en-US" sz="3299">
                <a:solidFill>
                  <a:srgbClr val="252D37"/>
                </a:solidFill>
                <a:latin typeface="Nunito"/>
                <a:ea typeface="Nunito"/>
                <a:cs typeface="Nunito"/>
                <a:sym typeface="Nunito"/>
              </a:rPr>
              <a:t>Sự cân bằng này giúp các mô hình máy học tránh được hiện tượng thiên lệch dữ liệu và cho phép đánh giá khách quan hiệu suất phân loại.</a:t>
            </a:r>
          </a:p>
        </p:txBody>
      </p:sp>
      <p:sp>
        <p:nvSpPr>
          <p:cNvPr name="TextBox 10" id="10"/>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3</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grpSp>
        <p:nvGrpSpPr>
          <p:cNvPr name="Group 2" id="2"/>
          <p:cNvGrpSpPr/>
          <p:nvPr/>
        </p:nvGrpSpPr>
        <p:grpSpPr>
          <a:xfrm rot="0">
            <a:off x="2342372" y="3081560"/>
            <a:ext cx="13603256" cy="1467675"/>
            <a:chOff x="0" y="0"/>
            <a:chExt cx="3582751" cy="386548"/>
          </a:xfrm>
        </p:grpSpPr>
        <p:sp>
          <p:nvSpPr>
            <p:cNvPr name="Freeform 3" id="3"/>
            <p:cNvSpPr/>
            <p:nvPr/>
          </p:nvSpPr>
          <p:spPr>
            <a:xfrm flipH="false" flipV="false" rot="0">
              <a:off x="0" y="0"/>
              <a:ext cx="3582751" cy="386548"/>
            </a:xfrm>
            <a:custGeom>
              <a:avLst/>
              <a:gdLst/>
              <a:ahLst/>
              <a:cxnLst/>
              <a:rect r="r" b="b" t="t" l="l"/>
              <a:pathLst>
                <a:path h="386548" w="3582751">
                  <a:moveTo>
                    <a:pt x="11382" y="0"/>
                  </a:moveTo>
                  <a:lnTo>
                    <a:pt x="3571368" y="0"/>
                  </a:lnTo>
                  <a:cubicBezTo>
                    <a:pt x="3574387" y="0"/>
                    <a:pt x="3577282" y="1199"/>
                    <a:pt x="3579417" y="3334"/>
                  </a:cubicBezTo>
                  <a:cubicBezTo>
                    <a:pt x="3581552" y="5468"/>
                    <a:pt x="3582751" y="8364"/>
                    <a:pt x="3582751" y="11382"/>
                  </a:cubicBezTo>
                  <a:lnTo>
                    <a:pt x="3582751" y="375166"/>
                  </a:lnTo>
                  <a:cubicBezTo>
                    <a:pt x="3582751" y="378184"/>
                    <a:pt x="3581552" y="381080"/>
                    <a:pt x="3579417" y="383214"/>
                  </a:cubicBezTo>
                  <a:cubicBezTo>
                    <a:pt x="3577282" y="385349"/>
                    <a:pt x="3574387" y="386548"/>
                    <a:pt x="3571368" y="386548"/>
                  </a:cubicBezTo>
                  <a:lnTo>
                    <a:pt x="11382" y="386548"/>
                  </a:lnTo>
                  <a:cubicBezTo>
                    <a:pt x="8364" y="386548"/>
                    <a:pt x="5468" y="385349"/>
                    <a:pt x="3334" y="383214"/>
                  </a:cubicBezTo>
                  <a:cubicBezTo>
                    <a:pt x="1199" y="381080"/>
                    <a:pt x="0" y="378184"/>
                    <a:pt x="0" y="375166"/>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4" id="4"/>
            <p:cNvSpPr txBox="true"/>
            <p:nvPr/>
          </p:nvSpPr>
          <p:spPr>
            <a:xfrm>
              <a:off x="0" y="-38100"/>
              <a:ext cx="3582751" cy="42464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342372" y="3081560"/>
            <a:ext cx="299097" cy="1467675"/>
            <a:chOff x="0" y="0"/>
            <a:chExt cx="78775" cy="386548"/>
          </a:xfrm>
        </p:grpSpPr>
        <p:sp>
          <p:nvSpPr>
            <p:cNvPr name="Freeform 6" id="6"/>
            <p:cNvSpPr/>
            <p:nvPr/>
          </p:nvSpPr>
          <p:spPr>
            <a:xfrm flipH="false" flipV="false" rot="0">
              <a:off x="0" y="0"/>
              <a:ext cx="78775" cy="386548"/>
            </a:xfrm>
            <a:custGeom>
              <a:avLst/>
              <a:gdLst/>
              <a:ahLst/>
              <a:cxnLst/>
              <a:rect r="r" b="b" t="t" l="l"/>
              <a:pathLst>
                <a:path h="386548" w="78775">
                  <a:moveTo>
                    <a:pt x="0" y="0"/>
                  </a:moveTo>
                  <a:lnTo>
                    <a:pt x="78775" y="0"/>
                  </a:lnTo>
                  <a:lnTo>
                    <a:pt x="78775" y="386548"/>
                  </a:lnTo>
                  <a:lnTo>
                    <a:pt x="0" y="386548"/>
                  </a:lnTo>
                  <a:close/>
                </a:path>
              </a:pathLst>
            </a:custGeom>
            <a:solidFill>
              <a:srgbClr val="D96627"/>
            </a:solidFill>
          </p:spPr>
        </p:sp>
        <p:sp>
          <p:nvSpPr>
            <p:cNvPr name="TextBox 7" id="7"/>
            <p:cNvSpPr txBox="true"/>
            <p:nvPr/>
          </p:nvSpPr>
          <p:spPr>
            <a:xfrm>
              <a:off x="0" y="-38100"/>
              <a:ext cx="78775" cy="42464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4</a:t>
            </a:r>
          </a:p>
        </p:txBody>
      </p:sp>
      <p:sp>
        <p:nvSpPr>
          <p:cNvPr name="TextBox 9" id="9"/>
          <p:cNvSpPr txBox="true"/>
          <p:nvPr/>
        </p:nvSpPr>
        <p:spPr>
          <a:xfrm rot="0">
            <a:off x="3064773" y="3236913"/>
            <a:ext cx="12158453" cy="1099820"/>
          </a:xfrm>
          <a:prstGeom prst="rect">
            <a:avLst/>
          </a:prstGeom>
        </p:spPr>
        <p:txBody>
          <a:bodyPr anchor="t" rtlCol="false" tIns="0" lIns="0" bIns="0" rIns="0">
            <a:spAutoFit/>
          </a:bodyPr>
          <a:lstStyle/>
          <a:p>
            <a:pPr algn="just">
              <a:lnSpc>
                <a:spcPts val="4480"/>
              </a:lnSpc>
            </a:pPr>
            <a:r>
              <a:rPr lang="en-US" b="true" sz="3200">
                <a:solidFill>
                  <a:srgbClr val="252D37"/>
                </a:solidFill>
                <a:latin typeface="Nunito Bold"/>
                <a:ea typeface="Nunito Bold"/>
                <a:cs typeface="Nunito Bold"/>
                <a:sym typeface="Nunito Bold"/>
              </a:rPr>
              <a:t>1. Độ dài văn bản đa dạng:</a:t>
            </a:r>
            <a:r>
              <a:rPr lang="en-US" sz="3200">
                <a:solidFill>
                  <a:srgbClr val="252D37"/>
                </a:solidFill>
                <a:latin typeface="Nunito"/>
                <a:ea typeface="Nunito"/>
                <a:cs typeface="Nunito"/>
                <a:sym typeface="Nunito"/>
              </a:rPr>
              <a:t> Từ các câu ngắn đến đoạn </a:t>
            </a:r>
            <a:r>
              <a:rPr lang="en-US" sz="3200">
                <a:solidFill>
                  <a:srgbClr val="252D37"/>
                </a:solidFill>
                <a:latin typeface="Nunito"/>
                <a:ea typeface="Nunito"/>
                <a:cs typeface="Nunito"/>
                <a:sym typeface="Nunito"/>
              </a:rPr>
              <a:t>v</a:t>
            </a:r>
            <a:r>
              <a:rPr lang="en-US" sz="3200">
                <a:solidFill>
                  <a:srgbClr val="252D37"/>
                </a:solidFill>
                <a:latin typeface="Nunito"/>
                <a:ea typeface="Nunito"/>
                <a:cs typeface="Nunito"/>
                <a:sym typeface="Nunito"/>
              </a:rPr>
              <a:t>ăn</a:t>
            </a:r>
            <a:r>
              <a:rPr lang="en-US" sz="3200">
                <a:solidFill>
                  <a:srgbClr val="252D37"/>
                </a:solidFill>
                <a:latin typeface="Nunito"/>
                <a:ea typeface="Nunito"/>
                <a:cs typeface="Nunito"/>
                <a:sym typeface="Nunito"/>
              </a:rPr>
              <a:t> d</a:t>
            </a:r>
            <a:r>
              <a:rPr lang="en-US" sz="3200">
                <a:solidFill>
                  <a:srgbClr val="252D37"/>
                </a:solidFill>
                <a:latin typeface="Nunito"/>
                <a:ea typeface="Nunito"/>
                <a:cs typeface="Nunito"/>
                <a:sym typeface="Nunito"/>
              </a:rPr>
              <a:t>ài,</a:t>
            </a:r>
            <a:r>
              <a:rPr lang="en-US" sz="3200">
                <a:solidFill>
                  <a:srgbClr val="252D37"/>
                </a:solidFill>
                <a:latin typeface="Nunito"/>
                <a:ea typeface="Nunito"/>
                <a:cs typeface="Nunito"/>
                <a:sym typeface="Nunito"/>
              </a:rPr>
              <a:t> </a:t>
            </a:r>
            <a:r>
              <a:rPr lang="en-US" sz="3200">
                <a:solidFill>
                  <a:srgbClr val="252D37"/>
                </a:solidFill>
                <a:latin typeface="Nunito"/>
                <a:ea typeface="Nunito"/>
                <a:cs typeface="Nunito"/>
                <a:sym typeface="Nunito"/>
              </a:rPr>
              <a:t>p</a:t>
            </a:r>
            <a:r>
              <a:rPr lang="en-US" sz="3200">
                <a:solidFill>
                  <a:srgbClr val="252D37"/>
                </a:solidFill>
                <a:latin typeface="Nunito"/>
                <a:ea typeface="Nunito"/>
                <a:cs typeface="Nunito"/>
                <a:sym typeface="Nunito"/>
              </a:rPr>
              <a:t>h</a:t>
            </a:r>
            <a:r>
              <a:rPr lang="en-US" sz="3200">
                <a:solidFill>
                  <a:srgbClr val="252D37"/>
                </a:solidFill>
                <a:latin typeface="Nunito"/>
                <a:ea typeface="Nunito"/>
                <a:cs typeface="Nunito"/>
                <a:sym typeface="Nunito"/>
              </a:rPr>
              <a:t>ả</a:t>
            </a:r>
            <a:r>
              <a:rPr lang="en-US" sz="3200">
                <a:solidFill>
                  <a:srgbClr val="252D37"/>
                </a:solidFill>
                <a:latin typeface="Nunito"/>
                <a:ea typeface="Nunito"/>
                <a:cs typeface="Nunito"/>
                <a:sym typeface="Nunito"/>
              </a:rPr>
              <a:t>n </a:t>
            </a:r>
            <a:r>
              <a:rPr lang="en-US" sz="3200">
                <a:solidFill>
                  <a:srgbClr val="252D37"/>
                </a:solidFill>
                <a:latin typeface="Nunito"/>
                <a:ea typeface="Nunito"/>
                <a:cs typeface="Nunito"/>
                <a:sym typeface="Nunito"/>
              </a:rPr>
              <a:t>ánh</a:t>
            </a:r>
            <a:r>
              <a:rPr lang="en-US" sz="3200">
                <a:solidFill>
                  <a:srgbClr val="252D37"/>
                </a:solidFill>
                <a:latin typeface="Nunito"/>
                <a:ea typeface="Nunito"/>
                <a:cs typeface="Nunito"/>
                <a:sym typeface="Nunito"/>
              </a:rPr>
              <a:t> đ</a:t>
            </a:r>
            <a:r>
              <a:rPr lang="en-US" sz="3200">
                <a:solidFill>
                  <a:srgbClr val="252D37"/>
                </a:solidFill>
                <a:latin typeface="Nunito"/>
                <a:ea typeface="Nunito"/>
                <a:cs typeface="Nunito"/>
                <a:sym typeface="Nunito"/>
              </a:rPr>
              <a:t>a</a:t>
            </a:r>
            <a:r>
              <a:rPr lang="en-US" sz="3200">
                <a:solidFill>
                  <a:srgbClr val="252D37"/>
                </a:solidFill>
                <a:latin typeface="Nunito"/>
                <a:ea typeface="Nunito"/>
                <a:cs typeface="Nunito"/>
                <a:sym typeface="Nunito"/>
              </a:rPr>
              <a:t> </a:t>
            </a:r>
            <a:r>
              <a:rPr lang="en-US" sz="3200">
                <a:solidFill>
                  <a:srgbClr val="252D37"/>
                </a:solidFill>
                <a:latin typeface="Nunito"/>
                <a:ea typeface="Nunito"/>
                <a:cs typeface="Nunito"/>
                <a:sym typeface="Nunito"/>
              </a:rPr>
              <a:t>dạng </a:t>
            </a:r>
            <a:r>
              <a:rPr lang="en-US" sz="3200">
                <a:solidFill>
                  <a:srgbClr val="252D37"/>
                </a:solidFill>
                <a:latin typeface="Nunito"/>
                <a:ea typeface="Nunito"/>
                <a:cs typeface="Nunito"/>
                <a:sym typeface="Nunito"/>
              </a:rPr>
              <a:t>p</a:t>
            </a:r>
            <a:r>
              <a:rPr lang="en-US" sz="3200">
                <a:solidFill>
                  <a:srgbClr val="252D37"/>
                </a:solidFill>
                <a:latin typeface="Nunito"/>
                <a:ea typeface="Nunito"/>
                <a:cs typeface="Nunito"/>
                <a:sym typeface="Nunito"/>
              </a:rPr>
              <a:t>hong</a:t>
            </a:r>
            <a:r>
              <a:rPr lang="en-US" sz="3200">
                <a:solidFill>
                  <a:srgbClr val="252D37"/>
                </a:solidFill>
                <a:latin typeface="Nunito"/>
                <a:ea typeface="Nunito"/>
                <a:cs typeface="Nunito"/>
                <a:sym typeface="Nunito"/>
              </a:rPr>
              <a:t> </a:t>
            </a:r>
            <a:r>
              <a:rPr lang="en-US" sz="3200">
                <a:solidFill>
                  <a:srgbClr val="252D37"/>
                </a:solidFill>
                <a:latin typeface="Nunito"/>
                <a:ea typeface="Nunito"/>
                <a:cs typeface="Nunito"/>
                <a:sym typeface="Nunito"/>
              </a:rPr>
              <a:t>các</a:t>
            </a:r>
            <a:r>
              <a:rPr lang="en-US" sz="3200">
                <a:solidFill>
                  <a:srgbClr val="252D37"/>
                </a:solidFill>
                <a:latin typeface="Nunito"/>
                <a:ea typeface="Nunito"/>
                <a:cs typeface="Nunito"/>
                <a:sym typeface="Nunito"/>
              </a:rPr>
              <a:t>h </a:t>
            </a:r>
            <a:r>
              <a:rPr lang="en-US" sz="3200">
                <a:solidFill>
                  <a:srgbClr val="252D37"/>
                </a:solidFill>
                <a:latin typeface="Nunito"/>
                <a:ea typeface="Nunito"/>
                <a:cs typeface="Nunito"/>
                <a:sym typeface="Nunito"/>
              </a:rPr>
              <a:t>viế</a:t>
            </a:r>
            <a:r>
              <a:rPr lang="en-US" sz="3200">
                <a:solidFill>
                  <a:srgbClr val="252D37"/>
                </a:solidFill>
                <a:latin typeface="Nunito"/>
                <a:ea typeface="Nunito"/>
                <a:cs typeface="Nunito"/>
                <a:sym typeface="Nunito"/>
              </a:rPr>
              <a:t>t</a:t>
            </a:r>
            <a:r>
              <a:rPr lang="en-US" sz="3200">
                <a:solidFill>
                  <a:srgbClr val="252D37"/>
                </a:solidFill>
                <a:latin typeface="Nunito"/>
                <a:ea typeface="Nunito"/>
                <a:cs typeface="Nunito"/>
                <a:sym typeface="Nunito"/>
              </a:rPr>
              <a:t> của ng</a:t>
            </a:r>
            <a:r>
              <a:rPr lang="en-US" sz="3200">
                <a:solidFill>
                  <a:srgbClr val="252D37"/>
                </a:solidFill>
                <a:latin typeface="Nunito"/>
                <a:ea typeface="Nunito"/>
                <a:cs typeface="Nunito"/>
                <a:sym typeface="Nunito"/>
              </a:rPr>
              <a:t>ư</a:t>
            </a:r>
            <a:r>
              <a:rPr lang="en-US" sz="3200">
                <a:solidFill>
                  <a:srgbClr val="252D37"/>
                </a:solidFill>
                <a:latin typeface="Nunito"/>
                <a:ea typeface="Nunito"/>
                <a:cs typeface="Nunito"/>
                <a:sym typeface="Nunito"/>
              </a:rPr>
              <a:t>ời dù</a:t>
            </a:r>
            <a:r>
              <a:rPr lang="en-US" sz="3200">
                <a:solidFill>
                  <a:srgbClr val="252D37"/>
                </a:solidFill>
                <a:latin typeface="Nunito"/>
                <a:ea typeface="Nunito"/>
                <a:cs typeface="Nunito"/>
                <a:sym typeface="Nunito"/>
              </a:rPr>
              <a:t>ng </a:t>
            </a:r>
            <a:r>
              <a:rPr lang="en-US" sz="3200">
                <a:solidFill>
                  <a:srgbClr val="252D37"/>
                </a:solidFill>
                <a:latin typeface="Nunito"/>
                <a:ea typeface="Nunito"/>
                <a:cs typeface="Nunito"/>
                <a:sym typeface="Nunito"/>
              </a:rPr>
              <a:t>thực</a:t>
            </a:r>
            <a:r>
              <a:rPr lang="en-US" sz="3200">
                <a:solidFill>
                  <a:srgbClr val="252D37"/>
                </a:solidFill>
                <a:latin typeface="Nunito"/>
                <a:ea typeface="Nunito"/>
                <a:cs typeface="Nunito"/>
                <a:sym typeface="Nunito"/>
              </a:rPr>
              <a:t>.</a:t>
            </a:r>
          </a:p>
        </p:txBody>
      </p:sp>
      <p:grpSp>
        <p:nvGrpSpPr>
          <p:cNvPr name="Group 10" id="10"/>
          <p:cNvGrpSpPr/>
          <p:nvPr/>
        </p:nvGrpSpPr>
        <p:grpSpPr>
          <a:xfrm rot="0">
            <a:off x="2342372" y="7072899"/>
            <a:ext cx="13603256" cy="2062507"/>
            <a:chOff x="0" y="0"/>
            <a:chExt cx="3582751" cy="543212"/>
          </a:xfrm>
        </p:grpSpPr>
        <p:sp>
          <p:nvSpPr>
            <p:cNvPr name="Freeform 11" id="11"/>
            <p:cNvSpPr/>
            <p:nvPr/>
          </p:nvSpPr>
          <p:spPr>
            <a:xfrm flipH="false" flipV="false" rot="0">
              <a:off x="0" y="0"/>
              <a:ext cx="3582751" cy="543212"/>
            </a:xfrm>
            <a:custGeom>
              <a:avLst/>
              <a:gdLst/>
              <a:ahLst/>
              <a:cxnLst/>
              <a:rect r="r" b="b" t="t" l="l"/>
              <a:pathLst>
                <a:path h="543212" w="3582751">
                  <a:moveTo>
                    <a:pt x="11382" y="0"/>
                  </a:moveTo>
                  <a:lnTo>
                    <a:pt x="3571368" y="0"/>
                  </a:lnTo>
                  <a:cubicBezTo>
                    <a:pt x="3574387" y="0"/>
                    <a:pt x="3577282" y="1199"/>
                    <a:pt x="3579417" y="3334"/>
                  </a:cubicBezTo>
                  <a:cubicBezTo>
                    <a:pt x="3581552" y="5468"/>
                    <a:pt x="3582751" y="8364"/>
                    <a:pt x="3582751" y="11382"/>
                  </a:cubicBezTo>
                  <a:lnTo>
                    <a:pt x="3582751" y="531829"/>
                  </a:lnTo>
                  <a:cubicBezTo>
                    <a:pt x="3582751" y="534848"/>
                    <a:pt x="3581552" y="537743"/>
                    <a:pt x="3579417" y="539878"/>
                  </a:cubicBezTo>
                  <a:cubicBezTo>
                    <a:pt x="3577282" y="542013"/>
                    <a:pt x="3574387" y="543212"/>
                    <a:pt x="3571368" y="543212"/>
                  </a:cubicBezTo>
                  <a:lnTo>
                    <a:pt x="11382" y="543212"/>
                  </a:lnTo>
                  <a:cubicBezTo>
                    <a:pt x="8364" y="543212"/>
                    <a:pt x="5468" y="542013"/>
                    <a:pt x="3334" y="539878"/>
                  </a:cubicBezTo>
                  <a:cubicBezTo>
                    <a:pt x="1199" y="537743"/>
                    <a:pt x="0" y="534848"/>
                    <a:pt x="0" y="531829"/>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12" id="12"/>
            <p:cNvSpPr txBox="true"/>
            <p:nvPr/>
          </p:nvSpPr>
          <p:spPr>
            <a:xfrm>
              <a:off x="0" y="-38100"/>
              <a:ext cx="3582751" cy="581312"/>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2342372" y="7072899"/>
            <a:ext cx="299097" cy="2062507"/>
            <a:chOff x="0" y="0"/>
            <a:chExt cx="78775" cy="543212"/>
          </a:xfrm>
        </p:grpSpPr>
        <p:sp>
          <p:nvSpPr>
            <p:cNvPr name="Freeform 14" id="14"/>
            <p:cNvSpPr/>
            <p:nvPr/>
          </p:nvSpPr>
          <p:spPr>
            <a:xfrm flipH="false" flipV="false" rot="0">
              <a:off x="0" y="0"/>
              <a:ext cx="78775" cy="543212"/>
            </a:xfrm>
            <a:custGeom>
              <a:avLst/>
              <a:gdLst/>
              <a:ahLst/>
              <a:cxnLst/>
              <a:rect r="r" b="b" t="t" l="l"/>
              <a:pathLst>
                <a:path h="543212" w="78775">
                  <a:moveTo>
                    <a:pt x="0" y="0"/>
                  </a:moveTo>
                  <a:lnTo>
                    <a:pt x="78775" y="0"/>
                  </a:lnTo>
                  <a:lnTo>
                    <a:pt x="78775" y="543212"/>
                  </a:lnTo>
                  <a:lnTo>
                    <a:pt x="0" y="543212"/>
                  </a:lnTo>
                  <a:close/>
                </a:path>
              </a:pathLst>
            </a:custGeom>
            <a:solidFill>
              <a:srgbClr val="D96627"/>
            </a:solidFill>
          </p:spPr>
        </p:sp>
        <p:sp>
          <p:nvSpPr>
            <p:cNvPr name="TextBox 15" id="15"/>
            <p:cNvSpPr txBox="true"/>
            <p:nvPr/>
          </p:nvSpPr>
          <p:spPr>
            <a:xfrm>
              <a:off x="0" y="-38100"/>
              <a:ext cx="78775" cy="581312"/>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3064773" y="7234824"/>
            <a:ext cx="12158453" cy="1661795"/>
          </a:xfrm>
          <a:prstGeom prst="rect">
            <a:avLst/>
          </a:prstGeom>
        </p:spPr>
        <p:txBody>
          <a:bodyPr anchor="t" rtlCol="false" tIns="0" lIns="0" bIns="0" rIns="0">
            <a:spAutoFit/>
          </a:bodyPr>
          <a:lstStyle/>
          <a:p>
            <a:pPr algn="just">
              <a:lnSpc>
                <a:spcPts val="4480"/>
              </a:lnSpc>
            </a:pPr>
            <a:r>
              <a:rPr lang="en-US" b="true" sz="3200">
                <a:solidFill>
                  <a:srgbClr val="252D37"/>
                </a:solidFill>
                <a:latin typeface="Nunito Bold"/>
                <a:ea typeface="Nunito Bold"/>
                <a:cs typeface="Nunito Bold"/>
                <a:sym typeface="Nunito Bold"/>
              </a:rPr>
              <a:t>3. Tính ứng dụng cao: </a:t>
            </a:r>
            <a:r>
              <a:rPr lang="en-US" sz="3200">
                <a:solidFill>
                  <a:srgbClr val="252D37"/>
                </a:solidFill>
                <a:latin typeface="Nunito"/>
                <a:ea typeface="Nunito"/>
                <a:cs typeface="Nunito"/>
                <a:sym typeface="Nunito"/>
              </a:rPr>
              <a:t>Ngoài phân loại cảm xúc, dataset còn được sử dụng để nghiên cứu các tác vụ như tóm</a:t>
            </a:r>
            <a:r>
              <a:rPr lang="en-US" sz="3200">
                <a:solidFill>
                  <a:srgbClr val="252D37"/>
                </a:solidFill>
                <a:latin typeface="Nunito"/>
                <a:ea typeface="Nunito"/>
                <a:cs typeface="Nunito"/>
                <a:sym typeface="Nunito"/>
              </a:rPr>
              <a:t> </a:t>
            </a:r>
            <a:r>
              <a:rPr lang="en-US" sz="3200">
                <a:solidFill>
                  <a:srgbClr val="252D37"/>
                </a:solidFill>
                <a:latin typeface="Nunito"/>
                <a:ea typeface="Nunito"/>
                <a:cs typeface="Nunito"/>
                <a:sym typeface="Nunito"/>
              </a:rPr>
              <a:t>tắt</a:t>
            </a:r>
            <a:r>
              <a:rPr lang="en-US" sz="3200">
                <a:solidFill>
                  <a:srgbClr val="252D37"/>
                </a:solidFill>
                <a:latin typeface="Nunito"/>
                <a:ea typeface="Nunito"/>
                <a:cs typeface="Nunito"/>
                <a:sym typeface="Nunito"/>
              </a:rPr>
              <a:t> </a:t>
            </a:r>
            <a:r>
              <a:rPr lang="en-US" sz="3200">
                <a:solidFill>
                  <a:srgbClr val="252D37"/>
                </a:solidFill>
                <a:latin typeface="Nunito"/>
                <a:ea typeface="Nunito"/>
                <a:cs typeface="Nunito"/>
                <a:sym typeface="Nunito"/>
              </a:rPr>
              <a:t>vă</a:t>
            </a:r>
            <a:r>
              <a:rPr lang="en-US" sz="3200">
                <a:solidFill>
                  <a:srgbClr val="252D37"/>
                </a:solidFill>
                <a:latin typeface="Nunito"/>
                <a:ea typeface="Nunito"/>
                <a:cs typeface="Nunito"/>
                <a:sym typeface="Nunito"/>
              </a:rPr>
              <a:t>n </a:t>
            </a:r>
            <a:r>
              <a:rPr lang="en-US" sz="3200">
                <a:solidFill>
                  <a:srgbClr val="252D37"/>
                </a:solidFill>
                <a:latin typeface="Nunito"/>
                <a:ea typeface="Nunito"/>
                <a:cs typeface="Nunito"/>
                <a:sym typeface="Nunito"/>
              </a:rPr>
              <a:t>bả</a:t>
            </a:r>
            <a:r>
              <a:rPr lang="en-US" sz="3200">
                <a:solidFill>
                  <a:srgbClr val="252D37"/>
                </a:solidFill>
                <a:latin typeface="Nunito"/>
                <a:ea typeface="Nunito"/>
                <a:cs typeface="Nunito"/>
                <a:sym typeface="Nunito"/>
              </a:rPr>
              <a:t>n </a:t>
            </a:r>
            <a:r>
              <a:rPr lang="en-US" sz="3200">
                <a:solidFill>
                  <a:srgbClr val="252D37"/>
                </a:solidFill>
                <a:latin typeface="Nunito"/>
                <a:ea typeface="Nunito"/>
                <a:cs typeface="Nunito"/>
                <a:sym typeface="Nunito"/>
              </a:rPr>
              <a:t>hoặ</a:t>
            </a:r>
            <a:r>
              <a:rPr lang="en-US" sz="3200">
                <a:solidFill>
                  <a:srgbClr val="252D37"/>
                </a:solidFill>
                <a:latin typeface="Nunito"/>
                <a:ea typeface="Nunito"/>
                <a:cs typeface="Nunito"/>
                <a:sym typeface="Nunito"/>
              </a:rPr>
              <a:t>c</a:t>
            </a:r>
            <a:r>
              <a:rPr lang="en-US" sz="3200">
                <a:solidFill>
                  <a:srgbClr val="252D37"/>
                </a:solidFill>
                <a:latin typeface="Nunito"/>
                <a:ea typeface="Nunito"/>
                <a:cs typeface="Nunito"/>
                <a:sym typeface="Nunito"/>
              </a:rPr>
              <a:t> si</a:t>
            </a:r>
            <a:r>
              <a:rPr lang="en-US" sz="3200">
                <a:solidFill>
                  <a:srgbClr val="252D37"/>
                </a:solidFill>
                <a:latin typeface="Nunito"/>
                <a:ea typeface="Nunito"/>
                <a:cs typeface="Nunito"/>
                <a:sym typeface="Nunito"/>
              </a:rPr>
              <a:t>nh </a:t>
            </a:r>
            <a:r>
              <a:rPr lang="en-US" sz="3200">
                <a:solidFill>
                  <a:srgbClr val="252D37"/>
                </a:solidFill>
                <a:latin typeface="Nunito"/>
                <a:ea typeface="Nunito"/>
                <a:cs typeface="Nunito"/>
                <a:sym typeface="Nunito"/>
              </a:rPr>
              <a:t>n</a:t>
            </a:r>
            <a:r>
              <a:rPr lang="en-US" sz="3200">
                <a:solidFill>
                  <a:srgbClr val="252D37"/>
                </a:solidFill>
                <a:latin typeface="Nunito"/>
                <a:ea typeface="Nunito"/>
                <a:cs typeface="Nunito"/>
                <a:sym typeface="Nunito"/>
              </a:rPr>
              <a:t>g</a:t>
            </a:r>
            <a:r>
              <a:rPr lang="en-US" sz="3200">
                <a:solidFill>
                  <a:srgbClr val="252D37"/>
                </a:solidFill>
                <a:latin typeface="Nunito"/>
                <a:ea typeface="Nunito"/>
                <a:cs typeface="Nunito"/>
                <a:sym typeface="Nunito"/>
              </a:rPr>
              <a:t>ô</a:t>
            </a:r>
            <a:r>
              <a:rPr lang="en-US" sz="3200">
                <a:solidFill>
                  <a:srgbClr val="252D37"/>
                </a:solidFill>
                <a:latin typeface="Nunito"/>
                <a:ea typeface="Nunito"/>
                <a:cs typeface="Nunito"/>
                <a:sym typeface="Nunito"/>
              </a:rPr>
              <a:t>n ng</a:t>
            </a:r>
            <a:r>
              <a:rPr lang="en-US" sz="3200">
                <a:solidFill>
                  <a:srgbClr val="252D37"/>
                </a:solidFill>
                <a:latin typeface="Nunito"/>
                <a:ea typeface="Nunito"/>
                <a:cs typeface="Nunito"/>
                <a:sym typeface="Nunito"/>
              </a:rPr>
              <a:t>ữ</a:t>
            </a:r>
            <a:r>
              <a:rPr lang="en-US" sz="3200">
                <a:solidFill>
                  <a:srgbClr val="252D37"/>
                </a:solidFill>
                <a:latin typeface="Nunito"/>
                <a:ea typeface="Nunito"/>
                <a:cs typeface="Nunito"/>
                <a:sym typeface="Nunito"/>
              </a:rPr>
              <a:t> </a:t>
            </a:r>
            <a:r>
              <a:rPr lang="en-US" sz="3200">
                <a:solidFill>
                  <a:srgbClr val="252D37"/>
                </a:solidFill>
                <a:latin typeface="Nunito"/>
                <a:ea typeface="Nunito"/>
                <a:cs typeface="Nunito"/>
                <a:sym typeface="Nunito"/>
              </a:rPr>
              <a:t>tự nh</a:t>
            </a:r>
            <a:r>
              <a:rPr lang="en-US" sz="3200">
                <a:solidFill>
                  <a:srgbClr val="252D37"/>
                </a:solidFill>
                <a:latin typeface="Nunito"/>
                <a:ea typeface="Nunito"/>
                <a:cs typeface="Nunito"/>
                <a:sym typeface="Nunito"/>
              </a:rPr>
              <a:t>iên.</a:t>
            </a:r>
          </a:p>
        </p:txBody>
      </p:sp>
      <p:sp>
        <p:nvSpPr>
          <p:cNvPr name="TextBox 17" id="17"/>
          <p:cNvSpPr txBox="true"/>
          <p:nvPr/>
        </p:nvSpPr>
        <p:spPr>
          <a:xfrm rot="0">
            <a:off x="2099288" y="1531119"/>
            <a:ext cx="12364525" cy="748284"/>
          </a:xfrm>
          <a:prstGeom prst="rect">
            <a:avLst/>
          </a:prstGeom>
        </p:spPr>
        <p:txBody>
          <a:bodyPr anchor="t" rtlCol="false" tIns="0" lIns="0" bIns="0" rIns="0">
            <a:spAutoFit/>
          </a:bodyPr>
          <a:lstStyle/>
          <a:p>
            <a:pPr algn="l">
              <a:lnSpc>
                <a:spcPts val="5184"/>
              </a:lnSpc>
            </a:pPr>
            <a:r>
              <a:rPr lang="en-US" b="true" sz="6480">
                <a:solidFill>
                  <a:srgbClr val="D96627"/>
                </a:solidFill>
                <a:latin typeface="Barlow SemiCondensed Bold"/>
                <a:ea typeface="Barlow SemiCondensed Bold"/>
                <a:cs typeface="Barlow SemiCondensed Bold"/>
                <a:sym typeface="Barlow SemiCondensed Bold"/>
              </a:rPr>
              <a:t>1.2 ĐẶC ĐIỂM NỔI BẬT </a:t>
            </a:r>
          </a:p>
        </p:txBody>
      </p:sp>
      <p:grpSp>
        <p:nvGrpSpPr>
          <p:cNvPr name="Group 18" id="18"/>
          <p:cNvGrpSpPr/>
          <p:nvPr/>
        </p:nvGrpSpPr>
        <p:grpSpPr>
          <a:xfrm rot="0">
            <a:off x="2342372" y="5077230"/>
            <a:ext cx="13603256" cy="1467675"/>
            <a:chOff x="0" y="0"/>
            <a:chExt cx="3582751" cy="386548"/>
          </a:xfrm>
        </p:grpSpPr>
        <p:sp>
          <p:nvSpPr>
            <p:cNvPr name="Freeform 19" id="19"/>
            <p:cNvSpPr/>
            <p:nvPr/>
          </p:nvSpPr>
          <p:spPr>
            <a:xfrm flipH="false" flipV="false" rot="0">
              <a:off x="0" y="0"/>
              <a:ext cx="3582751" cy="386548"/>
            </a:xfrm>
            <a:custGeom>
              <a:avLst/>
              <a:gdLst/>
              <a:ahLst/>
              <a:cxnLst/>
              <a:rect r="r" b="b" t="t" l="l"/>
              <a:pathLst>
                <a:path h="386548" w="3582751">
                  <a:moveTo>
                    <a:pt x="11382" y="0"/>
                  </a:moveTo>
                  <a:lnTo>
                    <a:pt x="3571368" y="0"/>
                  </a:lnTo>
                  <a:cubicBezTo>
                    <a:pt x="3574387" y="0"/>
                    <a:pt x="3577282" y="1199"/>
                    <a:pt x="3579417" y="3334"/>
                  </a:cubicBezTo>
                  <a:cubicBezTo>
                    <a:pt x="3581552" y="5468"/>
                    <a:pt x="3582751" y="8364"/>
                    <a:pt x="3582751" y="11382"/>
                  </a:cubicBezTo>
                  <a:lnTo>
                    <a:pt x="3582751" y="375166"/>
                  </a:lnTo>
                  <a:cubicBezTo>
                    <a:pt x="3582751" y="378184"/>
                    <a:pt x="3581552" y="381080"/>
                    <a:pt x="3579417" y="383214"/>
                  </a:cubicBezTo>
                  <a:cubicBezTo>
                    <a:pt x="3577282" y="385349"/>
                    <a:pt x="3574387" y="386548"/>
                    <a:pt x="3571368" y="386548"/>
                  </a:cubicBezTo>
                  <a:lnTo>
                    <a:pt x="11382" y="386548"/>
                  </a:lnTo>
                  <a:cubicBezTo>
                    <a:pt x="8364" y="386548"/>
                    <a:pt x="5468" y="385349"/>
                    <a:pt x="3334" y="383214"/>
                  </a:cubicBezTo>
                  <a:cubicBezTo>
                    <a:pt x="1199" y="381080"/>
                    <a:pt x="0" y="378184"/>
                    <a:pt x="0" y="375166"/>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20" id="20"/>
            <p:cNvSpPr txBox="true"/>
            <p:nvPr/>
          </p:nvSpPr>
          <p:spPr>
            <a:xfrm>
              <a:off x="0" y="-38100"/>
              <a:ext cx="3582751" cy="424648"/>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2342372" y="5077230"/>
            <a:ext cx="299097" cy="1467675"/>
            <a:chOff x="0" y="0"/>
            <a:chExt cx="78775" cy="386548"/>
          </a:xfrm>
        </p:grpSpPr>
        <p:sp>
          <p:nvSpPr>
            <p:cNvPr name="Freeform 22" id="22"/>
            <p:cNvSpPr/>
            <p:nvPr/>
          </p:nvSpPr>
          <p:spPr>
            <a:xfrm flipH="false" flipV="false" rot="0">
              <a:off x="0" y="0"/>
              <a:ext cx="78775" cy="386548"/>
            </a:xfrm>
            <a:custGeom>
              <a:avLst/>
              <a:gdLst/>
              <a:ahLst/>
              <a:cxnLst/>
              <a:rect r="r" b="b" t="t" l="l"/>
              <a:pathLst>
                <a:path h="386548" w="78775">
                  <a:moveTo>
                    <a:pt x="0" y="0"/>
                  </a:moveTo>
                  <a:lnTo>
                    <a:pt x="78775" y="0"/>
                  </a:lnTo>
                  <a:lnTo>
                    <a:pt x="78775" y="386548"/>
                  </a:lnTo>
                  <a:lnTo>
                    <a:pt x="0" y="386548"/>
                  </a:lnTo>
                  <a:close/>
                </a:path>
              </a:pathLst>
            </a:custGeom>
            <a:solidFill>
              <a:srgbClr val="D96627"/>
            </a:solidFill>
          </p:spPr>
        </p:sp>
        <p:sp>
          <p:nvSpPr>
            <p:cNvPr name="TextBox 23" id="23"/>
            <p:cNvSpPr txBox="true"/>
            <p:nvPr/>
          </p:nvSpPr>
          <p:spPr>
            <a:xfrm>
              <a:off x="0" y="-38100"/>
              <a:ext cx="78775" cy="424648"/>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3064773" y="5232582"/>
            <a:ext cx="12158453" cy="1099820"/>
          </a:xfrm>
          <a:prstGeom prst="rect">
            <a:avLst/>
          </a:prstGeom>
        </p:spPr>
        <p:txBody>
          <a:bodyPr anchor="t" rtlCol="false" tIns="0" lIns="0" bIns="0" rIns="0">
            <a:spAutoFit/>
          </a:bodyPr>
          <a:lstStyle/>
          <a:p>
            <a:pPr algn="just">
              <a:lnSpc>
                <a:spcPts val="4480"/>
              </a:lnSpc>
            </a:pPr>
            <a:r>
              <a:rPr lang="en-US" b="true" sz="3200">
                <a:solidFill>
                  <a:srgbClr val="252D37"/>
                </a:solidFill>
                <a:latin typeface="Nunito Bold"/>
                <a:ea typeface="Nunito Bold"/>
                <a:cs typeface="Nunito Bold"/>
                <a:sym typeface="Nunito Bold"/>
              </a:rPr>
              <a:t>2. Phức tạp về ngôn ngữ:</a:t>
            </a:r>
            <a:r>
              <a:rPr lang="en-US" sz="3200">
                <a:solidFill>
                  <a:srgbClr val="252D37"/>
                </a:solidFill>
                <a:latin typeface="Nunito"/>
                <a:ea typeface="Nunito"/>
                <a:cs typeface="Nunito"/>
                <a:sym typeface="Nunito"/>
              </a:rPr>
              <a:t> Chứa nhiều cách diễn đạt mỉa</a:t>
            </a:r>
            <a:r>
              <a:rPr lang="en-US" sz="3200">
                <a:solidFill>
                  <a:srgbClr val="252D37"/>
                </a:solidFill>
                <a:latin typeface="Nunito"/>
                <a:ea typeface="Nunito"/>
                <a:cs typeface="Nunito"/>
                <a:sym typeface="Nunito"/>
              </a:rPr>
              <a:t> ma</a:t>
            </a:r>
            <a:r>
              <a:rPr lang="en-US" sz="3200">
                <a:solidFill>
                  <a:srgbClr val="252D37"/>
                </a:solidFill>
                <a:latin typeface="Nunito"/>
                <a:ea typeface="Nunito"/>
                <a:cs typeface="Nunito"/>
                <a:sym typeface="Nunito"/>
              </a:rPr>
              <a:t>i,</a:t>
            </a:r>
            <a:r>
              <a:rPr lang="en-US" sz="3200">
                <a:solidFill>
                  <a:srgbClr val="252D37"/>
                </a:solidFill>
                <a:latin typeface="Nunito"/>
                <a:ea typeface="Nunito"/>
                <a:cs typeface="Nunito"/>
                <a:sym typeface="Nunito"/>
              </a:rPr>
              <a:t> từ </a:t>
            </a:r>
            <a:r>
              <a:rPr lang="en-US" sz="3200">
                <a:solidFill>
                  <a:srgbClr val="252D37"/>
                </a:solidFill>
                <a:latin typeface="Nunito"/>
                <a:ea typeface="Nunito"/>
                <a:cs typeface="Nunito"/>
                <a:sym typeface="Nunito"/>
              </a:rPr>
              <a:t>ngữ</a:t>
            </a:r>
            <a:r>
              <a:rPr lang="en-US" sz="3200">
                <a:solidFill>
                  <a:srgbClr val="252D37"/>
                </a:solidFill>
                <a:latin typeface="Nunito"/>
                <a:ea typeface="Nunito"/>
                <a:cs typeface="Nunito"/>
                <a:sym typeface="Nunito"/>
              </a:rPr>
              <a:t> đ</a:t>
            </a:r>
            <a:r>
              <a:rPr lang="en-US" sz="3200">
                <a:solidFill>
                  <a:srgbClr val="252D37"/>
                </a:solidFill>
                <a:latin typeface="Nunito"/>
                <a:ea typeface="Nunito"/>
                <a:cs typeface="Nunito"/>
                <a:sym typeface="Nunito"/>
              </a:rPr>
              <a:t>a</a:t>
            </a:r>
            <a:r>
              <a:rPr lang="en-US" sz="3200">
                <a:solidFill>
                  <a:srgbClr val="252D37"/>
                </a:solidFill>
                <a:latin typeface="Nunito"/>
                <a:ea typeface="Nunito"/>
                <a:cs typeface="Nunito"/>
                <a:sym typeface="Nunito"/>
              </a:rPr>
              <a:t> </a:t>
            </a:r>
            <a:r>
              <a:rPr lang="en-US" sz="3200">
                <a:solidFill>
                  <a:srgbClr val="252D37"/>
                </a:solidFill>
                <a:latin typeface="Nunito"/>
                <a:ea typeface="Nunito"/>
                <a:cs typeface="Nunito"/>
                <a:sym typeface="Nunito"/>
              </a:rPr>
              <a:t>nghĩa và ngữ</a:t>
            </a:r>
            <a:r>
              <a:rPr lang="en-US" sz="3200">
                <a:solidFill>
                  <a:srgbClr val="252D37"/>
                </a:solidFill>
                <a:latin typeface="Nunito"/>
                <a:ea typeface="Nunito"/>
                <a:cs typeface="Nunito"/>
                <a:sym typeface="Nunito"/>
              </a:rPr>
              <a:t> </a:t>
            </a:r>
            <a:r>
              <a:rPr lang="en-US" sz="3200">
                <a:solidFill>
                  <a:srgbClr val="252D37"/>
                </a:solidFill>
                <a:latin typeface="Nunito"/>
                <a:ea typeface="Nunito"/>
                <a:cs typeface="Nunito"/>
                <a:sym typeface="Nunito"/>
              </a:rPr>
              <a:t>cảnh phức tạp, thác</a:t>
            </a:r>
            <a:r>
              <a:rPr lang="en-US" sz="3200">
                <a:solidFill>
                  <a:srgbClr val="252D37"/>
                </a:solidFill>
                <a:latin typeface="Nunito"/>
                <a:ea typeface="Nunito"/>
                <a:cs typeface="Nunito"/>
                <a:sym typeface="Nunito"/>
              </a:rPr>
              <a:t>h thức</a:t>
            </a:r>
            <a:r>
              <a:rPr lang="en-US" sz="3200">
                <a:solidFill>
                  <a:srgbClr val="252D37"/>
                </a:solidFill>
                <a:latin typeface="Nunito"/>
                <a:ea typeface="Nunito"/>
                <a:cs typeface="Nunito"/>
                <a:sym typeface="Nunito"/>
              </a:rPr>
              <a:t> các mô hì</a:t>
            </a:r>
            <a:r>
              <a:rPr lang="en-US" sz="3200">
                <a:solidFill>
                  <a:srgbClr val="252D37"/>
                </a:solidFill>
                <a:latin typeface="Nunito"/>
                <a:ea typeface="Nunito"/>
                <a:cs typeface="Nunito"/>
                <a:sym typeface="Nunito"/>
              </a:rPr>
              <a:t>n</a:t>
            </a:r>
            <a:r>
              <a:rPr lang="en-US" sz="3200">
                <a:solidFill>
                  <a:srgbClr val="252D37"/>
                </a:solidFill>
                <a:latin typeface="Nunito"/>
                <a:ea typeface="Nunito"/>
                <a:cs typeface="Nunito"/>
                <a:sym typeface="Nunito"/>
              </a:rPr>
              <a:t>h NLP</a:t>
            </a:r>
            <a:r>
              <a:rPr lang="en-US" sz="3200">
                <a:solidFill>
                  <a:srgbClr val="252D37"/>
                </a:solidFill>
                <a:latin typeface="Nunito"/>
                <a:ea typeface="Nunito"/>
                <a:cs typeface="Nunito"/>
                <a:sym typeface="Nunito"/>
              </a:rPr>
              <a: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grpSp>
        <p:nvGrpSpPr>
          <p:cNvPr name="Group 2" id="2"/>
          <p:cNvGrpSpPr/>
          <p:nvPr/>
        </p:nvGrpSpPr>
        <p:grpSpPr>
          <a:xfrm rot="0">
            <a:off x="2342372" y="3081560"/>
            <a:ext cx="13603256" cy="2061940"/>
            <a:chOff x="0" y="0"/>
            <a:chExt cx="3582751" cy="543062"/>
          </a:xfrm>
        </p:grpSpPr>
        <p:sp>
          <p:nvSpPr>
            <p:cNvPr name="Freeform 3" id="3"/>
            <p:cNvSpPr/>
            <p:nvPr/>
          </p:nvSpPr>
          <p:spPr>
            <a:xfrm flipH="false" flipV="false" rot="0">
              <a:off x="0" y="0"/>
              <a:ext cx="3582751" cy="543062"/>
            </a:xfrm>
            <a:custGeom>
              <a:avLst/>
              <a:gdLst/>
              <a:ahLst/>
              <a:cxnLst/>
              <a:rect r="r" b="b" t="t" l="l"/>
              <a:pathLst>
                <a:path h="543062" w="3582751">
                  <a:moveTo>
                    <a:pt x="11382" y="0"/>
                  </a:moveTo>
                  <a:lnTo>
                    <a:pt x="3571368" y="0"/>
                  </a:lnTo>
                  <a:cubicBezTo>
                    <a:pt x="3574387" y="0"/>
                    <a:pt x="3577282" y="1199"/>
                    <a:pt x="3579417" y="3334"/>
                  </a:cubicBezTo>
                  <a:cubicBezTo>
                    <a:pt x="3581552" y="5468"/>
                    <a:pt x="3582751" y="8364"/>
                    <a:pt x="3582751" y="11382"/>
                  </a:cubicBezTo>
                  <a:lnTo>
                    <a:pt x="3582751" y="531680"/>
                  </a:lnTo>
                  <a:cubicBezTo>
                    <a:pt x="3582751" y="534699"/>
                    <a:pt x="3581552" y="537594"/>
                    <a:pt x="3579417" y="539728"/>
                  </a:cubicBezTo>
                  <a:cubicBezTo>
                    <a:pt x="3577282" y="541863"/>
                    <a:pt x="3574387" y="543062"/>
                    <a:pt x="3571368" y="543062"/>
                  </a:cubicBezTo>
                  <a:lnTo>
                    <a:pt x="11382" y="543062"/>
                  </a:lnTo>
                  <a:cubicBezTo>
                    <a:pt x="8364" y="543062"/>
                    <a:pt x="5468" y="541863"/>
                    <a:pt x="3334" y="539728"/>
                  </a:cubicBezTo>
                  <a:cubicBezTo>
                    <a:pt x="1199" y="537594"/>
                    <a:pt x="0" y="534699"/>
                    <a:pt x="0" y="531680"/>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4" id="4"/>
            <p:cNvSpPr txBox="true"/>
            <p:nvPr/>
          </p:nvSpPr>
          <p:spPr>
            <a:xfrm>
              <a:off x="0" y="-38100"/>
              <a:ext cx="3582751" cy="5811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342372" y="3081560"/>
            <a:ext cx="299097" cy="2061940"/>
            <a:chOff x="0" y="0"/>
            <a:chExt cx="78775" cy="543062"/>
          </a:xfrm>
        </p:grpSpPr>
        <p:sp>
          <p:nvSpPr>
            <p:cNvPr name="Freeform 6" id="6"/>
            <p:cNvSpPr/>
            <p:nvPr/>
          </p:nvSpPr>
          <p:spPr>
            <a:xfrm flipH="false" flipV="false" rot="0">
              <a:off x="0" y="0"/>
              <a:ext cx="78775" cy="543062"/>
            </a:xfrm>
            <a:custGeom>
              <a:avLst/>
              <a:gdLst/>
              <a:ahLst/>
              <a:cxnLst/>
              <a:rect r="r" b="b" t="t" l="l"/>
              <a:pathLst>
                <a:path h="543062" w="78775">
                  <a:moveTo>
                    <a:pt x="0" y="0"/>
                  </a:moveTo>
                  <a:lnTo>
                    <a:pt x="78775" y="0"/>
                  </a:lnTo>
                  <a:lnTo>
                    <a:pt x="78775" y="543062"/>
                  </a:lnTo>
                  <a:lnTo>
                    <a:pt x="0" y="543062"/>
                  </a:lnTo>
                  <a:close/>
                </a:path>
              </a:pathLst>
            </a:custGeom>
            <a:solidFill>
              <a:srgbClr val="D96627"/>
            </a:solidFill>
          </p:spPr>
        </p:sp>
        <p:sp>
          <p:nvSpPr>
            <p:cNvPr name="TextBox 7" id="7"/>
            <p:cNvSpPr txBox="true"/>
            <p:nvPr/>
          </p:nvSpPr>
          <p:spPr>
            <a:xfrm>
              <a:off x="0" y="-38100"/>
              <a:ext cx="78775" cy="58116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5</a:t>
            </a:r>
          </a:p>
        </p:txBody>
      </p:sp>
      <p:sp>
        <p:nvSpPr>
          <p:cNvPr name="TextBox 9" id="9"/>
          <p:cNvSpPr txBox="true"/>
          <p:nvPr/>
        </p:nvSpPr>
        <p:spPr>
          <a:xfrm rot="0">
            <a:off x="3064773" y="3236913"/>
            <a:ext cx="12158453" cy="1661795"/>
          </a:xfrm>
          <a:prstGeom prst="rect">
            <a:avLst/>
          </a:prstGeom>
        </p:spPr>
        <p:txBody>
          <a:bodyPr anchor="t" rtlCol="false" tIns="0" lIns="0" bIns="0" rIns="0">
            <a:spAutoFit/>
          </a:bodyPr>
          <a:lstStyle/>
          <a:p>
            <a:pPr algn="just">
              <a:lnSpc>
                <a:spcPts val="4480"/>
              </a:lnSpc>
            </a:pPr>
            <a:r>
              <a:rPr lang="en-US" b="true" sz="3200">
                <a:solidFill>
                  <a:srgbClr val="252D37"/>
                </a:solidFill>
                <a:latin typeface="Nunito Bold"/>
                <a:ea typeface="Nunito Bold"/>
                <a:cs typeface="Nunito Bold"/>
                <a:sym typeface="Nunito Bold"/>
              </a:rPr>
              <a:t>4. Hỗ trợ thư viện:</a:t>
            </a:r>
            <a:r>
              <a:rPr lang="en-US" sz="3200">
                <a:solidFill>
                  <a:srgbClr val="252D37"/>
                </a:solidFill>
                <a:latin typeface="Nunito"/>
                <a:ea typeface="Nunito"/>
                <a:cs typeface="Nunito"/>
                <a:sym typeface="Nunito"/>
              </a:rPr>
              <a:t> Được tích hợp sẵn trong nhiều thư viện máy học như PyTorch-NLP, TensorFlow Datasets, giúp nhà </a:t>
            </a:r>
            <a:r>
              <a:rPr lang="en-US" sz="3200">
                <a:solidFill>
                  <a:srgbClr val="252D37"/>
                </a:solidFill>
                <a:latin typeface="Nunito"/>
                <a:ea typeface="Nunito"/>
                <a:cs typeface="Nunito"/>
                <a:sym typeface="Nunito"/>
              </a:rPr>
              <a:t>n</a:t>
            </a:r>
            <a:r>
              <a:rPr lang="en-US" sz="3200">
                <a:solidFill>
                  <a:srgbClr val="252D37"/>
                </a:solidFill>
                <a:latin typeface="Nunito"/>
                <a:ea typeface="Nunito"/>
                <a:cs typeface="Nunito"/>
                <a:sym typeface="Nunito"/>
              </a:rPr>
              <a:t>g</a:t>
            </a:r>
            <a:r>
              <a:rPr lang="en-US" sz="3200">
                <a:solidFill>
                  <a:srgbClr val="252D37"/>
                </a:solidFill>
                <a:latin typeface="Nunito"/>
                <a:ea typeface="Nunito"/>
                <a:cs typeface="Nunito"/>
                <a:sym typeface="Nunito"/>
              </a:rPr>
              <a:t>h</a:t>
            </a:r>
            <a:r>
              <a:rPr lang="en-US" sz="3200">
                <a:solidFill>
                  <a:srgbClr val="252D37"/>
                </a:solidFill>
                <a:latin typeface="Nunito"/>
                <a:ea typeface="Nunito"/>
                <a:cs typeface="Nunito"/>
                <a:sym typeface="Nunito"/>
              </a:rPr>
              <a:t>iên</a:t>
            </a:r>
            <a:r>
              <a:rPr lang="en-US" sz="3200">
                <a:solidFill>
                  <a:srgbClr val="252D37"/>
                </a:solidFill>
                <a:latin typeface="Nunito"/>
                <a:ea typeface="Nunito"/>
                <a:cs typeface="Nunito"/>
                <a:sym typeface="Nunito"/>
              </a:rPr>
              <a:t> </a:t>
            </a:r>
            <a:r>
              <a:rPr lang="en-US" sz="3200">
                <a:solidFill>
                  <a:srgbClr val="252D37"/>
                </a:solidFill>
                <a:latin typeface="Nunito"/>
                <a:ea typeface="Nunito"/>
                <a:cs typeface="Nunito"/>
                <a:sym typeface="Nunito"/>
              </a:rPr>
              <a:t>cứu dễ dà</a:t>
            </a:r>
            <a:r>
              <a:rPr lang="en-US" sz="3200">
                <a:solidFill>
                  <a:srgbClr val="252D37"/>
                </a:solidFill>
                <a:latin typeface="Nunito"/>
                <a:ea typeface="Nunito"/>
                <a:cs typeface="Nunito"/>
                <a:sym typeface="Nunito"/>
              </a:rPr>
              <a:t>ng t</a:t>
            </a:r>
            <a:r>
              <a:rPr lang="en-US" sz="3200">
                <a:solidFill>
                  <a:srgbClr val="252D37"/>
                </a:solidFill>
                <a:latin typeface="Nunito"/>
                <a:ea typeface="Nunito"/>
                <a:cs typeface="Nunito"/>
                <a:sym typeface="Nunito"/>
              </a:rPr>
              <a:t>ruy cập</a:t>
            </a:r>
            <a:r>
              <a:rPr lang="en-US" sz="3200">
                <a:solidFill>
                  <a:srgbClr val="252D37"/>
                </a:solidFill>
                <a:latin typeface="Nunito"/>
                <a:ea typeface="Nunito"/>
                <a:cs typeface="Nunito"/>
                <a:sym typeface="Nunito"/>
              </a:rPr>
              <a:t> v</a:t>
            </a:r>
            <a:r>
              <a:rPr lang="en-US" sz="3200">
                <a:solidFill>
                  <a:srgbClr val="252D37"/>
                </a:solidFill>
                <a:latin typeface="Nunito"/>
                <a:ea typeface="Nunito"/>
                <a:cs typeface="Nunito"/>
                <a:sym typeface="Nunito"/>
              </a:rPr>
              <a:t>à tiề</a:t>
            </a:r>
            <a:r>
              <a:rPr lang="en-US" sz="3200">
                <a:solidFill>
                  <a:srgbClr val="252D37"/>
                </a:solidFill>
                <a:latin typeface="Nunito"/>
                <a:ea typeface="Nunito"/>
                <a:cs typeface="Nunito"/>
                <a:sym typeface="Nunito"/>
              </a:rPr>
              <a:t>n</a:t>
            </a:r>
            <a:r>
              <a:rPr lang="en-US" sz="3200">
                <a:solidFill>
                  <a:srgbClr val="252D37"/>
                </a:solidFill>
                <a:latin typeface="Nunito"/>
                <a:ea typeface="Nunito"/>
                <a:cs typeface="Nunito"/>
                <a:sym typeface="Nunito"/>
              </a:rPr>
              <a:t> xử lý</a:t>
            </a:r>
            <a:r>
              <a:rPr lang="en-US" sz="3200">
                <a:solidFill>
                  <a:srgbClr val="252D37"/>
                </a:solidFill>
                <a:latin typeface="Nunito"/>
                <a:ea typeface="Nunito"/>
                <a:cs typeface="Nunito"/>
                <a:sym typeface="Nunito"/>
              </a:rPr>
              <a:t>.</a:t>
            </a:r>
          </a:p>
        </p:txBody>
      </p:sp>
      <p:sp>
        <p:nvSpPr>
          <p:cNvPr name="TextBox 10" id="10"/>
          <p:cNvSpPr txBox="true"/>
          <p:nvPr/>
        </p:nvSpPr>
        <p:spPr>
          <a:xfrm rot="0">
            <a:off x="2099288" y="1531119"/>
            <a:ext cx="12364525" cy="748284"/>
          </a:xfrm>
          <a:prstGeom prst="rect">
            <a:avLst/>
          </a:prstGeom>
        </p:spPr>
        <p:txBody>
          <a:bodyPr anchor="t" rtlCol="false" tIns="0" lIns="0" bIns="0" rIns="0">
            <a:spAutoFit/>
          </a:bodyPr>
          <a:lstStyle/>
          <a:p>
            <a:pPr algn="l">
              <a:lnSpc>
                <a:spcPts val="5184"/>
              </a:lnSpc>
            </a:pPr>
            <a:r>
              <a:rPr lang="en-US" b="true" sz="6480">
                <a:solidFill>
                  <a:srgbClr val="D96627"/>
                </a:solidFill>
                <a:latin typeface="Barlow SemiCondensed Bold"/>
                <a:ea typeface="Barlow SemiCondensed Bold"/>
                <a:cs typeface="Barlow SemiCondensed Bold"/>
                <a:sym typeface="Barlow SemiCondensed Bold"/>
              </a:rPr>
              <a:t>1.2 ĐẶC ĐIỂM NỔI BẬT </a:t>
            </a:r>
          </a:p>
        </p:txBody>
      </p:sp>
      <p:grpSp>
        <p:nvGrpSpPr>
          <p:cNvPr name="Group 11" id="11"/>
          <p:cNvGrpSpPr/>
          <p:nvPr/>
        </p:nvGrpSpPr>
        <p:grpSpPr>
          <a:xfrm rot="0">
            <a:off x="2342372" y="5667459"/>
            <a:ext cx="13603256" cy="2614445"/>
            <a:chOff x="0" y="0"/>
            <a:chExt cx="3582751" cy="688578"/>
          </a:xfrm>
        </p:grpSpPr>
        <p:sp>
          <p:nvSpPr>
            <p:cNvPr name="Freeform 12" id="12"/>
            <p:cNvSpPr/>
            <p:nvPr/>
          </p:nvSpPr>
          <p:spPr>
            <a:xfrm flipH="false" flipV="false" rot="0">
              <a:off x="0" y="0"/>
              <a:ext cx="3582751" cy="688578"/>
            </a:xfrm>
            <a:custGeom>
              <a:avLst/>
              <a:gdLst/>
              <a:ahLst/>
              <a:cxnLst/>
              <a:rect r="r" b="b" t="t" l="l"/>
              <a:pathLst>
                <a:path h="688578" w="3582751">
                  <a:moveTo>
                    <a:pt x="11382" y="0"/>
                  </a:moveTo>
                  <a:lnTo>
                    <a:pt x="3571368" y="0"/>
                  </a:lnTo>
                  <a:cubicBezTo>
                    <a:pt x="3574387" y="0"/>
                    <a:pt x="3577282" y="1199"/>
                    <a:pt x="3579417" y="3334"/>
                  </a:cubicBezTo>
                  <a:cubicBezTo>
                    <a:pt x="3581552" y="5468"/>
                    <a:pt x="3582751" y="8364"/>
                    <a:pt x="3582751" y="11382"/>
                  </a:cubicBezTo>
                  <a:lnTo>
                    <a:pt x="3582751" y="677196"/>
                  </a:lnTo>
                  <a:cubicBezTo>
                    <a:pt x="3582751" y="680214"/>
                    <a:pt x="3581552" y="683110"/>
                    <a:pt x="3579417" y="685244"/>
                  </a:cubicBezTo>
                  <a:cubicBezTo>
                    <a:pt x="3577282" y="687379"/>
                    <a:pt x="3574387" y="688578"/>
                    <a:pt x="3571368" y="688578"/>
                  </a:cubicBezTo>
                  <a:lnTo>
                    <a:pt x="11382" y="688578"/>
                  </a:lnTo>
                  <a:cubicBezTo>
                    <a:pt x="8364" y="688578"/>
                    <a:pt x="5468" y="687379"/>
                    <a:pt x="3334" y="685244"/>
                  </a:cubicBezTo>
                  <a:cubicBezTo>
                    <a:pt x="1199" y="683110"/>
                    <a:pt x="0" y="680214"/>
                    <a:pt x="0" y="677196"/>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13" id="13"/>
            <p:cNvSpPr txBox="true"/>
            <p:nvPr/>
          </p:nvSpPr>
          <p:spPr>
            <a:xfrm>
              <a:off x="0" y="-38100"/>
              <a:ext cx="3582751" cy="726678"/>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2342372" y="5667459"/>
            <a:ext cx="299097" cy="2614445"/>
            <a:chOff x="0" y="0"/>
            <a:chExt cx="78775" cy="688578"/>
          </a:xfrm>
        </p:grpSpPr>
        <p:sp>
          <p:nvSpPr>
            <p:cNvPr name="Freeform 15" id="15"/>
            <p:cNvSpPr/>
            <p:nvPr/>
          </p:nvSpPr>
          <p:spPr>
            <a:xfrm flipH="false" flipV="false" rot="0">
              <a:off x="0" y="0"/>
              <a:ext cx="78775" cy="688578"/>
            </a:xfrm>
            <a:custGeom>
              <a:avLst/>
              <a:gdLst/>
              <a:ahLst/>
              <a:cxnLst/>
              <a:rect r="r" b="b" t="t" l="l"/>
              <a:pathLst>
                <a:path h="688578" w="78775">
                  <a:moveTo>
                    <a:pt x="0" y="0"/>
                  </a:moveTo>
                  <a:lnTo>
                    <a:pt x="78775" y="0"/>
                  </a:lnTo>
                  <a:lnTo>
                    <a:pt x="78775" y="688578"/>
                  </a:lnTo>
                  <a:lnTo>
                    <a:pt x="0" y="688578"/>
                  </a:lnTo>
                  <a:close/>
                </a:path>
              </a:pathLst>
            </a:custGeom>
            <a:solidFill>
              <a:srgbClr val="D96627"/>
            </a:solidFill>
          </p:spPr>
        </p:sp>
        <p:sp>
          <p:nvSpPr>
            <p:cNvPr name="TextBox 16" id="16"/>
            <p:cNvSpPr txBox="true"/>
            <p:nvPr/>
          </p:nvSpPr>
          <p:spPr>
            <a:xfrm>
              <a:off x="0" y="-38100"/>
              <a:ext cx="78775" cy="726678"/>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3064773" y="5822811"/>
            <a:ext cx="12158453" cy="2223770"/>
          </a:xfrm>
          <a:prstGeom prst="rect">
            <a:avLst/>
          </a:prstGeom>
        </p:spPr>
        <p:txBody>
          <a:bodyPr anchor="t" rtlCol="false" tIns="0" lIns="0" bIns="0" rIns="0">
            <a:spAutoFit/>
          </a:bodyPr>
          <a:lstStyle/>
          <a:p>
            <a:pPr algn="just">
              <a:lnSpc>
                <a:spcPts val="4480"/>
              </a:lnSpc>
            </a:pPr>
            <a:r>
              <a:rPr lang="en-US" b="true" sz="3200">
                <a:solidFill>
                  <a:srgbClr val="252D37"/>
                </a:solidFill>
                <a:latin typeface="Nunito Bold"/>
                <a:ea typeface="Nunito Bold"/>
                <a:cs typeface="Nunito Bold"/>
                <a:sym typeface="Nunito Bold"/>
              </a:rPr>
              <a:t>5. Minh họa rõ ràng:</a:t>
            </a:r>
            <a:r>
              <a:rPr lang="en-US" sz="3200">
                <a:solidFill>
                  <a:srgbClr val="252D37"/>
                </a:solidFill>
                <a:latin typeface="Nunito"/>
                <a:ea typeface="Nunito"/>
                <a:cs typeface="Nunito"/>
                <a:sym typeface="Nunito"/>
              </a:rPr>
              <a:t> Các đánh giá thường kết hợp giữa nội dung phim và cảm xúc cá nhân, ví dụ: “The plot is simplistic, but the dialogue is witty and the characters are likable…”, giúp mô hình </a:t>
            </a:r>
            <a:r>
              <a:rPr lang="en-US" sz="3200">
                <a:solidFill>
                  <a:srgbClr val="252D37"/>
                </a:solidFill>
                <a:latin typeface="Nunito"/>
                <a:ea typeface="Nunito"/>
                <a:cs typeface="Nunito"/>
                <a:sym typeface="Nunito"/>
              </a:rPr>
              <a:t>học đượ</a:t>
            </a:r>
            <a:r>
              <a:rPr lang="en-US" sz="3200">
                <a:solidFill>
                  <a:srgbClr val="252D37"/>
                </a:solidFill>
                <a:latin typeface="Nunito"/>
                <a:ea typeface="Nunito"/>
                <a:cs typeface="Nunito"/>
                <a:sym typeface="Nunito"/>
              </a:rPr>
              <a:t>c sự tươ</a:t>
            </a:r>
            <a:r>
              <a:rPr lang="en-US" sz="3200">
                <a:solidFill>
                  <a:srgbClr val="252D37"/>
                </a:solidFill>
                <a:latin typeface="Nunito"/>
                <a:ea typeface="Nunito"/>
                <a:cs typeface="Nunito"/>
                <a:sym typeface="Nunito"/>
              </a:rPr>
              <a:t>ng quan giữa cấu t</a:t>
            </a:r>
            <a:r>
              <a:rPr lang="en-US" sz="3200">
                <a:solidFill>
                  <a:srgbClr val="252D37"/>
                </a:solidFill>
                <a:latin typeface="Nunito"/>
                <a:ea typeface="Nunito"/>
                <a:cs typeface="Nunito"/>
                <a:sym typeface="Nunito"/>
              </a:rPr>
              <a:t>rúc câu</a:t>
            </a:r>
            <a:r>
              <a:rPr lang="en-US" sz="3200">
                <a:solidFill>
                  <a:srgbClr val="252D37"/>
                </a:solidFill>
                <a:latin typeface="Nunito"/>
                <a:ea typeface="Nunito"/>
                <a:cs typeface="Nunito"/>
                <a:sym typeface="Nunito"/>
              </a:rPr>
              <a:t> v</a:t>
            </a:r>
            <a:r>
              <a:rPr lang="en-US" sz="3200">
                <a:solidFill>
                  <a:srgbClr val="252D37"/>
                </a:solidFill>
                <a:latin typeface="Nunito"/>
                <a:ea typeface="Nunito"/>
                <a:cs typeface="Nunito"/>
                <a:sym typeface="Nunito"/>
              </a:rPr>
              <a:t>à ý </a:t>
            </a:r>
            <a:r>
              <a:rPr lang="en-US" sz="3200">
                <a:solidFill>
                  <a:srgbClr val="252D37"/>
                </a:solidFill>
                <a:latin typeface="Nunito"/>
                <a:ea typeface="Nunito"/>
                <a:cs typeface="Nunito"/>
                <a:sym typeface="Nunito"/>
              </a:rPr>
              <a:t>nghĩa.</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6</a:t>
            </a:r>
          </a:p>
        </p:txBody>
      </p:sp>
      <p:sp>
        <p:nvSpPr>
          <p:cNvPr name="TextBox 3" id="3"/>
          <p:cNvSpPr txBox="true"/>
          <p:nvPr/>
        </p:nvSpPr>
        <p:spPr>
          <a:xfrm rot="0">
            <a:off x="2099288" y="1407294"/>
            <a:ext cx="13673829" cy="168859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2. TỔNG QUAN CÁC PHƯƠNG PHÁP TRONG LITERATURE REVIEW</a:t>
            </a:r>
          </a:p>
        </p:txBody>
      </p:sp>
      <p:grpSp>
        <p:nvGrpSpPr>
          <p:cNvPr name="Group 4" id="4"/>
          <p:cNvGrpSpPr/>
          <p:nvPr/>
        </p:nvGrpSpPr>
        <p:grpSpPr>
          <a:xfrm rot="0">
            <a:off x="2342372" y="3900710"/>
            <a:ext cx="13603256" cy="1001657"/>
            <a:chOff x="0" y="0"/>
            <a:chExt cx="3582751" cy="263811"/>
          </a:xfrm>
        </p:grpSpPr>
        <p:sp>
          <p:nvSpPr>
            <p:cNvPr name="Freeform 5" id="5"/>
            <p:cNvSpPr/>
            <p:nvPr/>
          </p:nvSpPr>
          <p:spPr>
            <a:xfrm flipH="false" flipV="false" rot="0">
              <a:off x="0" y="0"/>
              <a:ext cx="3582751" cy="263811"/>
            </a:xfrm>
            <a:custGeom>
              <a:avLst/>
              <a:gdLst/>
              <a:ahLst/>
              <a:cxnLst/>
              <a:rect r="r" b="b" t="t" l="l"/>
              <a:pathLst>
                <a:path h="263811" w="3582751">
                  <a:moveTo>
                    <a:pt x="11382" y="0"/>
                  </a:moveTo>
                  <a:lnTo>
                    <a:pt x="3571368" y="0"/>
                  </a:lnTo>
                  <a:cubicBezTo>
                    <a:pt x="3574387" y="0"/>
                    <a:pt x="3577282" y="1199"/>
                    <a:pt x="3579417" y="3334"/>
                  </a:cubicBezTo>
                  <a:cubicBezTo>
                    <a:pt x="3581552" y="5468"/>
                    <a:pt x="3582751" y="8364"/>
                    <a:pt x="3582751" y="11382"/>
                  </a:cubicBezTo>
                  <a:lnTo>
                    <a:pt x="3582751" y="252428"/>
                  </a:lnTo>
                  <a:cubicBezTo>
                    <a:pt x="3582751" y="255447"/>
                    <a:pt x="3581552" y="258342"/>
                    <a:pt x="3579417" y="260477"/>
                  </a:cubicBezTo>
                  <a:cubicBezTo>
                    <a:pt x="3577282" y="262612"/>
                    <a:pt x="3574387" y="263811"/>
                    <a:pt x="3571368" y="263811"/>
                  </a:cubicBezTo>
                  <a:lnTo>
                    <a:pt x="11382" y="263811"/>
                  </a:lnTo>
                  <a:cubicBezTo>
                    <a:pt x="8364" y="263811"/>
                    <a:pt x="5468" y="262612"/>
                    <a:pt x="3334" y="260477"/>
                  </a:cubicBezTo>
                  <a:cubicBezTo>
                    <a:pt x="1199" y="258342"/>
                    <a:pt x="0" y="255447"/>
                    <a:pt x="0" y="252428"/>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6" id="6"/>
            <p:cNvSpPr txBox="true"/>
            <p:nvPr/>
          </p:nvSpPr>
          <p:spPr>
            <a:xfrm>
              <a:off x="0" y="-38100"/>
              <a:ext cx="3582751" cy="301911"/>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2342372" y="3900710"/>
            <a:ext cx="299097" cy="1001657"/>
            <a:chOff x="0" y="0"/>
            <a:chExt cx="78775" cy="263811"/>
          </a:xfrm>
        </p:grpSpPr>
        <p:sp>
          <p:nvSpPr>
            <p:cNvPr name="Freeform 8" id="8"/>
            <p:cNvSpPr/>
            <p:nvPr/>
          </p:nvSpPr>
          <p:spPr>
            <a:xfrm flipH="false" flipV="false" rot="0">
              <a:off x="0" y="0"/>
              <a:ext cx="78775" cy="263811"/>
            </a:xfrm>
            <a:custGeom>
              <a:avLst/>
              <a:gdLst/>
              <a:ahLst/>
              <a:cxnLst/>
              <a:rect r="r" b="b" t="t" l="l"/>
              <a:pathLst>
                <a:path h="263811" w="78775">
                  <a:moveTo>
                    <a:pt x="0" y="0"/>
                  </a:moveTo>
                  <a:lnTo>
                    <a:pt x="78775" y="0"/>
                  </a:lnTo>
                  <a:lnTo>
                    <a:pt x="78775" y="263811"/>
                  </a:lnTo>
                  <a:lnTo>
                    <a:pt x="0" y="263811"/>
                  </a:lnTo>
                  <a:close/>
                </a:path>
              </a:pathLst>
            </a:custGeom>
            <a:solidFill>
              <a:srgbClr val="D96627"/>
            </a:solidFill>
          </p:spPr>
        </p:sp>
        <p:sp>
          <p:nvSpPr>
            <p:cNvPr name="TextBox 9" id="9"/>
            <p:cNvSpPr txBox="true"/>
            <p:nvPr/>
          </p:nvSpPr>
          <p:spPr>
            <a:xfrm>
              <a:off x="0" y="-38100"/>
              <a:ext cx="78775" cy="301911"/>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3064773" y="4095249"/>
            <a:ext cx="12158453" cy="537845"/>
          </a:xfrm>
          <a:prstGeom prst="rect">
            <a:avLst/>
          </a:prstGeom>
        </p:spPr>
        <p:txBody>
          <a:bodyPr anchor="t" rtlCol="false" tIns="0" lIns="0" bIns="0" rIns="0">
            <a:spAutoFit/>
          </a:bodyPr>
          <a:lstStyle/>
          <a:p>
            <a:pPr algn="just">
              <a:lnSpc>
                <a:spcPts val="4480"/>
              </a:lnSpc>
            </a:pPr>
            <a:r>
              <a:rPr lang="en-US" b="true" sz="3200">
                <a:solidFill>
                  <a:srgbClr val="252D37"/>
                </a:solidFill>
                <a:latin typeface="Nunito Bold"/>
                <a:ea typeface="Nunito Bold"/>
                <a:cs typeface="Nunito Bold"/>
                <a:sym typeface="Nunito Bold"/>
              </a:rPr>
              <a:t>1. Phương pháp Machine Learning truyền thống</a:t>
            </a:r>
          </a:p>
        </p:txBody>
      </p:sp>
      <p:grpSp>
        <p:nvGrpSpPr>
          <p:cNvPr name="Group 11" id="11"/>
          <p:cNvGrpSpPr/>
          <p:nvPr/>
        </p:nvGrpSpPr>
        <p:grpSpPr>
          <a:xfrm rot="0">
            <a:off x="2342372" y="5298752"/>
            <a:ext cx="13603256" cy="1001657"/>
            <a:chOff x="0" y="0"/>
            <a:chExt cx="3582751" cy="263811"/>
          </a:xfrm>
        </p:grpSpPr>
        <p:sp>
          <p:nvSpPr>
            <p:cNvPr name="Freeform 12" id="12"/>
            <p:cNvSpPr/>
            <p:nvPr/>
          </p:nvSpPr>
          <p:spPr>
            <a:xfrm flipH="false" flipV="false" rot="0">
              <a:off x="0" y="0"/>
              <a:ext cx="3582751" cy="263811"/>
            </a:xfrm>
            <a:custGeom>
              <a:avLst/>
              <a:gdLst/>
              <a:ahLst/>
              <a:cxnLst/>
              <a:rect r="r" b="b" t="t" l="l"/>
              <a:pathLst>
                <a:path h="263811" w="3582751">
                  <a:moveTo>
                    <a:pt x="11382" y="0"/>
                  </a:moveTo>
                  <a:lnTo>
                    <a:pt x="3571368" y="0"/>
                  </a:lnTo>
                  <a:cubicBezTo>
                    <a:pt x="3574387" y="0"/>
                    <a:pt x="3577282" y="1199"/>
                    <a:pt x="3579417" y="3334"/>
                  </a:cubicBezTo>
                  <a:cubicBezTo>
                    <a:pt x="3581552" y="5468"/>
                    <a:pt x="3582751" y="8364"/>
                    <a:pt x="3582751" y="11382"/>
                  </a:cubicBezTo>
                  <a:lnTo>
                    <a:pt x="3582751" y="252428"/>
                  </a:lnTo>
                  <a:cubicBezTo>
                    <a:pt x="3582751" y="255447"/>
                    <a:pt x="3581552" y="258342"/>
                    <a:pt x="3579417" y="260477"/>
                  </a:cubicBezTo>
                  <a:cubicBezTo>
                    <a:pt x="3577282" y="262612"/>
                    <a:pt x="3574387" y="263811"/>
                    <a:pt x="3571368" y="263811"/>
                  </a:cubicBezTo>
                  <a:lnTo>
                    <a:pt x="11382" y="263811"/>
                  </a:lnTo>
                  <a:cubicBezTo>
                    <a:pt x="8364" y="263811"/>
                    <a:pt x="5468" y="262612"/>
                    <a:pt x="3334" y="260477"/>
                  </a:cubicBezTo>
                  <a:cubicBezTo>
                    <a:pt x="1199" y="258342"/>
                    <a:pt x="0" y="255447"/>
                    <a:pt x="0" y="252428"/>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13" id="13"/>
            <p:cNvSpPr txBox="true"/>
            <p:nvPr/>
          </p:nvSpPr>
          <p:spPr>
            <a:xfrm>
              <a:off x="0" y="-38100"/>
              <a:ext cx="3582751" cy="301911"/>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2342372" y="5298752"/>
            <a:ext cx="299097" cy="1001657"/>
            <a:chOff x="0" y="0"/>
            <a:chExt cx="78775" cy="263811"/>
          </a:xfrm>
        </p:grpSpPr>
        <p:sp>
          <p:nvSpPr>
            <p:cNvPr name="Freeform 15" id="15"/>
            <p:cNvSpPr/>
            <p:nvPr/>
          </p:nvSpPr>
          <p:spPr>
            <a:xfrm flipH="false" flipV="false" rot="0">
              <a:off x="0" y="0"/>
              <a:ext cx="78775" cy="263811"/>
            </a:xfrm>
            <a:custGeom>
              <a:avLst/>
              <a:gdLst/>
              <a:ahLst/>
              <a:cxnLst/>
              <a:rect r="r" b="b" t="t" l="l"/>
              <a:pathLst>
                <a:path h="263811" w="78775">
                  <a:moveTo>
                    <a:pt x="0" y="0"/>
                  </a:moveTo>
                  <a:lnTo>
                    <a:pt x="78775" y="0"/>
                  </a:lnTo>
                  <a:lnTo>
                    <a:pt x="78775" y="263811"/>
                  </a:lnTo>
                  <a:lnTo>
                    <a:pt x="0" y="263811"/>
                  </a:lnTo>
                  <a:close/>
                </a:path>
              </a:pathLst>
            </a:custGeom>
            <a:solidFill>
              <a:srgbClr val="D96627"/>
            </a:solidFill>
          </p:spPr>
        </p:sp>
        <p:sp>
          <p:nvSpPr>
            <p:cNvPr name="TextBox 16" id="16"/>
            <p:cNvSpPr txBox="true"/>
            <p:nvPr/>
          </p:nvSpPr>
          <p:spPr>
            <a:xfrm>
              <a:off x="0" y="-38100"/>
              <a:ext cx="78775" cy="301911"/>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3064773" y="5493291"/>
            <a:ext cx="12158453" cy="537845"/>
          </a:xfrm>
          <a:prstGeom prst="rect">
            <a:avLst/>
          </a:prstGeom>
        </p:spPr>
        <p:txBody>
          <a:bodyPr anchor="t" rtlCol="false" tIns="0" lIns="0" bIns="0" rIns="0">
            <a:spAutoFit/>
          </a:bodyPr>
          <a:lstStyle/>
          <a:p>
            <a:pPr algn="just">
              <a:lnSpc>
                <a:spcPts val="4480"/>
              </a:lnSpc>
            </a:pPr>
            <a:r>
              <a:rPr lang="en-US" b="true" sz="3200">
                <a:solidFill>
                  <a:srgbClr val="252D37"/>
                </a:solidFill>
                <a:latin typeface="Nunito Bold"/>
                <a:ea typeface="Nunito Bold"/>
                <a:cs typeface="Nunito Bold"/>
                <a:sym typeface="Nunito Bold"/>
              </a:rPr>
              <a:t>2. Phương pháp Deep Learning</a:t>
            </a:r>
          </a:p>
        </p:txBody>
      </p:sp>
      <p:grpSp>
        <p:nvGrpSpPr>
          <p:cNvPr name="Group 18" id="18"/>
          <p:cNvGrpSpPr/>
          <p:nvPr/>
        </p:nvGrpSpPr>
        <p:grpSpPr>
          <a:xfrm rot="0">
            <a:off x="2342372" y="6696794"/>
            <a:ext cx="13603256" cy="1001657"/>
            <a:chOff x="0" y="0"/>
            <a:chExt cx="3582751" cy="263811"/>
          </a:xfrm>
        </p:grpSpPr>
        <p:sp>
          <p:nvSpPr>
            <p:cNvPr name="Freeform 19" id="19"/>
            <p:cNvSpPr/>
            <p:nvPr/>
          </p:nvSpPr>
          <p:spPr>
            <a:xfrm flipH="false" flipV="false" rot="0">
              <a:off x="0" y="0"/>
              <a:ext cx="3582751" cy="263811"/>
            </a:xfrm>
            <a:custGeom>
              <a:avLst/>
              <a:gdLst/>
              <a:ahLst/>
              <a:cxnLst/>
              <a:rect r="r" b="b" t="t" l="l"/>
              <a:pathLst>
                <a:path h="263811" w="3582751">
                  <a:moveTo>
                    <a:pt x="11382" y="0"/>
                  </a:moveTo>
                  <a:lnTo>
                    <a:pt x="3571368" y="0"/>
                  </a:lnTo>
                  <a:cubicBezTo>
                    <a:pt x="3574387" y="0"/>
                    <a:pt x="3577282" y="1199"/>
                    <a:pt x="3579417" y="3334"/>
                  </a:cubicBezTo>
                  <a:cubicBezTo>
                    <a:pt x="3581552" y="5468"/>
                    <a:pt x="3582751" y="8364"/>
                    <a:pt x="3582751" y="11382"/>
                  </a:cubicBezTo>
                  <a:lnTo>
                    <a:pt x="3582751" y="252428"/>
                  </a:lnTo>
                  <a:cubicBezTo>
                    <a:pt x="3582751" y="255447"/>
                    <a:pt x="3581552" y="258342"/>
                    <a:pt x="3579417" y="260477"/>
                  </a:cubicBezTo>
                  <a:cubicBezTo>
                    <a:pt x="3577282" y="262612"/>
                    <a:pt x="3574387" y="263811"/>
                    <a:pt x="3571368" y="263811"/>
                  </a:cubicBezTo>
                  <a:lnTo>
                    <a:pt x="11382" y="263811"/>
                  </a:lnTo>
                  <a:cubicBezTo>
                    <a:pt x="8364" y="263811"/>
                    <a:pt x="5468" y="262612"/>
                    <a:pt x="3334" y="260477"/>
                  </a:cubicBezTo>
                  <a:cubicBezTo>
                    <a:pt x="1199" y="258342"/>
                    <a:pt x="0" y="255447"/>
                    <a:pt x="0" y="252428"/>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20" id="20"/>
            <p:cNvSpPr txBox="true"/>
            <p:nvPr/>
          </p:nvSpPr>
          <p:spPr>
            <a:xfrm>
              <a:off x="0" y="-38100"/>
              <a:ext cx="3582751" cy="301911"/>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2342372" y="6696794"/>
            <a:ext cx="299097" cy="1001657"/>
            <a:chOff x="0" y="0"/>
            <a:chExt cx="78775" cy="263811"/>
          </a:xfrm>
        </p:grpSpPr>
        <p:sp>
          <p:nvSpPr>
            <p:cNvPr name="Freeform 22" id="22"/>
            <p:cNvSpPr/>
            <p:nvPr/>
          </p:nvSpPr>
          <p:spPr>
            <a:xfrm flipH="false" flipV="false" rot="0">
              <a:off x="0" y="0"/>
              <a:ext cx="78775" cy="263811"/>
            </a:xfrm>
            <a:custGeom>
              <a:avLst/>
              <a:gdLst/>
              <a:ahLst/>
              <a:cxnLst/>
              <a:rect r="r" b="b" t="t" l="l"/>
              <a:pathLst>
                <a:path h="263811" w="78775">
                  <a:moveTo>
                    <a:pt x="0" y="0"/>
                  </a:moveTo>
                  <a:lnTo>
                    <a:pt x="78775" y="0"/>
                  </a:lnTo>
                  <a:lnTo>
                    <a:pt x="78775" y="263811"/>
                  </a:lnTo>
                  <a:lnTo>
                    <a:pt x="0" y="263811"/>
                  </a:lnTo>
                  <a:close/>
                </a:path>
              </a:pathLst>
            </a:custGeom>
            <a:solidFill>
              <a:srgbClr val="D96627"/>
            </a:solidFill>
          </p:spPr>
        </p:sp>
        <p:sp>
          <p:nvSpPr>
            <p:cNvPr name="TextBox 23" id="23"/>
            <p:cNvSpPr txBox="true"/>
            <p:nvPr/>
          </p:nvSpPr>
          <p:spPr>
            <a:xfrm>
              <a:off x="0" y="-38100"/>
              <a:ext cx="78775" cy="301911"/>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3064773" y="6891333"/>
            <a:ext cx="12158453" cy="537845"/>
          </a:xfrm>
          <a:prstGeom prst="rect">
            <a:avLst/>
          </a:prstGeom>
        </p:spPr>
        <p:txBody>
          <a:bodyPr anchor="t" rtlCol="false" tIns="0" lIns="0" bIns="0" rIns="0">
            <a:spAutoFit/>
          </a:bodyPr>
          <a:lstStyle/>
          <a:p>
            <a:pPr algn="just">
              <a:lnSpc>
                <a:spcPts val="4480"/>
              </a:lnSpc>
            </a:pPr>
            <a:r>
              <a:rPr lang="en-US" b="true" sz="3200">
                <a:solidFill>
                  <a:srgbClr val="252D37"/>
                </a:solidFill>
                <a:latin typeface="Nunito Bold"/>
                <a:ea typeface="Nunito Bold"/>
                <a:cs typeface="Nunito Bold"/>
                <a:sym typeface="Nunito Bold"/>
              </a:rPr>
              <a:t>3. Phương pháp dựa trên Transformer</a:t>
            </a:r>
          </a:p>
        </p:txBody>
      </p:sp>
      <p:grpSp>
        <p:nvGrpSpPr>
          <p:cNvPr name="Group 25" id="25"/>
          <p:cNvGrpSpPr/>
          <p:nvPr/>
        </p:nvGrpSpPr>
        <p:grpSpPr>
          <a:xfrm rot="0">
            <a:off x="2342372" y="8094836"/>
            <a:ext cx="13603256" cy="1001657"/>
            <a:chOff x="0" y="0"/>
            <a:chExt cx="3582751" cy="263811"/>
          </a:xfrm>
        </p:grpSpPr>
        <p:sp>
          <p:nvSpPr>
            <p:cNvPr name="Freeform 26" id="26"/>
            <p:cNvSpPr/>
            <p:nvPr/>
          </p:nvSpPr>
          <p:spPr>
            <a:xfrm flipH="false" flipV="false" rot="0">
              <a:off x="0" y="0"/>
              <a:ext cx="3582751" cy="263811"/>
            </a:xfrm>
            <a:custGeom>
              <a:avLst/>
              <a:gdLst/>
              <a:ahLst/>
              <a:cxnLst/>
              <a:rect r="r" b="b" t="t" l="l"/>
              <a:pathLst>
                <a:path h="263811" w="3582751">
                  <a:moveTo>
                    <a:pt x="11382" y="0"/>
                  </a:moveTo>
                  <a:lnTo>
                    <a:pt x="3571368" y="0"/>
                  </a:lnTo>
                  <a:cubicBezTo>
                    <a:pt x="3574387" y="0"/>
                    <a:pt x="3577282" y="1199"/>
                    <a:pt x="3579417" y="3334"/>
                  </a:cubicBezTo>
                  <a:cubicBezTo>
                    <a:pt x="3581552" y="5468"/>
                    <a:pt x="3582751" y="8364"/>
                    <a:pt x="3582751" y="11382"/>
                  </a:cubicBezTo>
                  <a:lnTo>
                    <a:pt x="3582751" y="252428"/>
                  </a:lnTo>
                  <a:cubicBezTo>
                    <a:pt x="3582751" y="255447"/>
                    <a:pt x="3581552" y="258342"/>
                    <a:pt x="3579417" y="260477"/>
                  </a:cubicBezTo>
                  <a:cubicBezTo>
                    <a:pt x="3577282" y="262612"/>
                    <a:pt x="3574387" y="263811"/>
                    <a:pt x="3571368" y="263811"/>
                  </a:cubicBezTo>
                  <a:lnTo>
                    <a:pt x="11382" y="263811"/>
                  </a:lnTo>
                  <a:cubicBezTo>
                    <a:pt x="8364" y="263811"/>
                    <a:pt x="5468" y="262612"/>
                    <a:pt x="3334" y="260477"/>
                  </a:cubicBezTo>
                  <a:cubicBezTo>
                    <a:pt x="1199" y="258342"/>
                    <a:pt x="0" y="255447"/>
                    <a:pt x="0" y="252428"/>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27" id="27"/>
            <p:cNvSpPr txBox="true"/>
            <p:nvPr/>
          </p:nvSpPr>
          <p:spPr>
            <a:xfrm>
              <a:off x="0" y="-38100"/>
              <a:ext cx="3582751" cy="301911"/>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2342372" y="8094836"/>
            <a:ext cx="299097" cy="1001657"/>
            <a:chOff x="0" y="0"/>
            <a:chExt cx="78775" cy="263811"/>
          </a:xfrm>
        </p:grpSpPr>
        <p:sp>
          <p:nvSpPr>
            <p:cNvPr name="Freeform 29" id="29"/>
            <p:cNvSpPr/>
            <p:nvPr/>
          </p:nvSpPr>
          <p:spPr>
            <a:xfrm flipH="false" flipV="false" rot="0">
              <a:off x="0" y="0"/>
              <a:ext cx="78775" cy="263811"/>
            </a:xfrm>
            <a:custGeom>
              <a:avLst/>
              <a:gdLst/>
              <a:ahLst/>
              <a:cxnLst/>
              <a:rect r="r" b="b" t="t" l="l"/>
              <a:pathLst>
                <a:path h="263811" w="78775">
                  <a:moveTo>
                    <a:pt x="0" y="0"/>
                  </a:moveTo>
                  <a:lnTo>
                    <a:pt x="78775" y="0"/>
                  </a:lnTo>
                  <a:lnTo>
                    <a:pt x="78775" y="263811"/>
                  </a:lnTo>
                  <a:lnTo>
                    <a:pt x="0" y="263811"/>
                  </a:lnTo>
                  <a:close/>
                </a:path>
              </a:pathLst>
            </a:custGeom>
            <a:solidFill>
              <a:srgbClr val="D96627"/>
            </a:solidFill>
          </p:spPr>
        </p:sp>
        <p:sp>
          <p:nvSpPr>
            <p:cNvPr name="TextBox 30" id="30"/>
            <p:cNvSpPr txBox="true"/>
            <p:nvPr/>
          </p:nvSpPr>
          <p:spPr>
            <a:xfrm>
              <a:off x="0" y="-38100"/>
              <a:ext cx="78775" cy="301911"/>
            </a:xfrm>
            <a:prstGeom prst="rect">
              <a:avLst/>
            </a:prstGeom>
          </p:spPr>
          <p:txBody>
            <a:bodyPr anchor="ctr" rtlCol="false" tIns="50800" lIns="50800" bIns="50800" rIns="50800"/>
            <a:lstStyle/>
            <a:p>
              <a:pPr algn="ctr">
                <a:lnSpc>
                  <a:spcPts val="2659"/>
                </a:lnSpc>
                <a:spcBef>
                  <a:spcPct val="0"/>
                </a:spcBef>
              </a:pPr>
            </a:p>
          </p:txBody>
        </p:sp>
      </p:grpSp>
      <p:sp>
        <p:nvSpPr>
          <p:cNvPr name="TextBox 31" id="31"/>
          <p:cNvSpPr txBox="true"/>
          <p:nvPr/>
        </p:nvSpPr>
        <p:spPr>
          <a:xfrm rot="0">
            <a:off x="3064773" y="8289375"/>
            <a:ext cx="12158453" cy="537845"/>
          </a:xfrm>
          <a:prstGeom prst="rect">
            <a:avLst/>
          </a:prstGeom>
        </p:spPr>
        <p:txBody>
          <a:bodyPr anchor="t" rtlCol="false" tIns="0" lIns="0" bIns="0" rIns="0">
            <a:spAutoFit/>
          </a:bodyPr>
          <a:lstStyle/>
          <a:p>
            <a:pPr algn="just">
              <a:lnSpc>
                <a:spcPts val="4480"/>
              </a:lnSpc>
            </a:pPr>
            <a:r>
              <a:rPr lang="en-US" b="true" sz="3200">
                <a:solidFill>
                  <a:srgbClr val="252D37"/>
                </a:solidFill>
                <a:latin typeface="Nunito Bold"/>
                <a:ea typeface="Nunito Bold"/>
                <a:cs typeface="Nunito Bold"/>
                <a:sym typeface="Nunito Bold"/>
              </a:rPr>
              <a:t>4. Phương pháp Ensemble Learning</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7</a:t>
            </a:r>
          </a:p>
        </p:txBody>
      </p:sp>
      <p:sp>
        <p:nvSpPr>
          <p:cNvPr name="TextBox 3" id="3"/>
          <p:cNvSpPr txBox="true"/>
          <p:nvPr/>
        </p:nvSpPr>
        <p:spPr>
          <a:xfrm rot="0">
            <a:off x="2099288" y="1407294"/>
            <a:ext cx="13673829" cy="168859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2.1 PHƯƠNG PHÁP MACHINE LEARNING TRUYỀN THỐNG</a:t>
            </a:r>
          </a:p>
        </p:txBody>
      </p:sp>
      <p:grpSp>
        <p:nvGrpSpPr>
          <p:cNvPr name="Group 4" id="4"/>
          <p:cNvGrpSpPr/>
          <p:nvPr/>
        </p:nvGrpSpPr>
        <p:grpSpPr>
          <a:xfrm rot="0">
            <a:off x="2342372" y="3900710"/>
            <a:ext cx="13603256" cy="1531600"/>
            <a:chOff x="0" y="0"/>
            <a:chExt cx="3582751" cy="403384"/>
          </a:xfrm>
        </p:grpSpPr>
        <p:sp>
          <p:nvSpPr>
            <p:cNvPr name="Freeform 5" id="5"/>
            <p:cNvSpPr/>
            <p:nvPr/>
          </p:nvSpPr>
          <p:spPr>
            <a:xfrm flipH="false" flipV="false" rot="0">
              <a:off x="0" y="0"/>
              <a:ext cx="3582751" cy="403384"/>
            </a:xfrm>
            <a:custGeom>
              <a:avLst/>
              <a:gdLst/>
              <a:ahLst/>
              <a:cxnLst/>
              <a:rect r="r" b="b" t="t" l="l"/>
              <a:pathLst>
                <a:path h="403384" w="3582751">
                  <a:moveTo>
                    <a:pt x="11382" y="0"/>
                  </a:moveTo>
                  <a:lnTo>
                    <a:pt x="3571368" y="0"/>
                  </a:lnTo>
                  <a:cubicBezTo>
                    <a:pt x="3574387" y="0"/>
                    <a:pt x="3577282" y="1199"/>
                    <a:pt x="3579417" y="3334"/>
                  </a:cubicBezTo>
                  <a:cubicBezTo>
                    <a:pt x="3581552" y="5468"/>
                    <a:pt x="3582751" y="8364"/>
                    <a:pt x="3582751" y="11382"/>
                  </a:cubicBezTo>
                  <a:lnTo>
                    <a:pt x="3582751" y="392002"/>
                  </a:lnTo>
                  <a:cubicBezTo>
                    <a:pt x="3582751" y="395021"/>
                    <a:pt x="3581552" y="397916"/>
                    <a:pt x="3579417" y="400051"/>
                  </a:cubicBezTo>
                  <a:cubicBezTo>
                    <a:pt x="3577282" y="402185"/>
                    <a:pt x="3574387" y="403384"/>
                    <a:pt x="3571368" y="403384"/>
                  </a:cubicBezTo>
                  <a:lnTo>
                    <a:pt x="11382" y="403384"/>
                  </a:lnTo>
                  <a:cubicBezTo>
                    <a:pt x="8364" y="403384"/>
                    <a:pt x="5468" y="402185"/>
                    <a:pt x="3334" y="400051"/>
                  </a:cubicBezTo>
                  <a:cubicBezTo>
                    <a:pt x="1199" y="397916"/>
                    <a:pt x="0" y="395021"/>
                    <a:pt x="0" y="392002"/>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6" id="6"/>
            <p:cNvSpPr txBox="true"/>
            <p:nvPr/>
          </p:nvSpPr>
          <p:spPr>
            <a:xfrm>
              <a:off x="0" y="-38100"/>
              <a:ext cx="3582751" cy="441484"/>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2342372" y="3900710"/>
            <a:ext cx="299097" cy="1531600"/>
            <a:chOff x="0" y="0"/>
            <a:chExt cx="78775" cy="403384"/>
          </a:xfrm>
        </p:grpSpPr>
        <p:sp>
          <p:nvSpPr>
            <p:cNvPr name="Freeform 8" id="8"/>
            <p:cNvSpPr/>
            <p:nvPr/>
          </p:nvSpPr>
          <p:spPr>
            <a:xfrm flipH="false" flipV="false" rot="0">
              <a:off x="0" y="0"/>
              <a:ext cx="78775" cy="403384"/>
            </a:xfrm>
            <a:custGeom>
              <a:avLst/>
              <a:gdLst/>
              <a:ahLst/>
              <a:cxnLst/>
              <a:rect r="r" b="b" t="t" l="l"/>
              <a:pathLst>
                <a:path h="403384" w="78775">
                  <a:moveTo>
                    <a:pt x="0" y="0"/>
                  </a:moveTo>
                  <a:lnTo>
                    <a:pt x="78775" y="0"/>
                  </a:lnTo>
                  <a:lnTo>
                    <a:pt x="78775" y="403384"/>
                  </a:lnTo>
                  <a:lnTo>
                    <a:pt x="0" y="403384"/>
                  </a:lnTo>
                  <a:close/>
                </a:path>
              </a:pathLst>
            </a:custGeom>
            <a:solidFill>
              <a:srgbClr val="D96627"/>
            </a:solidFill>
          </p:spPr>
        </p:sp>
        <p:sp>
          <p:nvSpPr>
            <p:cNvPr name="TextBox 9" id="9"/>
            <p:cNvSpPr txBox="true"/>
            <p:nvPr/>
          </p:nvSpPr>
          <p:spPr>
            <a:xfrm>
              <a:off x="0" y="-38100"/>
              <a:ext cx="78775" cy="441484"/>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3064773" y="4095249"/>
            <a:ext cx="12158453" cy="1099820"/>
          </a:xfrm>
          <a:prstGeom prst="rect">
            <a:avLst/>
          </a:prstGeom>
        </p:spPr>
        <p:txBody>
          <a:bodyPr anchor="t" rtlCol="false" tIns="0" lIns="0" bIns="0" rIns="0">
            <a:spAutoFit/>
          </a:bodyPr>
          <a:lstStyle/>
          <a:p>
            <a:pPr algn="just">
              <a:lnSpc>
                <a:spcPts val="4480"/>
              </a:lnSpc>
            </a:pPr>
            <a:r>
              <a:rPr lang="en-US" sz="3200">
                <a:solidFill>
                  <a:srgbClr val="252D37"/>
                </a:solidFill>
                <a:latin typeface="Nunito"/>
                <a:ea typeface="Nunito"/>
                <a:cs typeface="Nunito"/>
                <a:sym typeface="Nunito"/>
              </a:rPr>
              <a:t>Các phương pháp này sử dụng kỹ thuật học máy cổ điển kết hợp với trích xuất đặc trưng thủ công:</a:t>
            </a:r>
          </a:p>
        </p:txBody>
      </p:sp>
      <p:grpSp>
        <p:nvGrpSpPr>
          <p:cNvPr name="Group 11" id="11"/>
          <p:cNvGrpSpPr/>
          <p:nvPr/>
        </p:nvGrpSpPr>
        <p:grpSpPr>
          <a:xfrm rot="0">
            <a:off x="2342372" y="5940865"/>
            <a:ext cx="13603256" cy="3211212"/>
            <a:chOff x="0" y="0"/>
            <a:chExt cx="3582751" cy="845751"/>
          </a:xfrm>
        </p:grpSpPr>
        <p:sp>
          <p:nvSpPr>
            <p:cNvPr name="Freeform 12" id="12"/>
            <p:cNvSpPr/>
            <p:nvPr/>
          </p:nvSpPr>
          <p:spPr>
            <a:xfrm flipH="false" flipV="false" rot="0">
              <a:off x="0" y="0"/>
              <a:ext cx="3582751" cy="845751"/>
            </a:xfrm>
            <a:custGeom>
              <a:avLst/>
              <a:gdLst/>
              <a:ahLst/>
              <a:cxnLst/>
              <a:rect r="r" b="b" t="t" l="l"/>
              <a:pathLst>
                <a:path h="845751" w="3582751">
                  <a:moveTo>
                    <a:pt x="25611" y="0"/>
                  </a:moveTo>
                  <a:lnTo>
                    <a:pt x="3557140" y="0"/>
                  </a:lnTo>
                  <a:cubicBezTo>
                    <a:pt x="3563932" y="0"/>
                    <a:pt x="3570447" y="2698"/>
                    <a:pt x="3575250" y="7501"/>
                  </a:cubicBezTo>
                  <a:cubicBezTo>
                    <a:pt x="3580052" y="12304"/>
                    <a:pt x="3582751" y="18818"/>
                    <a:pt x="3582751" y="25611"/>
                  </a:cubicBezTo>
                  <a:lnTo>
                    <a:pt x="3582751" y="820141"/>
                  </a:lnTo>
                  <a:cubicBezTo>
                    <a:pt x="3582751" y="834285"/>
                    <a:pt x="3571284" y="845751"/>
                    <a:pt x="3557140" y="845751"/>
                  </a:cubicBezTo>
                  <a:lnTo>
                    <a:pt x="25611" y="845751"/>
                  </a:lnTo>
                  <a:cubicBezTo>
                    <a:pt x="18818" y="845751"/>
                    <a:pt x="12304" y="843053"/>
                    <a:pt x="7501" y="838250"/>
                  </a:cubicBezTo>
                  <a:cubicBezTo>
                    <a:pt x="2698" y="833447"/>
                    <a:pt x="0" y="826933"/>
                    <a:pt x="0" y="820141"/>
                  </a:cubicBezTo>
                  <a:lnTo>
                    <a:pt x="0" y="25611"/>
                  </a:lnTo>
                  <a:cubicBezTo>
                    <a:pt x="0" y="18818"/>
                    <a:pt x="2698" y="12304"/>
                    <a:pt x="7501" y="7501"/>
                  </a:cubicBezTo>
                  <a:cubicBezTo>
                    <a:pt x="12304" y="2698"/>
                    <a:pt x="18818" y="0"/>
                    <a:pt x="25611" y="0"/>
                  </a:cubicBezTo>
                  <a:close/>
                </a:path>
              </a:pathLst>
            </a:custGeom>
            <a:solidFill>
              <a:srgbClr val="D96627">
                <a:alpha val="18824"/>
              </a:srgbClr>
            </a:solidFill>
          </p:spPr>
        </p:sp>
        <p:sp>
          <p:nvSpPr>
            <p:cNvPr name="TextBox 13" id="13"/>
            <p:cNvSpPr txBox="true"/>
            <p:nvPr/>
          </p:nvSpPr>
          <p:spPr>
            <a:xfrm>
              <a:off x="0" y="-38100"/>
              <a:ext cx="3582751" cy="883851"/>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3064773" y="6494602"/>
            <a:ext cx="12158453" cy="2306955"/>
          </a:xfrm>
          <a:prstGeom prst="rect">
            <a:avLst/>
          </a:prstGeom>
        </p:spPr>
        <p:txBody>
          <a:bodyPr anchor="t" rtlCol="false" tIns="0" lIns="0" bIns="0" rIns="0">
            <a:spAutoFit/>
          </a:bodyPr>
          <a:lstStyle/>
          <a:p>
            <a:pPr algn="just">
              <a:lnSpc>
                <a:spcPts val="4619"/>
              </a:lnSpc>
            </a:pPr>
            <a:r>
              <a:rPr lang="en-US" b="true" sz="3299">
                <a:solidFill>
                  <a:srgbClr val="252D37"/>
                </a:solidFill>
                <a:latin typeface="Nunito Bold"/>
                <a:ea typeface="Nunito Bold"/>
                <a:cs typeface="Nunito Bold"/>
                <a:sym typeface="Nunito Bold"/>
              </a:rPr>
              <a:t>Naive Bayes, SVM, Maximum E</a:t>
            </a:r>
            <a:r>
              <a:rPr lang="en-US" b="true" sz="3299">
                <a:solidFill>
                  <a:srgbClr val="252D37"/>
                </a:solidFill>
                <a:latin typeface="Nunito Bold"/>
                <a:ea typeface="Nunito Bold"/>
                <a:cs typeface="Nunito Bold"/>
                <a:sym typeface="Nunito Bold"/>
              </a:rPr>
              <a:t>ntropy</a:t>
            </a:r>
            <a:r>
              <a:rPr lang="en-US" b="true" sz="3299">
                <a:solidFill>
                  <a:srgbClr val="252D37"/>
                </a:solidFill>
                <a:latin typeface="Nunito Bold"/>
                <a:ea typeface="Nunito Bold"/>
                <a:cs typeface="Nunito Bold"/>
                <a:sym typeface="Nunito Bold"/>
              </a:rPr>
              <a:t>:</a:t>
            </a:r>
            <a:r>
              <a:rPr lang="en-US" sz="3299">
                <a:solidFill>
                  <a:srgbClr val="252D37"/>
                </a:solidFill>
                <a:latin typeface="Nunito"/>
                <a:ea typeface="Nunito"/>
                <a:cs typeface="Nunito"/>
                <a:sym typeface="Nunito"/>
              </a:rPr>
              <a:t> Iqbal et al. </a:t>
            </a:r>
            <a:r>
              <a:rPr lang="en-US" sz="3299" i="true">
                <a:solidFill>
                  <a:srgbClr val="252D37"/>
                </a:solidFill>
                <a:latin typeface="Nunito Italics"/>
                <a:ea typeface="Nunito Italics"/>
                <a:cs typeface="Nunito Italics"/>
                <a:sym typeface="Nunito Italics"/>
              </a:rPr>
              <a:t>(2018)</a:t>
            </a:r>
            <a:r>
              <a:rPr lang="en-US" sz="3299">
                <a:solidFill>
                  <a:srgbClr val="252D37"/>
                </a:solidFill>
                <a:latin typeface="Nunito"/>
                <a:ea typeface="Nunito"/>
                <a:cs typeface="Nunito"/>
                <a:sym typeface="Nunito"/>
              </a:rPr>
              <a:t> áp dụng các kỹ thuật này kết hợp với tiền xử lý tokenization, lemmatization và trích xuất đặc trưng Unigram/Bigram, đạt độ chính xác </a:t>
            </a:r>
            <a:r>
              <a:rPr lang="en-US" sz="3299" u="sng">
                <a:solidFill>
                  <a:srgbClr val="252D37"/>
                </a:solidFill>
                <a:latin typeface="Nunito"/>
                <a:ea typeface="Nunito"/>
                <a:cs typeface="Nunito"/>
                <a:sym typeface="Nunito"/>
              </a:rPr>
              <a:t>88%</a:t>
            </a:r>
            <a:r>
              <a:rPr lang="en-US" sz="3299">
                <a:solidFill>
                  <a:srgbClr val="252D37"/>
                </a:solidFill>
                <a:latin typeface="Nunito"/>
                <a:ea typeface="Nunito"/>
                <a:cs typeface="Nunito"/>
                <a:sym typeface="Nunito"/>
              </a:rPr>
              <a:t>.</a:t>
            </a:r>
          </a:p>
        </p:txBody>
      </p:sp>
      <p:grpSp>
        <p:nvGrpSpPr>
          <p:cNvPr name="Group 15" id="15"/>
          <p:cNvGrpSpPr/>
          <p:nvPr/>
        </p:nvGrpSpPr>
        <p:grpSpPr>
          <a:xfrm rot="0">
            <a:off x="2342372" y="5921815"/>
            <a:ext cx="13603256" cy="285205"/>
            <a:chOff x="0" y="0"/>
            <a:chExt cx="3582751" cy="75116"/>
          </a:xfrm>
        </p:grpSpPr>
        <p:sp>
          <p:nvSpPr>
            <p:cNvPr name="Freeform 16" id="16"/>
            <p:cNvSpPr/>
            <p:nvPr/>
          </p:nvSpPr>
          <p:spPr>
            <a:xfrm flipH="false" flipV="false" rot="0">
              <a:off x="0" y="0"/>
              <a:ext cx="3582751" cy="75116"/>
            </a:xfrm>
            <a:custGeom>
              <a:avLst/>
              <a:gdLst/>
              <a:ahLst/>
              <a:cxnLst/>
              <a:rect r="r" b="b" t="t" l="l"/>
              <a:pathLst>
                <a:path h="75116" w="3582751">
                  <a:moveTo>
                    <a:pt x="0" y="0"/>
                  </a:moveTo>
                  <a:lnTo>
                    <a:pt x="3582751" y="0"/>
                  </a:lnTo>
                  <a:lnTo>
                    <a:pt x="3582751" y="75116"/>
                  </a:lnTo>
                  <a:lnTo>
                    <a:pt x="0" y="75116"/>
                  </a:lnTo>
                  <a:close/>
                </a:path>
              </a:pathLst>
            </a:custGeom>
            <a:solidFill>
              <a:srgbClr val="D96627"/>
            </a:solidFill>
          </p:spPr>
        </p:sp>
        <p:sp>
          <p:nvSpPr>
            <p:cNvPr name="TextBox 17" id="17"/>
            <p:cNvSpPr txBox="true"/>
            <p:nvPr/>
          </p:nvSpPr>
          <p:spPr>
            <a:xfrm>
              <a:off x="0" y="-38100"/>
              <a:ext cx="3582751" cy="113216"/>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8</a:t>
            </a:r>
          </a:p>
        </p:txBody>
      </p:sp>
      <p:sp>
        <p:nvSpPr>
          <p:cNvPr name="TextBox 3" id="3"/>
          <p:cNvSpPr txBox="true"/>
          <p:nvPr/>
        </p:nvSpPr>
        <p:spPr>
          <a:xfrm rot="0">
            <a:off x="2099288" y="1407294"/>
            <a:ext cx="13673829" cy="86944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2.2 PHƯƠNG PHÁP DEEP LEARNING</a:t>
            </a:r>
          </a:p>
        </p:txBody>
      </p:sp>
      <p:grpSp>
        <p:nvGrpSpPr>
          <p:cNvPr name="Group 4" id="4"/>
          <p:cNvGrpSpPr/>
          <p:nvPr/>
        </p:nvGrpSpPr>
        <p:grpSpPr>
          <a:xfrm rot="0">
            <a:off x="2342372" y="3081560"/>
            <a:ext cx="13603256" cy="4962462"/>
            <a:chOff x="0" y="0"/>
            <a:chExt cx="3582751" cy="1306986"/>
          </a:xfrm>
        </p:grpSpPr>
        <p:sp>
          <p:nvSpPr>
            <p:cNvPr name="Freeform 5" id="5"/>
            <p:cNvSpPr/>
            <p:nvPr/>
          </p:nvSpPr>
          <p:spPr>
            <a:xfrm flipH="false" flipV="false" rot="0">
              <a:off x="0" y="0"/>
              <a:ext cx="3582751" cy="1306986"/>
            </a:xfrm>
            <a:custGeom>
              <a:avLst/>
              <a:gdLst/>
              <a:ahLst/>
              <a:cxnLst/>
              <a:rect r="r" b="b" t="t" l="l"/>
              <a:pathLst>
                <a:path h="1306986" w="3582751">
                  <a:moveTo>
                    <a:pt x="11382" y="0"/>
                  </a:moveTo>
                  <a:lnTo>
                    <a:pt x="3571368" y="0"/>
                  </a:lnTo>
                  <a:cubicBezTo>
                    <a:pt x="3574387" y="0"/>
                    <a:pt x="3577282" y="1199"/>
                    <a:pt x="3579417" y="3334"/>
                  </a:cubicBezTo>
                  <a:cubicBezTo>
                    <a:pt x="3581552" y="5468"/>
                    <a:pt x="3582751" y="8364"/>
                    <a:pt x="3582751" y="11382"/>
                  </a:cubicBezTo>
                  <a:lnTo>
                    <a:pt x="3582751" y="1295603"/>
                  </a:lnTo>
                  <a:cubicBezTo>
                    <a:pt x="3582751" y="1298622"/>
                    <a:pt x="3581552" y="1301517"/>
                    <a:pt x="3579417" y="1303652"/>
                  </a:cubicBezTo>
                  <a:cubicBezTo>
                    <a:pt x="3577282" y="1305787"/>
                    <a:pt x="3574387" y="1306986"/>
                    <a:pt x="3571368" y="1306986"/>
                  </a:cubicBezTo>
                  <a:lnTo>
                    <a:pt x="11382" y="1306986"/>
                  </a:lnTo>
                  <a:cubicBezTo>
                    <a:pt x="8364" y="1306986"/>
                    <a:pt x="5468" y="1305787"/>
                    <a:pt x="3334" y="1303652"/>
                  </a:cubicBezTo>
                  <a:cubicBezTo>
                    <a:pt x="1199" y="1301517"/>
                    <a:pt x="0" y="1298622"/>
                    <a:pt x="0" y="1295603"/>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6" id="6"/>
            <p:cNvSpPr txBox="true"/>
            <p:nvPr/>
          </p:nvSpPr>
          <p:spPr>
            <a:xfrm>
              <a:off x="0" y="-38100"/>
              <a:ext cx="3582751" cy="1345086"/>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2342372" y="3105133"/>
            <a:ext cx="299097" cy="4938889"/>
            <a:chOff x="0" y="0"/>
            <a:chExt cx="78775" cy="1300777"/>
          </a:xfrm>
        </p:grpSpPr>
        <p:sp>
          <p:nvSpPr>
            <p:cNvPr name="Freeform 8" id="8"/>
            <p:cNvSpPr/>
            <p:nvPr/>
          </p:nvSpPr>
          <p:spPr>
            <a:xfrm flipH="false" flipV="false" rot="0">
              <a:off x="0" y="0"/>
              <a:ext cx="78775" cy="1300777"/>
            </a:xfrm>
            <a:custGeom>
              <a:avLst/>
              <a:gdLst/>
              <a:ahLst/>
              <a:cxnLst/>
              <a:rect r="r" b="b" t="t" l="l"/>
              <a:pathLst>
                <a:path h="1300777" w="78775">
                  <a:moveTo>
                    <a:pt x="0" y="0"/>
                  </a:moveTo>
                  <a:lnTo>
                    <a:pt x="78775" y="0"/>
                  </a:lnTo>
                  <a:lnTo>
                    <a:pt x="78775" y="1300777"/>
                  </a:lnTo>
                  <a:lnTo>
                    <a:pt x="0" y="1300777"/>
                  </a:lnTo>
                  <a:close/>
                </a:path>
              </a:pathLst>
            </a:custGeom>
            <a:solidFill>
              <a:srgbClr val="D96627"/>
            </a:solidFill>
          </p:spPr>
        </p:sp>
        <p:sp>
          <p:nvSpPr>
            <p:cNvPr name="TextBox 9" id="9"/>
            <p:cNvSpPr txBox="true"/>
            <p:nvPr/>
          </p:nvSpPr>
          <p:spPr>
            <a:xfrm>
              <a:off x="0" y="-38100"/>
              <a:ext cx="78775" cy="1338877"/>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3064773" y="3276099"/>
            <a:ext cx="12158453" cy="4471670"/>
          </a:xfrm>
          <a:prstGeom prst="rect">
            <a:avLst/>
          </a:prstGeom>
        </p:spPr>
        <p:txBody>
          <a:bodyPr anchor="t" rtlCol="false" tIns="0" lIns="0" bIns="0" rIns="0">
            <a:spAutoFit/>
          </a:bodyPr>
          <a:lstStyle/>
          <a:p>
            <a:pPr algn="just" marL="690881" indent="-345440" lvl="1">
              <a:lnSpc>
                <a:spcPts val="4480"/>
              </a:lnSpc>
              <a:buFont typeface="Arial"/>
              <a:buChar char="•"/>
            </a:pPr>
            <a:r>
              <a:rPr lang="en-US" b="true" sz="3200">
                <a:solidFill>
                  <a:srgbClr val="252D37"/>
                </a:solidFill>
                <a:latin typeface="Nunito Bold"/>
                <a:ea typeface="Nunito Bold"/>
                <a:cs typeface="Nunito Bold"/>
                <a:sym typeface="Nunito Bold"/>
              </a:rPr>
              <a:t>Mạng tích chập </a:t>
            </a:r>
            <a:r>
              <a:rPr lang="en-US" b="true" sz="3200" i="true">
                <a:solidFill>
                  <a:srgbClr val="252D37"/>
                </a:solidFill>
                <a:latin typeface="Nunito Bold Italics"/>
                <a:ea typeface="Nunito Bold Italics"/>
                <a:cs typeface="Nunito Bold Italics"/>
                <a:sym typeface="Nunito Bold Italics"/>
              </a:rPr>
              <a:t>(CNN)</a:t>
            </a:r>
            <a:r>
              <a:rPr lang="en-US" b="true" sz="3200">
                <a:solidFill>
                  <a:srgbClr val="252D37"/>
                </a:solidFill>
                <a:latin typeface="Nunito Bold"/>
                <a:ea typeface="Nunito Bold"/>
                <a:cs typeface="Nunito Bold"/>
                <a:sym typeface="Nunito Bold"/>
              </a:rPr>
              <a:t>:</a:t>
            </a:r>
            <a:r>
              <a:rPr lang="en-US" sz="3200">
                <a:solidFill>
                  <a:srgbClr val="252D37"/>
                </a:solidFill>
                <a:latin typeface="Nunito"/>
                <a:ea typeface="Nunito"/>
                <a:cs typeface="Nunito"/>
                <a:sym typeface="Nunito"/>
              </a:rPr>
              <a:t> Dholpuria et al. </a:t>
            </a:r>
            <a:r>
              <a:rPr lang="en-US" sz="3200" i="true">
                <a:solidFill>
                  <a:srgbClr val="252D37"/>
                </a:solidFill>
                <a:latin typeface="Nunito Italics"/>
                <a:ea typeface="Nunito Italics"/>
                <a:cs typeface="Nunito Italics"/>
                <a:sym typeface="Nunito Italics"/>
              </a:rPr>
              <a:t>(2018)</a:t>
            </a:r>
            <a:r>
              <a:rPr lang="en-US" sz="3200">
                <a:solidFill>
                  <a:srgbClr val="252D37"/>
                </a:solidFill>
                <a:latin typeface="Nunito"/>
                <a:ea typeface="Nunito"/>
                <a:cs typeface="Nunito"/>
                <a:sym typeface="Nunito"/>
              </a:rPr>
              <a:t> sử dụng CNN với Count Vectorizer sau khi loại bỏ ký tự đặc biệt và stop words, đạt độ chính xác </a:t>
            </a:r>
            <a:r>
              <a:rPr lang="en-US" sz="3200" u="sng">
                <a:solidFill>
                  <a:srgbClr val="252D37"/>
                </a:solidFill>
                <a:latin typeface="Nunito"/>
                <a:ea typeface="Nunito"/>
                <a:cs typeface="Nunito"/>
                <a:sym typeface="Nunito"/>
              </a:rPr>
              <a:t>99.33%</a:t>
            </a:r>
            <a:r>
              <a:rPr lang="en-US" sz="3200">
                <a:solidFill>
                  <a:srgbClr val="252D37"/>
                </a:solidFill>
                <a:latin typeface="Nunito"/>
                <a:ea typeface="Nunito"/>
                <a:cs typeface="Nunito"/>
                <a:sym typeface="Nunito"/>
              </a:rPr>
              <a:t>.</a:t>
            </a:r>
          </a:p>
          <a:p>
            <a:pPr algn="just" marL="690881" indent="-345440" lvl="1">
              <a:lnSpc>
                <a:spcPts val="4480"/>
              </a:lnSpc>
              <a:buFont typeface="Arial"/>
              <a:buChar char="•"/>
            </a:pPr>
            <a:r>
              <a:rPr lang="en-US" b="true" sz="3200">
                <a:solidFill>
                  <a:srgbClr val="252D37"/>
                </a:solidFill>
                <a:latin typeface="Nunito Bold"/>
                <a:ea typeface="Nunito Bold"/>
                <a:cs typeface="Nunito Bold"/>
                <a:sym typeface="Nunito Bold"/>
              </a:rPr>
              <a:t>Mạng hồi quy </a:t>
            </a:r>
            <a:r>
              <a:rPr lang="en-US" b="true" sz="3200" i="true">
                <a:solidFill>
                  <a:srgbClr val="252D37"/>
                </a:solidFill>
                <a:latin typeface="Nunito Bold Italics"/>
                <a:ea typeface="Nunito Bold Italics"/>
                <a:cs typeface="Nunito Bold Italics"/>
                <a:sym typeface="Nunito Bold Italics"/>
              </a:rPr>
              <a:t>(RNN, LSTM, GRU)</a:t>
            </a:r>
            <a:r>
              <a:rPr lang="en-US" b="true" sz="3200">
                <a:solidFill>
                  <a:srgbClr val="252D37"/>
                </a:solidFill>
                <a:latin typeface="Nunito Bold"/>
                <a:ea typeface="Nunito Bold"/>
                <a:cs typeface="Nunito Bold"/>
                <a:sym typeface="Nunito Bold"/>
              </a:rPr>
              <a:t>:</a:t>
            </a:r>
            <a:r>
              <a:rPr lang="en-US" sz="3200">
                <a:solidFill>
                  <a:srgbClr val="252D37"/>
                </a:solidFill>
                <a:latin typeface="Nunito"/>
                <a:ea typeface="Nunito"/>
                <a:cs typeface="Nunito"/>
                <a:sym typeface="Nunito"/>
              </a:rPr>
              <a:t> Thinh et al. </a:t>
            </a:r>
            <a:r>
              <a:rPr lang="en-US" sz="3200" i="true">
                <a:solidFill>
                  <a:srgbClr val="252D37"/>
                </a:solidFill>
                <a:latin typeface="Nunito Italics"/>
                <a:ea typeface="Nunito Italics"/>
                <a:cs typeface="Nunito Italics"/>
                <a:sym typeface="Nunito Italics"/>
              </a:rPr>
              <a:t>(2019) </a:t>
            </a:r>
            <a:r>
              <a:rPr lang="en-US" sz="3200">
                <a:solidFill>
                  <a:srgbClr val="252D37"/>
                </a:solidFill>
                <a:latin typeface="Nunito"/>
                <a:ea typeface="Nunito"/>
                <a:cs typeface="Nunito"/>
                <a:sym typeface="Nunito"/>
              </a:rPr>
              <a:t>áp dụng kiến trúc 1D-CNN kết hợp với GRU, đạt </a:t>
            </a:r>
            <a:r>
              <a:rPr lang="en-US" sz="3200" u="sng">
                <a:solidFill>
                  <a:srgbClr val="252D37"/>
                </a:solidFill>
                <a:latin typeface="Nunito"/>
                <a:ea typeface="Nunito"/>
                <a:cs typeface="Nunito"/>
                <a:sym typeface="Nunito"/>
              </a:rPr>
              <a:t>90.02%</a:t>
            </a:r>
            <a:r>
              <a:rPr lang="en-US" sz="3200">
                <a:solidFill>
                  <a:srgbClr val="252D37"/>
                </a:solidFill>
                <a:latin typeface="Nunito"/>
                <a:ea typeface="Nunito"/>
                <a:cs typeface="Nunito"/>
                <a:sym typeface="Nunito"/>
              </a:rPr>
              <a:t> độ chính xác.</a:t>
            </a:r>
          </a:p>
          <a:p>
            <a:pPr algn="just" marL="690881" indent="-345440" lvl="1">
              <a:lnSpc>
                <a:spcPts val="4480"/>
              </a:lnSpc>
              <a:buFont typeface="Arial"/>
              <a:buChar char="•"/>
            </a:pPr>
            <a:r>
              <a:rPr lang="en-US" b="true" sz="3200">
                <a:solidFill>
                  <a:srgbClr val="252D37"/>
                </a:solidFill>
                <a:latin typeface="Nunito Bold"/>
                <a:ea typeface="Nunito Bold"/>
                <a:cs typeface="Nunito Bold"/>
                <a:sym typeface="Nunito Bold"/>
              </a:rPr>
              <a:t>Mô hình lai CNN-LSTM: </a:t>
            </a:r>
            <a:r>
              <a:rPr lang="en-US" sz="3200">
                <a:solidFill>
                  <a:srgbClr val="252D37"/>
                </a:solidFill>
                <a:latin typeface="Nunito"/>
                <a:ea typeface="Nunito"/>
                <a:cs typeface="Nunito"/>
                <a:sym typeface="Nunito"/>
              </a:rPr>
              <a:t>Jang et al. </a:t>
            </a:r>
            <a:r>
              <a:rPr lang="en-US" sz="3200" i="true">
                <a:solidFill>
                  <a:srgbClr val="252D37"/>
                </a:solidFill>
                <a:latin typeface="Nunito Italics"/>
                <a:ea typeface="Nunito Italics"/>
                <a:cs typeface="Nunito Italics"/>
                <a:sym typeface="Nunito Italics"/>
              </a:rPr>
              <a:t>(2020) </a:t>
            </a:r>
            <a:r>
              <a:rPr lang="en-US" sz="3200">
                <a:solidFill>
                  <a:srgbClr val="252D37"/>
                </a:solidFill>
                <a:latin typeface="Nunito"/>
                <a:ea typeface="Nunito"/>
                <a:cs typeface="Nunito"/>
                <a:sym typeface="Nunito"/>
              </a:rPr>
              <a:t>đề xuất mô hình kết hợp CNN và BiLSTM với cơ chế Attention, sử dụng word2vec để mã hóa văn bản, đạt </a:t>
            </a:r>
            <a:r>
              <a:rPr lang="en-US" sz="3200" u="sng">
                <a:solidFill>
                  <a:srgbClr val="252D37"/>
                </a:solidFill>
                <a:latin typeface="Nunito"/>
                <a:ea typeface="Nunito"/>
                <a:cs typeface="Nunito"/>
                <a:sym typeface="Nunito"/>
              </a:rPr>
              <a:t>90.26%</a:t>
            </a:r>
            <a:r>
              <a:rPr lang="en-US" sz="3200">
                <a:solidFill>
                  <a:srgbClr val="252D37"/>
                </a:solidFill>
                <a:latin typeface="Nunito"/>
                <a:ea typeface="Nunito"/>
                <a:cs typeface="Nunito"/>
                <a:sym typeface="Nunito"/>
              </a:rPr>
              <a:t> độ chính xác.</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FF0E9"/>
        </a:solidFill>
      </p:bgPr>
    </p:bg>
    <p:spTree>
      <p:nvGrpSpPr>
        <p:cNvPr id="1" name=""/>
        <p:cNvGrpSpPr/>
        <p:nvPr/>
      </p:nvGrpSpPr>
      <p:grpSpPr>
        <a:xfrm>
          <a:off x="0" y="0"/>
          <a:ext cx="0" cy="0"/>
          <a:chOff x="0" y="0"/>
          <a:chExt cx="0" cy="0"/>
        </a:xfrm>
      </p:grpSpPr>
      <p:sp>
        <p:nvSpPr>
          <p:cNvPr name="TextBox 2" id="2"/>
          <p:cNvSpPr txBox="true"/>
          <p:nvPr/>
        </p:nvSpPr>
        <p:spPr>
          <a:xfrm rot="0">
            <a:off x="16727515" y="8952758"/>
            <a:ext cx="1063569" cy="608188"/>
          </a:xfrm>
          <a:prstGeom prst="rect">
            <a:avLst/>
          </a:prstGeom>
        </p:spPr>
        <p:txBody>
          <a:bodyPr anchor="t" rtlCol="false" tIns="0" lIns="0" bIns="0" rIns="0">
            <a:spAutoFit/>
          </a:bodyPr>
          <a:lstStyle/>
          <a:p>
            <a:pPr algn="ctr">
              <a:lnSpc>
                <a:spcPts val="4319"/>
              </a:lnSpc>
            </a:pPr>
            <a:r>
              <a:rPr lang="en-US" b="true" sz="5399">
                <a:solidFill>
                  <a:srgbClr val="D96627"/>
                </a:solidFill>
                <a:latin typeface="Nunito Bold"/>
                <a:ea typeface="Nunito Bold"/>
                <a:cs typeface="Nunito Bold"/>
                <a:sym typeface="Nunito Bold"/>
              </a:rPr>
              <a:t>9</a:t>
            </a:r>
          </a:p>
        </p:txBody>
      </p:sp>
      <p:sp>
        <p:nvSpPr>
          <p:cNvPr name="TextBox 3" id="3"/>
          <p:cNvSpPr txBox="true"/>
          <p:nvPr/>
        </p:nvSpPr>
        <p:spPr>
          <a:xfrm rot="0">
            <a:off x="2099288" y="1407294"/>
            <a:ext cx="14816494" cy="869442"/>
          </a:xfrm>
          <a:prstGeom prst="rect">
            <a:avLst/>
          </a:prstGeom>
        </p:spPr>
        <p:txBody>
          <a:bodyPr anchor="t" rtlCol="false" tIns="0" lIns="0" bIns="0" rIns="0">
            <a:spAutoFit/>
          </a:bodyPr>
          <a:lstStyle/>
          <a:p>
            <a:pPr algn="l">
              <a:lnSpc>
                <a:spcPts val="6480"/>
              </a:lnSpc>
            </a:pPr>
            <a:r>
              <a:rPr lang="en-US" b="true" sz="6480">
                <a:solidFill>
                  <a:srgbClr val="D96627"/>
                </a:solidFill>
                <a:latin typeface="Barlow SemiCondensed Bold"/>
                <a:ea typeface="Barlow SemiCondensed Bold"/>
                <a:cs typeface="Barlow SemiCondensed Bold"/>
                <a:sym typeface="Barlow SemiCondensed Bold"/>
              </a:rPr>
              <a:t>2.3 PHƯƠNG PHÁP DỰA TRÊN TRANSFORMER</a:t>
            </a:r>
          </a:p>
        </p:txBody>
      </p:sp>
      <p:grpSp>
        <p:nvGrpSpPr>
          <p:cNvPr name="Group 4" id="4"/>
          <p:cNvGrpSpPr/>
          <p:nvPr/>
        </p:nvGrpSpPr>
        <p:grpSpPr>
          <a:xfrm rot="0">
            <a:off x="2342372" y="3081560"/>
            <a:ext cx="13603256" cy="4962462"/>
            <a:chOff x="0" y="0"/>
            <a:chExt cx="3582751" cy="1306986"/>
          </a:xfrm>
        </p:grpSpPr>
        <p:sp>
          <p:nvSpPr>
            <p:cNvPr name="Freeform 5" id="5"/>
            <p:cNvSpPr/>
            <p:nvPr/>
          </p:nvSpPr>
          <p:spPr>
            <a:xfrm flipH="false" flipV="false" rot="0">
              <a:off x="0" y="0"/>
              <a:ext cx="3582751" cy="1306986"/>
            </a:xfrm>
            <a:custGeom>
              <a:avLst/>
              <a:gdLst/>
              <a:ahLst/>
              <a:cxnLst/>
              <a:rect r="r" b="b" t="t" l="l"/>
              <a:pathLst>
                <a:path h="1306986" w="3582751">
                  <a:moveTo>
                    <a:pt x="11382" y="0"/>
                  </a:moveTo>
                  <a:lnTo>
                    <a:pt x="3571368" y="0"/>
                  </a:lnTo>
                  <a:cubicBezTo>
                    <a:pt x="3574387" y="0"/>
                    <a:pt x="3577282" y="1199"/>
                    <a:pt x="3579417" y="3334"/>
                  </a:cubicBezTo>
                  <a:cubicBezTo>
                    <a:pt x="3581552" y="5468"/>
                    <a:pt x="3582751" y="8364"/>
                    <a:pt x="3582751" y="11382"/>
                  </a:cubicBezTo>
                  <a:lnTo>
                    <a:pt x="3582751" y="1295603"/>
                  </a:lnTo>
                  <a:cubicBezTo>
                    <a:pt x="3582751" y="1298622"/>
                    <a:pt x="3581552" y="1301517"/>
                    <a:pt x="3579417" y="1303652"/>
                  </a:cubicBezTo>
                  <a:cubicBezTo>
                    <a:pt x="3577282" y="1305787"/>
                    <a:pt x="3574387" y="1306986"/>
                    <a:pt x="3571368" y="1306986"/>
                  </a:cubicBezTo>
                  <a:lnTo>
                    <a:pt x="11382" y="1306986"/>
                  </a:lnTo>
                  <a:cubicBezTo>
                    <a:pt x="8364" y="1306986"/>
                    <a:pt x="5468" y="1305787"/>
                    <a:pt x="3334" y="1303652"/>
                  </a:cubicBezTo>
                  <a:cubicBezTo>
                    <a:pt x="1199" y="1301517"/>
                    <a:pt x="0" y="1298622"/>
                    <a:pt x="0" y="1295603"/>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name="TextBox 6" id="6"/>
            <p:cNvSpPr txBox="true"/>
            <p:nvPr/>
          </p:nvSpPr>
          <p:spPr>
            <a:xfrm>
              <a:off x="0" y="-38100"/>
              <a:ext cx="3582751" cy="1345086"/>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2342372" y="3105133"/>
            <a:ext cx="299097" cy="4938889"/>
            <a:chOff x="0" y="0"/>
            <a:chExt cx="78775" cy="1300777"/>
          </a:xfrm>
        </p:grpSpPr>
        <p:sp>
          <p:nvSpPr>
            <p:cNvPr name="Freeform 8" id="8"/>
            <p:cNvSpPr/>
            <p:nvPr/>
          </p:nvSpPr>
          <p:spPr>
            <a:xfrm flipH="false" flipV="false" rot="0">
              <a:off x="0" y="0"/>
              <a:ext cx="78775" cy="1300777"/>
            </a:xfrm>
            <a:custGeom>
              <a:avLst/>
              <a:gdLst/>
              <a:ahLst/>
              <a:cxnLst/>
              <a:rect r="r" b="b" t="t" l="l"/>
              <a:pathLst>
                <a:path h="1300777" w="78775">
                  <a:moveTo>
                    <a:pt x="0" y="0"/>
                  </a:moveTo>
                  <a:lnTo>
                    <a:pt x="78775" y="0"/>
                  </a:lnTo>
                  <a:lnTo>
                    <a:pt x="78775" y="1300777"/>
                  </a:lnTo>
                  <a:lnTo>
                    <a:pt x="0" y="1300777"/>
                  </a:lnTo>
                  <a:close/>
                </a:path>
              </a:pathLst>
            </a:custGeom>
            <a:solidFill>
              <a:srgbClr val="D96627"/>
            </a:solidFill>
          </p:spPr>
        </p:sp>
        <p:sp>
          <p:nvSpPr>
            <p:cNvPr name="TextBox 9" id="9"/>
            <p:cNvSpPr txBox="true"/>
            <p:nvPr/>
          </p:nvSpPr>
          <p:spPr>
            <a:xfrm>
              <a:off x="0" y="-38100"/>
              <a:ext cx="78775" cy="1338877"/>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3064773" y="3276099"/>
            <a:ext cx="12158453" cy="4471670"/>
          </a:xfrm>
          <a:prstGeom prst="rect">
            <a:avLst/>
          </a:prstGeom>
        </p:spPr>
        <p:txBody>
          <a:bodyPr anchor="t" rtlCol="false" tIns="0" lIns="0" bIns="0" rIns="0">
            <a:spAutoFit/>
          </a:bodyPr>
          <a:lstStyle/>
          <a:p>
            <a:pPr algn="just" marL="690881" indent="-345440" lvl="1">
              <a:lnSpc>
                <a:spcPts val="4480"/>
              </a:lnSpc>
              <a:buFont typeface="Arial"/>
              <a:buChar char="•"/>
            </a:pPr>
            <a:r>
              <a:rPr lang="en-US" b="true" sz="3200">
                <a:solidFill>
                  <a:srgbClr val="252D37"/>
                </a:solidFill>
                <a:latin typeface="Nunito Bold"/>
                <a:ea typeface="Nunito Bold"/>
                <a:cs typeface="Nunito Bold"/>
                <a:sym typeface="Nunito Bold"/>
              </a:rPr>
              <a:t>BERT và biến thể: </a:t>
            </a:r>
            <a:r>
              <a:rPr lang="en-US" sz="3200">
                <a:solidFill>
                  <a:srgbClr val="252D37"/>
                </a:solidFill>
                <a:latin typeface="Nunito"/>
                <a:ea typeface="Nunito"/>
                <a:cs typeface="Nunito"/>
                <a:sym typeface="Nunito"/>
              </a:rPr>
              <a:t>Kokab et al. </a:t>
            </a:r>
            <a:r>
              <a:rPr lang="en-US" sz="3200" i="true">
                <a:solidFill>
                  <a:srgbClr val="252D37"/>
                </a:solidFill>
                <a:latin typeface="Nunito Italics"/>
                <a:ea typeface="Nunito Italics"/>
                <a:cs typeface="Nunito Italics"/>
                <a:sym typeface="Nunito Italics"/>
              </a:rPr>
              <a:t>(2022) </a:t>
            </a:r>
            <a:r>
              <a:rPr lang="en-US" sz="3200">
                <a:solidFill>
                  <a:srgbClr val="252D37"/>
                </a:solidFill>
                <a:latin typeface="Nunito"/>
                <a:ea typeface="Nunito"/>
                <a:cs typeface="Nunito"/>
                <a:sym typeface="Nunito"/>
              </a:rPr>
              <a:t>phát triển BERT-based CBRNN kết hợp BERT với mạng tích chập và BiLSTM, đạt </a:t>
            </a:r>
            <a:r>
              <a:rPr lang="en-US" sz="3200" u="sng">
                <a:solidFill>
                  <a:srgbClr val="252D37"/>
                </a:solidFill>
                <a:latin typeface="Nunito"/>
                <a:ea typeface="Nunito"/>
                <a:cs typeface="Nunito"/>
                <a:sym typeface="Nunito"/>
              </a:rPr>
              <a:t>93% </a:t>
            </a:r>
            <a:r>
              <a:rPr lang="en-US" sz="3200">
                <a:solidFill>
                  <a:srgbClr val="252D37"/>
                </a:solidFill>
                <a:latin typeface="Nunito"/>
                <a:ea typeface="Nunito"/>
                <a:cs typeface="Nunito"/>
                <a:sym typeface="Nunito"/>
              </a:rPr>
              <a:t>độ chính xác.</a:t>
            </a:r>
          </a:p>
          <a:p>
            <a:pPr algn="just" marL="690881" indent="-345440" lvl="1">
              <a:lnSpc>
                <a:spcPts val="4480"/>
              </a:lnSpc>
              <a:buFont typeface="Arial"/>
              <a:buChar char="•"/>
            </a:pPr>
            <a:r>
              <a:rPr lang="en-US" b="true" sz="3200">
                <a:solidFill>
                  <a:srgbClr val="252D37"/>
                </a:solidFill>
                <a:latin typeface="Nunito Bold"/>
                <a:ea typeface="Nunito Bold"/>
                <a:cs typeface="Nunito Bold"/>
                <a:sym typeface="Nunito Bold"/>
              </a:rPr>
              <a:t>R</a:t>
            </a:r>
            <a:r>
              <a:rPr lang="en-US" b="true" sz="3200">
                <a:solidFill>
                  <a:srgbClr val="252D37"/>
                </a:solidFill>
                <a:latin typeface="Nunito Bold"/>
                <a:ea typeface="Nunito Bold"/>
                <a:cs typeface="Nunito Bold"/>
                <a:sym typeface="Nunito Bold"/>
              </a:rPr>
              <a:t>oBERTa-</a:t>
            </a:r>
            <a:r>
              <a:rPr lang="en-US" b="true" sz="3200">
                <a:solidFill>
                  <a:srgbClr val="252D37"/>
                </a:solidFill>
                <a:latin typeface="Nunito Bold"/>
                <a:ea typeface="Nunito Bold"/>
                <a:cs typeface="Nunito Bold"/>
                <a:sym typeface="Nunito Bold"/>
              </a:rPr>
              <a:t>LSTM</a:t>
            </a:r>
            <a:r>
              <a:rPr lang="en-US" b="true" sz="3200">
                <a:solidFill>
                  <a:srgbClr val="252D37"/>
                </a:solidFill>
                <a:latin typeface="Nunito Bold"/>
                <a:ea typeface="Nunito Bold"/>
                <a:cs typeface="Nunito Bold"/>
                <a:sym typeface="Nunito Bold"/>
              </a:rPr>
              <a:t>: </a:t>
            </a:r>
            <a:r>
              <a:rPr lang="en-US" sz="3200">
                <a:solidFill>
                  <a:srgbClr val="252D37"/>
                </a:solidFill>
                <a:latin typeface="Nunito"/>
                <a:ea typeface="Nunito"/>
                <a:cs typeface="Nunito"/>
                <a:sym typeface="Nunito"/>
              </a:rPr>
              <a:t>Tan et al. </a:t>
            </a:r>
            <a:r>
              <a:rPr lang="en-US" sz="3200" i="true">
                <a:solidFill>
                  <a:srgbClr val="252D37"/>
                </a:solidFill>
                <a:latin typeface="Nunito Italics"/>
                <a:ea typeface="Nunito Italics"/>
                <a:cs typeface="Nunito Italics"/>
                <a:sym typeface="Nunito Italics"/>
              </a:rPr>
              <a:t>(2022a) </a:t>
            </a:r>
            <a:r>
              <a:rPr lang="en-US" sz="3200">
                <a:solidFill>
                  <a:srgbClr val="252D37"/>
                </a:solidFill>
                <a:latin typeface="Nunito"/>
                <a:ea typeface="Nunito"/>
                <a:cs typeface="Nunito"/>
                <a:sym typeface="Nunito"/>
              </a:rPr>
              <a:t>kết hợp RoBERTa với LSTM để học ngữ cảnh và trình tự, đạt </a:t>
            </a:r>
            <a:r>
              <a:rPr lang="en-US" sz="3200" u="sng">
                <a:solidFill>
                  <a:srgbClr val="252D37"/>
                </a:solidFill>
                <a:latin typeface="Nunito"/>
                <a:ea typeface="Nunito"/>
                <a:cs typeface="Nunito"/>
                <a:sym typeface="Nunito"/>
              </a:rPr>
              <a:t>92.96%</a:t>
            </a:r>
            <a:r>
              <a:rPr lang="en-US" sz="3200">
                <a:solidFill>
                  <a:srgbClr val="252D37"/>
                </a:solidFill>
                <a:latin typeface="Nunito"/>
                <a:ea typeface="Nunito"/>
                <a:cs typeface="Nunito"/>
                <a:sym typeface="Nunito"/>
              </a:rPr>
              <a:t> độ chính xác.</a:t>
            </a:r>
          </a:p>
          <a:p>
            <a:pPr algn="just" marL="690881" indent="-345440" lvl="1">
              <a:lnSpc>
                <a:spcPts val="4480"/>
              </a:lnSpc>
              <a:buFont typeface="Arial"/>
              <a:buChar char="•"/>
            </a:pPr>
            <a:r>
              <a:rPr lang="en-US" b="true" sz="3200">
                <a:solidFill>
                  <a:srgbClr val="252D37"/>
                </a:solidFill>
                <a:latin typeface="Nunito Bold"/>
                <a:ea typeface="Nunito Bold"/>
                <a:cs typeface="Nunito Bold"/>
                <a:sym typeface="Nunito Bold"/>
              </a:rPr>
              <a:t>Sentiment Transformer GCN </a:t>
            </a:r>
            <a:r>
              <a:rPr lang="en-US" b="true" sz="3200" i="true">
                <a:solidFill>
                  <a:srgbClr val="252D37"/>
                </a:solidFill>
                <a:latin typeface="Nunito Bold Italics"/>
                <a:ea typeface="Nunito Bold Italics"/>
                <a:cs typeface="Nunito Bold Italics"/>
                <a:sym typeface="Nunito Bold Italics"/>
              </a:rPr>
              <a:t>(ST-GCN)</a:t>
            </a:r>
            <a:r>
              <a:rPr lang="en-US" b="true" sz="3200">
                <a:solidFill>
                  <a:srgbClr val="252D37"/>
                </a:solidFill>
                <a:latin typeface="Nunito Bold"/>
                <a:ea typeface="Nunito Bold"/>
                <a:cs typeface="Nunito Bold"/>
                <a:sym typeface="Nunito Bold"/>
              </a:rPr>
              <a:t>:</a:t>
            </a:r>
            <a:r>
              <a:rPr lang="en-US" sz="3200">
                <a:solidFill>
                  <a:srgbClr val="252D37"/>
                </a:solidFill>
                <a:latin typeface="Nunito"/>
                <a:ea typeface="Nunito"/>
                <a:cs typeface="Nunito"/>
                <a:sym typeface="Nunito"/>
              </a:rPr>
              <a:t> AlBadani et al. </a:t>
            </a:r>
            <a:r>
              <a:rPr lang="en-US" sz="3200" i="true">
                <a:solidFill>
                  <a:srgbClr val="252D37"/>
                </a:solidFill>
                <a:latin typeface="Nunito Italics"/>
                <a:ea typeface="Nunito Italics"/>
                <a:cs typeface="Nunito Italics"/>
                <a:sym typeface="Nunito Italics"/>
              </a:rPr>
              <a:t>(2022) </a:t>
            </a:r>
            <a:r>
              <a:rPr lang="en-US" sz="3200">
                <a:solidFill>
                  <a:srgbClr val="252D37"/>
                </a:solidFill>
                <a:latin typeface="Nunito"/>
                <a:ea typeface="Nunito"/>
                <a:cs typeface="Nunito"/>
                <a:sym typeface="Nunito"/>
              </a:rPr>
              <a:t>xây dựng đồ thị dị sentiment và học embedding dựa trên quan hệ từ, đạt </a:t>
            </a:r>
            <a:r>
              <a:rPr lang="en-US" sz="3200" u="sng">
                <a:solidFill>
                  <a:srgbClr val="252D37"/>
                </a:solidFill>
                <a:latin typeface="Nunito"/>
                <a:ea typeface="Nunito"/>
                <a:cs typeface="Nunito"/>
                <a:sym typeface="Nunito"/>
              </a:rPr>
              <a:t>94.94%</a:t>
            </a:r>
            <a:r>
              <a:rPr lang="en-US" sz="3200">
                <a:solidFill>
                  <a:srgbClr val="252D37"/>
                </a:solidFill>
                <a:latin typeface="Nunito"/>
                <a:ea typeface="Nunito"/>
                <a:cs typeface="Nunito"/>
                <a:sym typeface="Nunito"/>
              </a:rPr>
              <a:t> độ chính xác.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DAGiJa-nXd8</dc:identifier>
  <dcterms:modified xsi:type="dcterms:W3CDTF">2011-08-01T06:04:30Z</dcterms:modified>
  <cp:revision>1</cp:revision>
  <dc:title>Copy of Orange Professional Research Project Presentation</dc:title>
</cp:coreProperties>
</file>