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60" r:id="rId5"/>
    <p:sldId id="283" r:id="rId6"/>
    <p:sldId id="284" r:id="rId7"/>
    <p:sldId id="285" r:id="rId8"/>
    <p:sldId id="262" r:id="rId9"/>
    <p:sldId id="280" r:id="rId10"/>
    <p:sldId id="281" r:id="rId11"/>
    <p:sldId id="282" r:id="rId12"/>
    <p:sldId id="287" r:id="rId13"/>
    <p:sldId id="267" r:id="rId14"/>
    <p:sldId id="268" r:id="rId15"/>
    <p:sldId id="286" r:id="rId16"/>
    <p:sldId id="269" r:id="rId17"/>
    <p:sldId id="289" r:id="rId18"/>
    <p:sldId id="272" r:id="rId19"/>
    <p:sldId id="273" r:id="rId20"/>
    <p:sldId id="278" r:id="rId21"/>
  </p:sldIdLst>
  <p:sldSz cx="18288000" cy="10287000"/>
  <p:notesSz cx="6858000" cy="9144000"/>
  <p:embeddedFontLst>
    <p:embeddedFont>
      <p:font typeface="Barlow Bold" panose="020B0604020202020204" charset="0"/>
      <p:regular r:id="rId23"/>
    </p:embeddedFont>
    <p:embeddedFont>
      <p:font typeface="Barlow SemiCondensed Bold" panose="020B0604020202020204" charset="0"/>
      <p:regular r:id="rId24"/>
    </p:embeddedFont>
    <p:embeddedFont>
      <p:font typeface="Nunito" pitchFamily="2" charset="0"/>
      <p:regular r:id="rId25"/>
      <p:bold r:id="rId26"/>
      <p:italic r:id="rId27"/>
      <p:boldItalic r:id="rId28"/>
    </p:embeddedFont>
    <p:embeddedFont>
      <p:font typeface="Nunito Bold"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0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226" y="3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A6D47-F0E8-412C-A830-71F23B92C3B0}" type="datetimeFigureOut">
              <a:rPr lang="en-US" smtClean="0"/>
              <a:t>4/18/2025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6B8A2-D158-4B7F-9CD6-BE43E24BF1C7}" type="slidenum">
              <a:rPr lang="en-US" smtClean="0"/>
              <a:t>‹#›</a:t>
            </a:fld>
            <a:endParaRPr lang="en-US"/>
          </a:p>
        </p:txBody>
      </p:sp>
    </p:spTree>
    <p:extLst>
      <p:ext uri="{BB962C8B-B14F-4D97-AF65-F5344CB8AC3E}">
        <p14:creationId xmlns:p14="http://schemas.microsoft.com/office/powerpoint/2010/main" val="476991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Freeform 2"/>
          <p:cNvSpPr/>
          <p:nvPr/>
        </p:nvSpPr>
        <p:spPr>
          <a:xfrm>
            <a:off x="14622821" y="-356450"/>
            <a:ext cx="9279915" cy="10999900"/>
          </a:xfrm>
          <a:custGeom>
            <a:avLst/>
            <a:gdLst/>
            <a:ahLst/>
            <a:cxnLst/>
            <a:rect l="l" t="t" r="r" b="b"/>
            <a:pathLst>
              <a:path w="9279915" h="10999900">
                <a:moveTo>
                  <a:pt x="0" y="0"/>
                </a:moveTo>
                <a:lnTo>
                  <a:pt x="9279915" y="0"/>
                </a:lnTo>
                <a:lnTo>
                  <a:pt x="9279915" y="10999900"/>
                </a:lnTo>
                <a:lnTo>
                  <a:pt x="0" y="1099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1950873" y="-465862"/>
            <a:ext cx="2979573" cy="11218724"/>
            <a:chOff x="0" y="0"/>
            <a:chExt cx="784744" cy="2954726"/>
          </a:xfrm>
        </p:grpSpPr>
        <p:sp>
          <p:nvSpPr>
            <p:cNvPr id="4" name="Freeform 4"/>
            <p:cNvSpPr/>
            <p:nvPr/>
          </p:nvSpPr>
          <p:spPr>
            <a:xfrm>
              <a:off x="0" y="0"/>
              <a:ext cx="784744" cy="2954726"/>
            </a:xfrm>
            <a:custGeom>
              <a:avLst/>
              <a:gdLst/>
              <a:ahLst/>
              <a:cxnLst/>
              <a:rect l="l" t="t" r="r" b="b"/>
              <a:pathLst>
                <a:path w="784744" h="2954726">
                  <a:moveTo>
                    <a:pt x="0" y="0"/>
                  </a:moveTo>
                  <a:lnTo>
                    <a:pt x="784744" y="0"/>
                  </a:lnTo>
                  <a:lnTo>
                    <a:pt x="784744" y="2954726"/>
                  </a:lnTo>
                  <a:lnTo>
                    <a:pt x="0" y="2954726"/>
                  </a:lnTo>
                  <a:close/>
                </a:path>
              </a:pathLst>
            </a:custGeom>
            <a:solidFill>
              <a:srgbClr val="D96627"/>
            </a:solidFill>
          </p:spPr>
          <p:txBody>
            <a:bodyPr/>
            <a:lstStyle/>
            <a:p>
              <a:endParaRPr lang="en-US"/>
            </a:p>
          </p:txBody>
        </p:sp>
        <p:sp>
          <p:nvSpPr>
            <p:cNvPr id="5" name="TextBox 5"/>
            <p:cNvSpPr txBox="1"/>
            <p:nvPr/>
          </p:nvSpPr>
          <p:spPr>
            <a:xfrm>
              <a:off x="0" y="-38100"/>
              <a:ext cx="784744" cy="2992826"/>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295400" y="2744066"/>
            <a:ext cx="15231812" cy="5116785"/>
          </a:xfrm>
          <a:prstGeom prst="rect">
            <a:avLst/>
          </a:prstGeom>
        </p:spPr>
        <p:txBody>
          <a:bodyPr wrap="square" lIns="0" tIns="0" rIns="0" bIns="0" rtlCol="0" anchor="t">
            <a:spAutoFit/>
          </a:bodyPr>
          <a:lstStyle/>
          <a:p>
            <a:pPr algn="l">
              <a:lnSpc>
                <a:spcPts val="13266"/>
              </a:lnSpc>
            </a:pPr>
            <a:r>
              <a:rPr lang="en-US" sz="13400" b="1" dirty="0" err="1">
                <a:solidFill>
                  <a:srgbClr val="D96627"/>
                </a:solidFill>
                <a:latin typeface="Barlow Bold"/>
                <a:ea typeface="Barlow Bold"/>
                <a:cs typeface="Barlow Bold"/>
                <a:sym typeface="Barlow Bold"/>
              </a:rPr>
              <a:t>Nhận</a:t>
            </a:r>
            <a:r>
              <a:rPr lang="en-US" sz="13400" b="1" dirty="0">
                <a:solidFill>
                  <a:srgbClr val="D96627"/>
                </a:solidFill>
                <a:latin typeface="Barlow Bold"/>
                <a:ea typeface="Barlow Bold"/>
                <a:cs typeface="Barlow Bold"/>
                <a:sym typeface="Barlow Bold"/>
              </a:rPr>
              <a:t> </a:t>
            </a:r>
            <a:r>
              <a:rPr lang="en-US" sz="13400" b="1" dirty="0" err="1">
                <a:solidFill>
                  <a:srgbClr val="D96627"/>
                </a:solidFill>
                <a:latin typeface="Barlow Bold"/>
                <a:ea typeface="Barlow Bold"/>
                <a:cs typeface="Barlow Bold"/>
                <a:sym typeface="Barlow Bold"/>
              </a:rPr>
              <a:t>diện</a:t>
            </a:r>
            <a:r>
              <a:rPr lang="en-US" sz="13400" b="1" dirty="0">
                <a:solidFill>
                  <a:srgbClr val="D96627"/>
                </a:solidFill>
                <a:latin typeface="Barlow Bold"/>
                <a:ea typeface="Barlow Bold"/>
                <a:cs typeface="Barlow Bold"/>
                <a:sym typeface="Barlow Bold"/>
              </a:rPr>
              <a:t> </a:t>
            </a:r>
            <a:r>
              <a:rPr lang="en-US" sz="13400" b="1" dirty="0" err="1">
                <a:solidFill>
                  <a:srgbClr val="D96627"/>
                </a:solidFill>
                <a:latin typeface="Barlow Bold"/>
                <a:ea typeface="Barlow Bold"/>
                <a:cs typeface="Barlow Bold"/>
                <a:sym typeface="Barlow Bold"/>
              </a:rPr>
              <a:t>cảm</a:t>
            </a:r>
            <a:r>
              <a:rPr lang="en-US" sz="13400" b="1" dirty="0">
                <a:solidFill>
                  <a:srgbClr val="D96627"/>
                </a:solidFill>
                <a:latin typeface="Barlow Bold"/>
                <a:ea typeface="Barlow Bold"/>
                <a:cs typeface="Barlow Bold"/>
                <a:sym typeface="Barlow Bold"/>
              </a:rPr>
              <a:t> </a:t>
            </a:r>
            <a:r>
              <a:rPr lang="en-US" sz="13400" b="1" dirty="0" err="1">
                <a:solidFill>
                  <a:srgbClr val="D96627"/>
                </a:solidFill>
                <a:latin typeface="Barlow Bold"/>
                <a:ea typeface="Barlow Bold"/>
                <a:cs typeface="Barlow Bold"/>
                <a:sym typeface="Barlow Bold"/>
              </a:rPr>
              <a:t>xúc</a:t>
            </a:r>
            <a:r>
              <a:rPr lang="en-US" sz="13400" b="1" dirty="0">
                <a:solidFill>
                  <a:srgbClr val="D96627"/>
                </a:solidFill>
                <a:latin typeface="Barlow Bold"/>
                <a:ea typeface="Barlow Bold"/>
                <a:cs typeface="Barlow Bold"/>
                <a:sym typeface="Barlow Bold"/>
              </a:rPr>
              <a:t> </a:t>
            </a:r>
            <a:r>
              <a:rPr lang="en-US" sz="13400" b="1" dirty="0" err="1">
                <a:solidFill>
                  <a:srgbClr val="D96627"/>
                </a:solidFill>
                <a:latin typeface="Barlow Bold"/>
                <a:ea typeface="Barlow Bold"/>
                <a:cs typeface="Barlow Bold"/>
                <a:sym typeface="Barlow Bold"/>
              </a:rPr>
              <a:t>mặt</a:t>
            </a:r>
            <a:r>
              <a:rPr lang="en-US" sz="13400" b="1" dirty="0">
                <a:solidFill>
                  <a:srgbClr val="D96627"/>
                </a:solidFill>
                <a:latin typeface="Barlow Bold"/>
                <a:ea typeface="Barlow Bold"/>
                <a:cs typeface="Barlow Bold"/>
                <a:sym typeface="Barlow Bold"/>
              </a:rPr>
              <a:t> </a:t>
            </a:r>
            <a:r>
              <a:rPr lang="en-US" sz="13400" b="1" dirty="0" err="1">
                <a:solidFill>
                  <a:srgbClr val="D96627"/>
                </a:solidFill>
                <a:latin typeface="Barlow Bold"/>
                <a:ea typeface="Barlow Bold"/>
                <a:cs typeface="Barlow Bold"/>
                <a:sym typeface="Barlow Bold"/>
              </a:rPr>
              <a:t>người</a:t>
            </a:r>
            <a:r>
              <a:rPr lang="en-US" sz="13400" b="1" dirty="0">
                <a:solidFill>
                  <a:srgbClr val="D96627"/>
                </a:solidFill>
                <a:latin typeface="Barlow Bold"/>
                <a:ea typeface="Barlow Bold"/>
                <a:cs typeface="Barlow Bold"/>
                <a:sym typeface="Barlow Bold"/>
              </a:rPr>
              <a:t> </a:t>
            </a:r>
            <a:r>
              <a:rPr lang="en-US" sz="13400" b="1" dirty="0" err="1">
                <a:solidFill>
                  <a:srgbClr val="D96627"/>
                </a:solidFill>
                <a:latin typeface="Barlow Bold"/>
                <a:ea typeface="Barlow Bold"/>
                <a:cs typeface="Barlow Bold"/>
                <a:sym typeface="Barlow Bold"/>
              </a:rPr>
              <a:t>sử</a:t>
            </a:r>
            <a:r>
              <a:rPr lang="en-US" sz="13400" b="1" dirty="0">
                <a:solidFill>
                  <a:srgbClr val="D96627"/>
                </a:solidFill>
                <a:latin typeface="Barlow Bold"/>
                <a:ea typeface="Barlow Bold"/>
                <a:cs typeface="Barlow Bold"/>
                <a:sym typeface="Barlow Bold"/>
              </a:rPr>
              <a:t> </a:t>
            </a:r>
            <a:r>
              <a:rPr lang="en-US" sz="13400" b="1" dirty="0" err="1">
                <a:solidFill>
                  <a:srgbClr val="D96627"/>
                </a:solidFill>
                <a:latin typeface="Barlow Bold"/>
                <a:ea typeface="Barlow Bold"/>
                <a:cs typeface="Barlow Bold"/>
                <a:sym typeface="Barlow Bold"/>
              </a:rPr>
              <a:t>dụng</a:t>
            </a:r>
            <a:r>
              <a:rPr lang="en-US" sz="13400" b="1" dirty="0">
                <a:solidFill>
                  <a:srgbClr val="D96627"/>
                </a:solidFill>
                <a:latin typeface="Barlow Bold"/>
                <a:ea typeface="Barlow Bold"/>
                <a:cs typeface="Barlow Bold"/>
                <a:sym typeface="Barlow Bold"/>
              </a:rPr>
              <a:t> </a:t>
            </a:r>
          </a:p>
          <a:p>
            <a:pPr algn="l">
              <a:lnSpc>
                <a:spcPts val="13266"/>
              </a:lnSpc>
            </a:pPr>
            <a:r>
              <a:rPr lang="en-US" sz="13400" b="1" dirty="0">
                <a:solidFill>
                  <a:srgbClr val="D96627"/>
                </a:solidFill>
                <a:latin typeface="Barlow Bold"/>
                <a:ea typeface="Barlow Bold"/>
                <a:cs typeface="Barlow Bold"/>
                <a:sym typeface="Barlow Bold"/>
              </a:rPr>
              <a:t>Học </a:t>
            </a:r>
            <a:r>
              <a:rPr lang="en-US" sz="13400" b="1" dirty="0" err="1">
                <a:solidFill>
                  <a:srgbClr val="D96627"/>
                </a:solidFill>
                <a:latin typeface="Barlow Bold"/>
                <a:ea typeface="Barlow Bold"/>
                <a:cs typeface="Barlow Bold"/>
                <a:sym typeface="Barlow Bold"/>
              </a:rPr>
              <a:t>sâu</a:t>
            </a:r>
            <a:r>
              <a:rPr lang="en-US" sz="13400" b="1" dirty="0">
                <a:solidFill>
                  <a:srgbClr val="D96627"/>
                </a:solidFill>
                <a:latin typeface="Barlow Bold"/>
                <a:ea typeface="Barlow Bold"/>
                <a:cs typeface="Barlow Bold"/>
                <a:sym typeface="Barlow Bold"/>
              </a:rPr>
              <a:t> </a:t>
            </a:r>
            <a:r>
              <a:rPr lang="en-US" sz="13400" b="1" dirty="0" err="1">
                <a:solidFill>
                  <a:srgbClr val="D96627"/>
                </a:solidFill>
                <a:latin typeface="Barlow Bold"/>
                <a:ea typeface="Barlow Bold"/>
                <a:cs typeface="Barlow Bold"/>
                <a:sym typeface="Barlow Bold"/>
              </a:rPr>
              <a:t>có</a:t>
            </a:r>
            <a:r>
              <a:rPr lang="en-US" sz="13400" b="1" dirty="0">
                <a:solidFill>
                  <a:srgbClr val="D96627"/>
                </a:solidFill>
                <a:latin typeface="Barlow Bold"/>
                <a:ea typeface="Barlow Bold"/>
                <a:cs typeface="Barlow Bold"/>
                <a:sym typeface="Barlow Bold"/>
              </a:rPr>
              <a:t> </a:t>
            </a:r>
            <a:r>
              <a:rPr lang="en-US" sz="13400" b="1" dirty="0" err="1">
                <a:solidFill>
                  <a:srgbClr val="D96627"/>
                </a:solidFill>
                <a:latin typeface="Barlow Bold"/>
                <a:ea typeface="Barlow Bold"/>
                <a:cs typeface="Barlow Bold"/>
                <a:sym typeface="Barlow Bold"/>
              </a:rPr>
              <a:t>chú</a:t>
            </a:r>
            <a:r>
              <a:rPr lang="en-US" sz="13400" b="1" dirty="0">
                <a:solidFill>
                  <a:srgbClr val="D96627"/>
                </a:solidFill>
                <a:latin typeface="Barlow Bold"/>
                <a:ea typeface="Barlow Bold"/>
                <a:cs typeface="Barlow Bold"/>
                <a:sym typeface="Barlow Bold"/>
              </a:rPr>
              <a:t> ý</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a:extLst>
            <a:ext uri="{FF2B5EF4-FFF2-40B4-BE49-F238E27FC236}">
              <a16:creationId xmlns:a16="http://schemas.microsoft.com/office/drawing/2014/main" id="{2D7C9807-5C66-C9AF-A060-44C7D64F413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4ED66E24-E9DB-0088-AE57-EEE28869AE09}"/>
              </a:ext>
            </a:extLst>
          </p:cNvPr>
          <p:cNvSpPr txBox="1"/>
          <p:nvPr/>
        </p:nvSpPr>
        <p:spPr>
          <a:xfrm>
            <a:off x="16727515" y="8952758"/>
            <a:ext cx="1063569" cy="621260"/>
          </a:xfrm>
          <a:prstGeom prst="rect">
            <a:avLst/>
          </a:prstGeom>
        </p:spPr>
        <p:txBody>
          <a:bodyPr lIns="0" tIns="0" rIns="0" bIns="0" rtlCol="0" anchor="t">
            <a:spAutoFit/>
          </a:bodyPr>
          <a:lstStyle/>
          <a:p>
            <a:pPr algn="ctr">
              <a:lnSpc>
                <a:spcPts val="4319"/>
              </a:lnSpc>
            </a:pPr>
            <a:r>
              <a:rPr lang="en-US" sz="5399" b="1" dirty="0">
                <a:solidFill>
                  <a:srgbClr val="D96627"/>
                </a:solidFill>
                <a:latin typeface="Nunito Bold"/>
                <a:ea typeface="Nunito Bold"/>
                <a:cs typeface="Nunito Bold"/>
                <a:sym typeface="Nunito Bold"/>
              </a:rPr>
              <a:t>10</a:t>
            </a:r>
          </a:p>
        </p:txBody>
      </p:sp>
      <p:sp>
        <p:nvSpPr>
          <p:cNvPr id="3" name="TextBox 3">
            <a:extLst>
              <a:ext uri="{FF2B5EF4-FFF2-40B4-BE49-F238E27FC236}">
                <a16:creationId xmlns:a16="http://schemas.microsoft.com/office/drawing/2014/main" id="{6B9A93FE-DE2F-39A0-B9E8-F1B430A09556}"/>
              </a:ext>
            </a:extLst>
          </p:cNvPr>
          <p:cNvSpPr txBox="1"/>
          <p:nvPr/>
        </p:nvSpPr>
        <p:spPr>
          <a:xfrm>
            <a:off x="2057400" y="876656"/>
            <a:ext cx="13673829" cy="2500685"/>
          </a:xfrm>
          <a:prstGeom prst="rect">
            <a:avLst/>
          </a:prstGeom>
        </p:spPr>
        <p:txBody>
          <a:bodyPr lIns="0" tIns="0" rIns="0" bIns="0" rtlCol="0" anchor="t">
            <a:spAutoFit/>
          </a:bodyPr>
          <a:lstStyle/>
          <a:p>
            <a:pPr>
              <a:lnSpc>
                <a:spcPts val="6480"/>
              </a:lnSpc>
            </a:pPr>
            <a:r>
              <a:rPr lang="en-US" sz="6600" b="1" i="0" dirty="0">
                <a:solidFill>
                  <a:schemeClr val="accent6">
                    <a:lumMod val="75000"/>
                  </a:schemeClr>
                </a:solidFill>
                <a:effectLst/>
                <a:latin typeface="Google Sans Text"/>
              </a:rPr>
              <a:t>4.2 </a:t>
            </a:r>
            <a:r>
              <a:rPr lang="vi-VN" sz="6600" b="1" dirty="0">
                <a:solidFill>
                  <a:schemeClr val="accent6">
                    <a:lumMod val="75000"/>
                  </a:schemeClr>
                </a:solidFill>
              </a:rPr>
              <a:t>Phương pháp xử lý dữ liệu</a:t>
            </a:r>
          </a:p>
          <a:p>
            <a:pPr>
              <a:lnSpc>
                <a:spcPts val="6480"/>
              </a:lnSpc>
            </a:pPr>
            <a:endParaRPr lang="vi-VN" sz="6600" b="1" dirty="0">
              <a:solidFill>
                <a:schemeClr val="accent6">
                  <a:lumMod val="75000"/>
                </a:schemeClr>
              </a:solidFill>
            </a:endParaRPr>
          </a:p>
          <a:p>
            <a:pPr algn="l">
              <a:lnSpc>
                <a:spcPts val="6480"/>
              </a:lnSpc>
            </a:pPr>
            <a:endParaRPr lang="en-US" sz="6480" b="1" dirty="0">
              <a:solidFill>
                <a:schemeClr val="accent6">
                  <a:lumMod val="75000"/>
                </a:schemeClr>
              </a:solidFill>
              <a:latin typeface="Barlow SemiCondensed Bold"/>
              <a:ea typeface="Barlow SemiCondensed Bold"/>
              <a:cs typeface="Barlow SemiCondensed Bold"/>
              <a:sym typeface="Barlow SemiCondensed Bold"/>
            </a:endParaRPr>
          </a:p>
        </p:txBody>
      </p:sp>
      <p:sp>
        <p:nvSpPr>
          <p:cNvPr id="5" name="TextBox 4">
            <a:extLst>
              <a:ext uri="{FF2B5EF4-FFF2-40B4-BE49-F238E27FC236}">
                <a16:creationId xmlns:a16="http://schemas.microsoft.com/office/drawing/2014/main" id="{5193341A-49AC-72EB-A42C-09C218493D28}"/>
              </a:ext>
            </a:extLst>
          </p:cNvPr>
          <p:cNvSpPr txBox="1"/>
          <p:nvPr/>
        </p:nvSpPr>
        <p:spPr>
          <a:xfrm>
            <a:off x="2307085" y="2173218"/>
            <a:ext cx="14420429" cy="7387728"/>
          </a:xfrm>
          <a:prstGeom prst="rect">
            <a:avLst/>
          </a:prstGeom>
          <a:noFill/>
        </p:spPr>
        <p:txBody>
          <a:bodyPr wrap="square">
            <a:spAutoFit/>
          </a:bodyPr>
          <a:lstStyle/>
          <a:p>
            <a:pPr marL="457200" indent="-457200">
              <a:lnSpc>
                <a:spcPct val="150000"/>
              </a:lnSpc>
              <a:buFont typeface="Wingdings" panose="05000000000000000000" pitchFamily="2" charset="2"/>
              <a:buChar char="q"/>
            </a:pPr>
            <a:r>
              <a:rPr lang="vi-VN" sz="3200" b="1" dirty="0"/>
              <a:t>1. Phát hiện khuôn mặt</a:t>
            </a:r>
          </a:p>
          <a:p>
            <a:pPr>
              <a:lnSpc>
                <a:spcPct val="150000"/>
              </a:lnSpc>
            </a:pPr>
            <a:r>
              <a:rPr lang="en-US" sz="3200" dirty="0"/>
              <a:t>	</a:t>
            </a:r>
            <a:r>
              <a:rPr lang="vi-VN" sz="3200" dirty="0"/>
              <a:t>Sử dụng OpenCV 3.4 cho ảnh chưa được xử lý</a:t>
            </a:r>
          </a:p>
          <a:p>
            <a:pPr marL="457200" indent="-457200">
              <a:lnSpc>
                <a:spcPct val="150000"/>
              </a:lnSpc>
              <a:buFont typeface="Wingdings" panose="05000000000000000000" pitchFamily="2" charset="2"/>
              <a:buChar char="q"/>
            </a:pPr>
            <a:r>
              <a:rPr lang="vi-VN" sz="3200" b="1" dirty="0"/>
              <a:t>2. Làm giàu dữ liệu (Data Augmentation)</a:t>
            </a:r>
          </a:p>
          <a:p>
            <a:pPr lvl="2">
              <a:lnSpc>
                <a:spcPct val="150000"/>
              </a:lnSpc>
            </a:pPr>
            <a:r>
              <a:rPr lang="vi-VN" sz="3200" dirty="0"/>
              <a:t>Lật ảnh theo chiều ngang</a:t>
            </a:r>
          </a:p>
          <a:p>
            <a:pPr lvl="2">
              <a:lnSpc>
                <a:spcPct val="150000"/>
              </a:lnSpc>
            </a:pPr>
            <a:r>
              <a:rPr lang="vi-VN" sz="3200" dirty="0"/>
              <a:t>Xoay ảnh ngẫu nhiên (từ -30 đến 30 độ)</a:t>
            </a:r>
          </a:p>
          <a:p>
            <a:pPr lvl="2">
              <a:lnSpc>
                <a:spcPct val="150000"/>
              </a:lnSpc>
            </a:pPr>
            <a:r>
              <a:rPr lang="vi-VN" sz="3200" dirty="0"/>
              <a:t>Sử dụng thư viện imgaug</a:t>
            </a:r>
          </a:p>
          <a:p>
            <a:pPr marL="457200" indent="-457200">
              <a:lnSpc>
                <a:spcPct val="150000"/>
              </a:lnSpc>
              <a:buFont typeface="Wingdings" panose="05000000000000000000" pitchFamily="2" charset="2"/>
              <a:buChar char="q"/>
            </a:pPr>
            <a:r>
              <a:rPr lang="vi-VN" sz="3200" b="1" dirty="0"/>
              <a:t>3. Tiền xử lý</a:t>
            </a:r>
          </a:p>
          <a:p>
            <a:pPr lvl="2">
              <a:lnSpc>
                <a:spcPct val="150000"/>
              </a:lnSpc>
            </a:pPr>
            <a:r>
              <a:rPr lang="vi-VN" sz="3200" dirty="0"/>
              <a:t>Sửa kích cỡ ảnh về 224x224 pixels</a:t>
            </a:r>
          </a:p>
          <a:p>
            <a:pPr lvl="2">
              <a:lnSpc>
                <a:spcPct val="150000"/>
              </a:lnSpc>
            </a:pPr>
            <a:r>
              <a:rPr lang="vi-VN" sz="3200" dirty="0"/>
              <a:t>Chuyển thành 3 kênh màu (nếu cần)</a:t>
            </a:r>
          </a:p>
          <a:p>
            <a:pPr lvl="2">
              <a:lnSpc>
                <a:spcPct val="150000"/>
              </a:lnSpc>
            </a:pPr>
            <a:r>
              <a:rPr lang="vi-VN" sz="3200" dirty="0"/>
              <a:t>Chuẩn hóa giá trị pixel</a:t>
            </a:r>
          </a:p>
        </p:txBody>
      </p:sp>
    </p:spTree>
    <p:extLst>
      <p:ext uri="{BB962C8B-B14F-4D97-AF65-F5344CB8AC3E}">
        <p14:creationId xmlns:p14="http://schemas.microsoft.com/office/powerpoint/2010/main" val="4170563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a:extLst>
            <a:ext uri="{FF2B5EF4-FFF2-40B4-BE49-F238E27FC236}">
              <a16:creationId xmlns:a16="http://schemas.microsoft.com/office/drawing/2014/main" id="{EC6C42BC-04A6-D908-8D1D-139908909027}"/>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1FE6B38F-F5B2-ECE0-44B9-1117918F2C28}"/>
              </a:ext>
            </a:extLst>
          </p:cNvPr>
          <p:cNvSpPr txBox="1"/>
          <p:nvPr/>
        </p:nvSpPr>
        <p:spPr>
          <a:xfrm>
            <a:off x="16727515" y="8952758"/>
            <a:ext cx="1063569" cy="621260"/>
          </a:xfrm>
          <a:prstGeom prst="rect">
            <a:avLst/>
          </a:prstGeom>
        </p:spPr>
        <p:txBody>
          <a:bodyPr lIns="0" tIns="0" rIns="0" bIns="0" rtlCol="0" anchor="t">
            <a:spAutoFit/>
          </a:bodyPr>
          <a:lstStyle/>
          <a:p>
            <a:pPr algn="ctr">
              <a:lnSpc>
                <a:spcPts val="4319"/>
              </a:lnSpc>
            </a:pPr>
            <a:r>
              <a:rPr lang="en-US" sz="5399" b="1" dirty="0">
                <a:solidFill>
                  <a:srgbClr val="D96627"/>
                </a:solidFill>
                <a:latin typeface="Nunito Bold"/>
                <a:ea typeface="Nunito Bold"/>
                <a:cs typeface="Nunito Bold"/>
                <a:sym typeface="Nunito Bold"/>
              </a:rPr>
              <a:t>11</a:t>
            </a:r>
          </a:p>
        </p:txBody>
      </p:sp>
      <p:sp>
        <p:nvSpPr>
          <p:cNvPr id="3" name="TextBox 3">
            <a:extLst>
              <a:ext uri="{FF2B5EF4-FFF2-40B4-BE49-F238E27FC236}">
                <a16:creationId xmlns:a16="http://schemas.microsoft.com/office/drawing/2014/main" id="{9EEBA8F9-76F2-8563-9038-805482F97EE0}"/>
              </a:ext>
            </a:extLst>
          </p:cNvPr>
          <p:cNvSpPr txBox="1"/>
          <p:nvPr/>
        </p:nvSpPr>
        <p:spPr>
          <a:xfrm>
            <a:off x="2099288" y="1407294"/>
            <a:ext cx="13673829" cy="848630"/>
          </a:xfrm>
          <a:prstGeom prst="rect">
            <a:avLst/>
          </a:prstGeom>
        </p:spPr>
        <p:txBody>
          <a:bodyPr lIns="0" tIns="0" rIns="0" bIns="0" rtlCol="0" anchor="t">
            <a:spAutoFit/>
          </a:bodyPr>
          <a:lstStyle/>
          <a:p>
            <a:pPr algn="l">
              <a:lnSpc>
                <a:spcPts val="6480"/>
              </a:lnSpc>
            </a:pPr>
            <a:r>
              <a:rPr lang="en-US" sz="6480" b="1" dirty="0">
                <a:solidFill>
                  <a:schemeClr val="accent6">
                    <a:lumMod val="75000"/>
                  </a:schemeClr>
                </a:solidFill>
                <a:latin typeface="Aria;"/>
                <a:ea typeface="Barlow SemiCondensed Bold"/>
                <a:cs typeface="Barlow SemiCondensed Bold"/>
                <a:sym typeface="Barlow SemiCondensed Bold"/>
              </a:rPr>
              <a:t>5. </a:t>
            </a:r>
            <a:r>
              <a:rPr lang="vi-VN" sz="6600" b="1" dirty="0">
                <a:solidFill>
                  <a:schemeClr val="accent6">
                    <a:lumMod val="75000"/>
                  </a:schemeClr>
                </a:solidFill>
                <a:latin typeface="Aria;"/>
              </a:rPr>
              <a:t>Kết quả đạt được</a:t>
            </a:r>
            <a:endParaRPr lang="en-US" sz="6480" b="1" dirty="0">
              <a:solidFill>
                <a:schemeClr val="accent6">
                  <a:lumMod val="75000"/>
                </a:schemeClr>
              </a:solidFill>
              <a:latin typeface="Aria;"/>
              <a:ea typeface="Barlow SemiCondensed Bold"/>
              <a:cs typeface="Barlow SemiCondensed Bold"/>
              <a:sym typeface="Barlow SemiCondensed Bold"/>
            </a:endParaRPr>
          </a:p>
        </p:txBody>
      </p:sp>
      <p:sp>
        <p:nvSpPr>
          <p:cNvPr id="5" name="TextBox 4">
            <a:extLst>
              <a:ext uri="{FF2B5EF4-FFF2-40B4-BE49-F238E27FC236}">
                <a16:creationId xmlns:a16="http://schemas.microsoft.com/office/drawing/2014/main" id="{B4A23184-4DBC-5E7F-18BB-3DE5479D4B93}"/>
              </a:ext>
            </a:extLst>
          </p:cNvPr>
          <p:cNvSpPr txBox="1"/>
          <p:nvPr/>
        </p:nvSpPr>
        <p:spPr>
          <a:xfrm>
            <a:off x="2099289" y="2255924"/>
            <a:ext cx="14089424" cy="4433073"/>
          </a:xfrm>
          <a:prstGeom prst="rect">
            <a:avLst/>
          </a:prstGeom>
          <a:noFill/>
        </p:spPr>
        <p:txBody>
          <a:bodyPr wrap="square">
            <a:spAutoFit/>
          </a:bodyPr>
          <a:lstStyle/>
          <a:p>
            <a:pPr marL="457200" indent="-457200">
              <a:lnSpc>
                <a:spcPct val="150000"/>
              </a:lnSpc>
              <a:buFont typeface="Wingdings" panose="05000000000000000000" pitchFamily="2" charset="2"/>
              <a:buChar char="q"/>
            </a:pPr>
            <a:r>
              <a:rPr lang="vi-VN" sz="3200" b="1" dirty="0"/>
              <a:t>Về dữ liệu</a:t>
            </a:r>
          </a:p>
          <a:p>
            <a:pPr>
              <a:lnSpc>
                <a:spcPct val="150000"/>
              </a:lnSpc>
            </a:pPr>
            <a:r>
              <a:rPr lang="en-US" sz="3200" dirty="0"/>
              <a:t>	- </a:t>
            </a:r>
            <a:r>
              <a:rPr lang="vi-VN" sz="3200" dirty="0"/>
              <a:t>Xây dựng thành công bộ dữ liệu VEMO - bộ dữ liệu đầu tiên về biểu cảm mặt người Việt Nam</a:t>
            </a:r>
          </a:p>
          <a:p>
            <a:pPr marL="457200" indent="-457200">
              <a:lnSpc>
                <a:spcPct val="150000"/>
              </a:lnSpc>
              <a:buFont typeface="Wingdings" panose="05000000000000000000" pitchFamily="2" charset="2"/>
              <a:buChar char="q"/>
            </a:pPr>
            <a:r>
              <a:rPr lang="vi-VN" sz="3200" b="1" i="0" u="none" strike="noStrike" dirty="0">
                <a:solidFill>
                  <a:srgbClr val="000000"/>
                </a:solidFill>
                <a:effectLst/>
              </a:rPr>
              <a:t>Về bài toán</a:t>
            </a:r>
            <a:br>
              <a:rPr lang="vi-VN" sz="3200" b="0" i="0" u="none" strike="noStrike" dirty="0">
                <a:solidFill>
                  <a:srgbClr val="000000"/>
                </a:solidFill>
                <a:effectLst/>
              </a:rPr>
            </a:br>
            <a:r>
              <a:rPr lang="en-US" sz="3200" b="0" i="0" u="none" strike="noStrike" dirty="0">
                <a:solidFill>
                  <a:srgbClr val="000000"/>
                </a:solidFill>
                <a:effectLst/>
              </a:rPr>
              <a:t>    -</a:t>
            </a:r>
            <a:r>
              <a:rPr lang="en-US" sz="3200" dirty="0">
                <a:solidFill>
                  <a:srgbClr val="000000"/>
                </a:solidFill>
              </a:rPr>
              <a:t> </a:t>
            </a:r>
            <a:r>
              <a:rPr lang="vi-VN" sz="3200" b="0" i="0" u="none" strike="noStrike" dirty="0">
                <a:solidFill>
                  <a:srgbClr val="000000"/>
                </a:solidFill>
                <a:effectLst/>
              </a:rPr>
              <a:t>Đóng góp một phương pháp hiệu quả cho bài toán nhận diện cảm xúc từ ảnh tĩnh trong điều kiện thực tế, có tiềm năng ứng dụng </a:t>
            </a:r>
            <a:endParaRPr lang="vi-VN" sz="3200" dirty="0"/>
          </a:p>
        </p:txBody>
      </p:sp>
    </p:spTree>
    <p:extLst>
      <p:ext uri="{BB962C8B-B14F-4D97-AF65-F5344CB8AC3E}">
        <p14:creationId xmlns:p14="http://schemas.microsoft.com/office/powerpoint/2010/main" val="1765221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a:extLst>
            <a:ext uri="{FF2B5EF4-FFF2-40B4-BE49-F238E27FC236}">
              <a16:creationId xmlns:a16="http://schemas.microsoft.com/office/drawing/2014/main" id="{D209D456-464A-3007-98A9-DF227BDA5037}"/>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DE1FA49-01EA-F90F-03D0-14E4B7CE3B1E}"/>
              </a:ext>
            </a:extLst>
          </p:cNvPr>
          <p:cNvSpPr txBox="1"/>
          <p:nvPr/>
        </p:nvSpPr>
        <p:spPr>
          <a:xfrm>
            <a:off x="16727515" y="8952758"/>
            <a:ext cx="1063569" cy="608188"/>
          </a:xfrm>
          <a:prstGeom prst="rect">
            <a:avLst/>
          </a:prstGeom>
        </p:spPr>
        <p:txBody>
          <a:bodyPr lIns="0" tIns="0" rIns="0" bIns="0" rtlCol="0" anchor="t">
            <a:spAutoFit/>
          </a:bodyPr>
          <a:lstStyle/>
          <a:p>
            <a:pPr algn="ctr">
              <a:lnSpc>
                <a:spcPts val="4319"/>
              </a:lnSpc>
            </a:pPr>
            <a:r>
              <a:rPr lang="en-US" sz="5399" b="1">
                <a:solidFill>
                  <a:srgbClr val="D96627"/>
                </a:solidFill>
                <a:latin typeface="Nunito Bold"/>
                <a:ea typeface="Nunito Bold"/>
                <a:cs typeface="Nunito Bold"/>
                <a:sym typeface="Nunito Bold"/>
              </a:rPr>
              <a:t>12</a:t>
            </a:r>
          </a:p>
        </p:txBody>
      </p:sp>
      <p:sp>
        <p:nvSpPr>
          <p:cNvPr id="3" name="TextBox 3">
            <a:extLst>
              <a:ext uri="{FF2B5EF4-FFF2-40B4-BE49-F238E27FC236}">
                <a16:creationId xmlns:a16="http://schemas.microsoft.com/office/drawing/2014/main" id="{71D9CF9C-A182-9C63-1344-6442BF30093F}"/>
              </a:ext>
            </a:extLst>
          </p:cNvPr>
          <p:cNvSpPr txBox="1"/>
          <p:nvPr/>
        </p:nvSpPr>
        <p:spPr>
          <a:xfrm>
            <a:off x="2099288" y="1407294"/>
            <a:ext cx="13673829" cy="848630"/>
          </a:xfrm>
          <a:prstGeom prst="rect">
            <a:avLst/>
          </a:prstGeom>
        </p:spPr>
        <p:txBody>
          <a:bodyPr lIns="0" tIns="0" rIns="0" bIns="0" rtlCol="0" anchor="t">
            <a:spAutoFit/>
          </a:bodyPr>
          <a:lstStyle/>
          <a:p>
            <a:pPr algn="l">
              <a:lnSpc>
                <a:spcPts val="6480"/>
              </a:lnSpc>
            </a:pPr>
            <a:r>
              <a:rPr lang="en-US" sz="6480" b="1" dirty="0">
                <a:solidFill>
                  <a:schemeClr val="accent6">
                    <a:lumMod val="75000"/>
                  </a:schemeClr>
                </a:solidFill>
                <a:latin typeface="Aria;"/>
                <a:ea typeface="Barlow SemiCondensed Bold"/>
                <a:cs typeface="Barlow SemiCondensed Bold"/>
                <a:sym typeface="Barlow SemiCondensed Bold"/>
              </a:rPr>
              <a:t>5.1.1</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Kiến</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trúc</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đề</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xuất</a:t>
            </a:r>
            <a:r>
              <a:rPr lang="en-US" sz="6600" b="1" dirty="0">
                <a:solidFill>
                  <a:schemeClr val="accent6">
                    <a:lumMod val="75000"/>
                  </a:schemeClr>
                </a:solidFill>
                <a:latin typeface="Aria;"/>
              </a:rPr>
              <a:t> – </a:t>
            </a:r>
            <a:r>
              <a:rPr lang="en-US" sz="6600" b="1" dirty="0" err="1">
                <a:solidFill>
                  <a:schemeClr val="accent6">
                    <a:lumMod val="75000"/>
                  </a:schemeClr>
                </a:solidFill>
                <a:latin typeface="Aria;"/>
              </a:rPr>
              <a:t>cơ</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chế</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chú</a:t>
            </a:r>
            <a:r>
              <a:rPr lang="en-US" sz="6600" b="1" dirty="0">
                <a:solidFill>
                  <a:schemeClr val="accent6">
                    <a:lumMod val="75000"/>
                  </a:schemeClr>
                </a:solidFill>
                <a:latin typeface="Aria;"/>
              </a:rPr>
              <a:t> ý</a:t>
            </a:r>
            <a:endParaRPr lang="en-US" sz="6480" b="1" dirty="0">
              <a:solidFill>
                <a:schemeClr val="accent6">
                  <a:lumMod val="75000"/>
                </a:schemeClr>
              </a:solidFill>
              <a:latin typeface="Aria;"/>
              <a:ea typeface="Barlow SemiCondensed Bold"/>
              <a:cs typeface="Barlow SemiCondensed Bold"/>
              <a:sym typeface="Barlow SemiCondensed Bold"/>
            </a:endParaRPr>
          </a:p>
        </p:txBody>
      </p:sp>
      <p:sp>
        <p:nvSpPr>
          <p:cNvPr id="5" name="TextBox 4">
            <a:extLst>
              <a:ext uri="{FF2B5EF4-FFF2-40B4-BE49-F238E27FC236}">
                <a16:creationId xmlns:a16="http://schemas.microsoft.com/office/drawing/2014/main" id="{7704AFC4-2EB4-601E-3DBB-2C9F66C374E8}"/>
              </a:ext>
            </a:extLst>
          </p:cNvPr>
          <p:cNvSpPr txBox="1"/>
          <p:nvPr/>
        </p:nvSpPr>
        <p:spPr>
          <a:xfrm>
            <a:off x="2099289" y="2255924"/>
            <a:ext cx="14089424" cy="739754"/>
          </a:xfrm>
          <a:prstGeom prst="rect">
            <a:avLst/>
          </a:prstGeom>
          <a:noFill/>
        </p:spPr>
        <p:txBody>
          <a:bodyPr wrap="square">
            <a:spAutoFit/>
          </a:bodyPr>
          <a:lstStyle/>
          <a:p>
            <a:pPr>
              <a:lnSpc>
                <a:spcPct val="150000"/>
              </a:lnSpc>
            </a:pPr>
            <a:endParaRPr lang="vi-VN" sz="3200" dirty="0"/>
          </a:p>
        </p:txBody>
      </p:sp>
      <p:sp>
        <p:nvSpPr>
          <p:cNvPr id="6" name="TextBox 5">
            <a:extLst>
              <a:ext uri="{FF2B5EF4-FFF2-40B4-BE49-F238E27FC236}">
                <a16:creationId xmlns:a16="http://schemas.microsoft.com/office/drawing/2014/main" id="{EA4FE492-49E3-A3F0-C988-C7CF088D0529}"/>
              </a:ext>
            </a:extLst>
          </p:cNvPr>
          <p:cNvSpPr txBox="1"/>
          <p:nvPr/>
        </p:nvSpPr>
        <p:spPr>
          <a:xfrm>
            <a:off x="762000" y="3238500"/>
            <a:ext cx="9144000" cy="2967479"/>
          </a:xfrm>
          <a:prstGeom prst="rect">
            <a:avLst/>
          </a:prstGeom>
          <a:noFill/>
        </p:spPr>
        <p:txBody>
          <a:bodyPr wrap="square">
            <a:spAutoFit/>
          </a:bodyPr>
          <a:lstStyle/>
          <a:p>
            <a:pPr marL="457200" indent="-457200">
              <a:lnSpc>
                <a:spcPct val="150000"/>
              </a:lnSpc>
              <a:buFont typeface="Wingdings" panose="05000000000000000000" pitchFamily="2" charset="2"/>
              <a:buChar char="q"/>
            </a:pPr>
            <a:r>
              <a:rPr lang="vi-VN" sz="3200" b="0" i="0" u="none" strike="noStrike" dirty="0">
                <a:solidFill>
                  <a:srgbClr val="000000"/>
                </a:solidFill>
                <a:effectLst/>
              </a:rPr>
              <a:t>Đề xuất kiến trúc mới tích hợp cơ chế chú ý (lấy cảm hứng từ kiến trúc mã hóa-giải mã) vào các khối trích xuất đặc trưng (Residual Unit), huấn luyện end-to-end</a:t>
            </a:r>
            <a:endParaRPr lang="en-US" sz="3200" dirty="0"/>
          </a:p>
        </p:txBody>
      </p:sp>
      <p:pic>
        <p:nvPicPr>
          <p:cNvPr id="16" name="Picture 15">
            <a:extLst>
              <a:ext uri="{FF2B5EF4-FFF2-40B4-BE49-F238E27FC236}">
                <a16:creationId xmlns:a16="http://schemas.microsoft.com/office/drawing/2014/main" id="{AFFDC28C-BF22-A4C9-2168-60716905B29F}"/>
              </a:ext>
            </a:extLst>
          </p:cNvPr>
          <p:cNvPicPr>
            <a:picLocks noChangeAspect="1"/>
          </p:cNvPicPr>
          <p:nvPr/>
        </p:nvPicPr>
        <p:blipFill>
          <a:blip r:embed="rId2"/>
          <a:stretch>
            <a:fillRect/>
          </a:stretch>
        </p:blipFill>
        <p:spPr>
          <a:xfrm>
            <a:off x="10896600" y="2995678"/>
            <a:ext cx="4724400" cy="3549326"/>
          </a:xfrm>
          <a:prstGeom prst="rect">
            <a:avLst/>
          </a:prstGeom>
        </p:spPr>
      </p:pic>
      <p:pic>
        <p:nvPicPr>
          <p:cNvPr id="20" name="Picture 19">
            <a:extLst>
              <a:ext uri="{FF2B5EF4-FFF2-40B4-BE49-F238E27FC236}">
                <a16:creationId xmlns:a16="http://schemas.microsoft.com/office/drawing/2014/main" id="{859B5327-B696-DD83-880E-4465C69FD357}"/>
              </a:ext>
            </a:extLst>
          </p:cNvPr>
          <p:cNvPicPr>
            <a:picLocks noChangeAspect="1"/>
          </p:cNvPicPr>
          <p:nvPr/>
        </p:nvPicPr>
        <p:blipFill>
          <a:blip r:embed="rId3"/>
          <a:stretch>
            <a:fillRect/>
          </a:stretch>
        </p:blipFill>
        <p:spPr>
          <a:xfrm>
            <a:off x="10400210" y="6801802"/>
            <a:ext cx="5182883" cy="2458547"/>
          </a:xfrm>
          <a:prstGeom prst="rect">
            <a:avLst/>
          </a:prstGeom>
        </p:spPr>
      </p:pic>
    </p:spTree>
    <p:extLst>
      <p:ext uri="{BB962C8B-B14F-4D97-AF65-F5344CB8AC3E}">
        <p14:creationId xmlns:p14="http://schemas.microsoft.com/office/powerpoint/2010/main" val="1000385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TextBox 2"/>
          <p:cNvSpPr txBox="1"/>
          <p:nvPr/>
        </p:nvSpPr>
        <p:spPr>
          <a:xfrm>
            <a:off x="16727515" y="8952758"/>
            <a:ext cx="1063569" cy="621260"/>
          </a:xfrm>
          <a:prstGeom prst="rect">
            <a:avLst/>
          </a:prstGeom>
        </p:spPr>
        <p:txBody>
          <a:bodyPr lIns="0" tIns="0" rIns="0" bIns="0" rtlCol="0" anchor="t">
            <a:spAutoFit/>
          </a:bodyPr>
          <a:lstStyle/>
          <a:p>
            <a:pPr algn="ctr">
              <a:lnSpc>
                <a:spcPts val="4319"/>
              </a:lnSpc>
            </a:pPr>
            <a:r>
              <a:rPr lang="en-US" sz="5399" b="1" dirty="0">
                <a:solidFill>
                  <a:srgbClr val="D96627"/>
                </a:solidFill>
                <a:latin typeface="Nunito Bold"/>
                <a:ea typeface="Nunito Bold"/>
                <a:cs typeface="Nunito Bold"/>
                <a:sym typeface="Nunito Bold"/>
              </a:rPr>
              <a:t>13</a:t>
            </a:r>
          </a:p>
        </p:txBody>
      </p:sp>
      <p:sp>
        <p:nvSpPr>
          <p:cNvPr id="3" name="TextBox 3"/>
          <p:cNvSpPr txBox="1"/>
          <p:nvPr/>
        </p:nvSpPr>
        <p:spPr>
          <a:xfrm>
            <a:off x="2099288" y="1407294"/>
            <a:ext cx="13673829" cy="837345"/>
          </a:xfrm>
          <a:prstGeom prst="rect">
            <a:avLst/>
          </a:prstGeom>
        </p:spPr>
        <p:txBody>
          <a:bodyPr lIns="0" tIns="0" rIns="0" bIns="0" rtlCol="0" anchor="t">
            <a:spAutoFit/>
          </a:bodyPr>
          <a:lstStyle/>
          <a:p>
            <a:pPr algn="l">
              <a:lnSpc>
                <a:spcPts val="6480"/>
              </a:lnSpc>
            </a:pPr>
            <a:r>
              <a:rPr lang="en-US" sz="6480" b="1" dirty="0">
                <a:solidFill>
                  <a:schemeClr val="accent6">
                    <a:lumMod val="75000"/>
                  </a:schemeClr>
                </a:solidFill>
                <a:latin typeface="Barlow SemiCondensed Bold"/>
                <a:ea typeface="Barlow SemiCondensed Bold"/>
                <a:cs typeface="Barlow SemiCondensed Bold"/>
                <a:sym typeface="Barlow SemiCondensed Bold"/>
              </a:rPr>
              <a:t>5.1.2 </a:t>
            </a:r>
            <a:r>
              <a:rPr lang="en-US" sz="6600" b="1" dirty="0" err="1">
                <a:solidFill>
                  <a:schemeClr val="accent6">
                    <a:lumMod val="75000"/>
                  </a:schemeClr>
                </a:solidFill>
                <a:latin typeface="Aria;"/>
                <a:ea typeface="Barlow SemiCondensed Bold"/>
                <a:cs typeface="Barlow SemiCondensed Bold"/>
                <a:sym typeface="Barlow SemiCondensed Bold"/>
              </a:rPr>
              <a:t>Kiến</a:t>
            </a:r>
            <a:r>
              <a:rPr lang="en-US" sz="6600" b="1" dirty="0">
                <a:solidFill>
                  <a:schemeClr val="accent6">
                    <a:lumMod val="75000"/>
                  </a:schemeClr>
                </a:solidFill>
                <a:latin typeface="Aria;"/>
                <a:ea typeface="Barlow SemiCondensed Bold"/>
                <a:cs typeface="Barlow SemiCondensed Bold"/>
                <a:sym typeface="Barlow SemiCondensed Bold"/>
              </a:rPr>
              <a:t> </a:t>
            </a:r>
            <a:r>
              <a:rPr lang="en-US" sz="6600" b="1" dirty="0" err="1">
                <a:solidFill>
                  <a:schemeClr val="accent6">
                    <a:lumMod val="75000"/>
                  </a:schemeClr>
                </a:solidFill>
                <a:latin typeface="Aria;"/>
                <a:ea typeface="Barlow SemiCondensed Bold"/>
                <a:cs typeface="Barlow SemiCondensed Bold"/>
                <a:sym typeface="Barlow SemiCondensed Bold"/>
              </a:rPr>
              <a:t>trúc</a:t>
            </a:r>
            <a:r>
              <a:rPr lang="en-US" sz="6600" b="1" dirty="0">
                <a:solidFill>
                  <a:schemeClr val="accent6">
                    <a:lumMod val="75000"/>
                  </a:schemeClr>
                </a:solidFill>
                <a:latin typeface="Aria;"/>
                <a:ea typeface="Barlow SemiCondensed Bold"/>
                <a:cs typeface="Barlow SemiCondensed Bold"/>
                <a:sym typeface="Barlow SemiCondensed Bold"/>
              </a:rPr>
              <a:t> </a:t>
            </a:r>
            <a:r>
              <a:rPr lang="en-US" sz="6600" b="1" dirty="0" err="1">
                <a:solidFill>
                  <a:schemeClr val="accent6">
                    <a:lumMod val="75000"/>
                  </a:schemeClr>
                </a:solidFill>
                <a:latin typeface="Aria;"/>
                <a:ea typeface="Barlow SemiCondensed Bold"/>
                <a:cs typeface="Barlow SemiCondensed Bold"/>
                <a:sym typeface="Barlow SemiCondensed Bold"/>
              </a:rPr>
              <a:t>đề</a:t>
            </a:r>
            <a:r>
              <a:rPr lang="en-US" sz="6600" b="1" dirty="0">
                <a:solidFill>
                  <a:schemeClr val="accent6">
                    <a:lumMod val="75000"/>
                  </a:schemeClr>
                </a:solidFill>
                <a:latin typeface="Aria;"/>
                <a:ea typeface="Barlow SemiCondensed Bold"/>
                <a:cs typeface="Barlow SemiCondensed Bold"/>
                <a:sym typeface="Barlow SemiCondensed Bold"/>
              </a:rPr>
              <a:t> </a:t>
            </a:r>
            <a:r>
              <a:rPr lang="en-US" sz="6600" b="1" dirty="0" err="1">
                <a:solidFill>
                  <a:schemeClr val="accent6">
                    <a:lumMod val="75000"/>
                  </a:schemeClr>
                </a:solidFill>
                <a:latin typeface="Aria;"/>
                <a:ea typeface="Barlow SemiCondensed Bold"/>
                <a:cs typeface="Barlow SemiCondensed Bold"/>
                <a:sym typeface="Barlow SemiCondensed Bold"/>
              </a:rPr>
              <a:t>xuất</a:t>
            </a:r>
            <a:r>
              <a:rPr lang="vi-VN" sz="6600" b="1" dirty="0">
                <a:solidFill>
                  <a:schemeClr val="accent6">
                    <a:lumMod val="75000"/>
                  </a:schemeClr>
                </a:solidFill>
                <a:latin typeface="Aria;"/>
              </a:rPr>
              <a:t> </a:t>
            </a:r>
            <a:r>
              <a:rPr lang="en-US" sz="6600" b="1" i="0" dirty="0">
                <a:solidFill>
                  <a:schemeClr val="accent6">
                    <a:lumMod val="75000"/>
                  </a:schemeClr>
                </a:solidFill>
                <a:effectLst/>
                <a:latin typeface="Google Sans Text"/>
              </a:rPr>
              <a:t>- </a:t>
            </a:r>
            <a:r>
              <a:rPr lang="en-US" sz="6600" b="1" i="0" dirty="0" err="1">
                <a:solidFill>
                  <a:schemeClr val="accent6">
                    <a:lumMod val="75000"/>
                  </a:schemeClr>
                </a:solidFill>
                <a:effectLst/>
                <a:latin typeface="Google Sans Text"/>
              </a:rPr>
              <a:t>Trên</a:t>
            </a:r>
            <a:r>
              <a:rPr lang="en-US" sz="6600" b="1" i="0" dirty="0">
                <a:solidFill>
                  <a:schemeClr val="accent6">
                    <a:lumMod val="75000"/>
                  </a:schemeClr>
                </a:solidFill>
                <a:effectLst/>
                <a:latin typeface="Google Sans Text"/>
              </a:rPr>
              <a:t> FER2013</a:t>
            </a:r>
            <a:endParaRPr lang="en-US" sz="6480" b="1" dirty="0">
              <a:solidFill>
                <a:schemeClr val="accent6">
                  <a:lumMod val="75000"/>
                </a:schemeClr>
              </a:solidFill>
              <a:latin typeface="Barlow SemiCondensed Bold"/>
              <a:ea typeface="Barlow SemiCondensed Bold"/>
              <a:cs typeface="Barlow SemiCondensed Bold"/>
              <a:sym typeface="Barlow SemiCondensed Bold"/>
            </a:endParaRPr>
          </a:p>
        </p:txBody>
      </p:sp>
      <p:sp>
        <p:nvSpPr>
          <p:cNvPr id="6" name="TextBox 5">
            <a:extLst>
              <a:ext uri="{FF2B5EF4-FFF2-40B4-BE49-F238E27FC236}">
                <a16:creationId xmlns:a16="http://schemas.microsoft.com/office/drawing/2014/main" id="{F777101A-E1D4-4537-F5C0-832443E23C6D}"/>
              </a:ext>
            </a:extLst>
          </p:cNvPr>
          <p:cNvSpPr txBox="1"/>
          <p:nvPr/>
        </p:nvSpPr>
        <p:spPr>
          <a:xfrm>
            <a:off x="2257782" y="2476500"/>
            <a:ext cx="13210818" cy="2257669"/>
          </a:xfrm>
          <a:prstGeom prst="rect">
            <a:avLst/>
          </a:prstGeom>
          <a:noFill/>
        </p:spPr>
        <p:txBody>
          <a:bodyPr wrap="square">
            <a:spAutoFit/>
          </a:bodyPr>
          <a:lstStyle/>
          <a:p>
            <a:pPr marL="285750" indent="-285750">
              <a:lnSpc>
                <a:spcPct val="150000"/>
              </a:lnSpc>
              <a:spcAft>
                <a:spcPts val="225"/>
              </a:spcAft>
              <a:buFont typeface="Wingdings" panose="05000000000000000000" pitchFamily="2" charset="2"/>
              <a:buChar char="q"/>
            </a:pPr>
            <a:r>
              <a:rPr lang="vi-VN" sz="3200" b="0" i="0" u="none" strike="noStrike" dirty="0">
                <a:effectLst/>
                <a:latin typeface="Times New Roman" panose="02020603050405020304" pitchFamily="18" charset="0"/>
              </a:rPr>
              <a:t>Đạt độ chính xác 74.14% trên tập FER2013, cao hơn nhiều mạng hiện đại khác được huấn luyện lại trong cùng điều kiện</a:t>
            </a:r>
          </a:p>
          <a:p>
            <a:pPr marL="457200" indent="-457200" algn="l">
              <a:lnSpc>
                <a:spcPct val="150000"/>
              </a:lnSpc>
              <a:spcAft>
                <a:spcPts val="225"/>
              </a:spcAft>
              <a:buFont typeface="Wingdings" panose="05000000000000000000" pitchFamily="2" charset="2"/>
              <a:buChar char="q"/>
            </a:pPr>
            <a:endParaRPr lang="en-US" sz="3200" b="1" i="0" dirty="0">
              <a:effectLst/>
              <a:latin typeface="Google Sans Text"/>
            </a:endParaRPr>
          </a:p>
        </p:txBody>
      </p:sp>
      <p:pic>
        <p:nvPicPr>
          <p:cNvPr id="5" name="Picture 4">
            <a:extLst>
              <a:ext uri="{FF2B5EF4-FFF2-40B4-BE49-F238E27FC236}">
                <a16:creationId xmlns:a16="http://schemas.microsoft.com/office/drawing/2014/main" id="{C581989E-4DA2-B1A5-F884-923867D60016}"/>
              </a:ext>
            </a:extLst>
          </p:cNvPr>
          <p:cNvPicPr>
            <a:picLocks noChangeAspect="1"/>
          </p:cNvPicPr>
          <p:nvPr/>
        </p:nvPicPr>
        <p:blipFill>
          <a:blip r:embed="rId2"/>
          <a:stretch>
            <a:fillRect/>
          </a:stretch>
        </p:blipFill>
        <p:spPr>
          <a:xfrm>
            <a:off x="5181600" y="4305300"/>
            <a:ext cx="6152575" cy="457440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TextBox 2"/>
          <p:cNvSpPr txBox="1"/>
          <p:nvPr/>
        </p:nvSpPr>
        <p:spPr>
          <a:xfrm>
            <a:off x="16727515" y="8952758"/>
            <a:ext cx="1063569" cy="621260"/>
          </a:xfrm>
          <a:prstGeom prst="rect">
            <a:avLst/>
          </a:prstGeom>
        </p:spPr>
        <p:txBody>
          <a:bodyPr lIns="0" tIns="0" rIns="0" bIns="0" rtlCol="0" anchor="t">
            <a:spAutoFit/>
          </a:bodyPr>
          <a:lstStyle/>
          <a:p>
            <a:pPr algn="ctr">
              <a:lnSpc>
                <a:spcPts val="4319"/>
              </a:lnSpc>
            </a:pPr>
            <a:r>
              <a:rPr lang="en-US" sz="5399" b="1" dirty="0">
                <a:solidFill>
                  <a:srgbClr val="D96627"/>
                </a:solidFill>
                <a:latin typeface="Nunito Bold"/>
                <a:ea typeface="Nunito Bold"/>
                <a:cs typeface="Nunito Bold"/>
                <a:sym typeface="Nunito Bold"/>
              </a:rPr>
              <a:t>14</a:t>
            </a:r>
          </a:p>
        </p:txBody>
      </p:sp>
      <p:sp>
        <p:nvSpPr>
          <p:cNvPr id="3" name="TextBox 3"/>
          <p:cNvSpPr txBox="1"/>
          <p:nvPr/>
        </p:nvSpPr>
        <p:spPr>
          <a:xfrm>
            <a:off x="2099288" y="1407294"/>
            <a:ext cx="13673829" cy="837345"/>
          </a:xfrm>
          <a:prstGeom prst="rect">
            <a:avLst/>
          </a:prstGeom>
        </p:spPr>
        <p:txBody>
          <a:bodyPr lIns="0" tIns="0" rIns="0" bIns="0" rtlCol="0" anchor="t">
            <a:spAutoFit/>
          </a:bodyPr>
          <a:lstStyle/>
          <a:p>
            <a:pPr algn="l">
              <a:lnSpc>
                <a:spcPts val="6480"/>
              </a:lnSpc>
            </a:pPr>
            <a:r>
              <a:rPr lang="en-US" sz="6480" b="1" dirty="0">
                <a:solidFill>
                  <a:schemeClr val="accent6">
                    <a:lumMod val="75000"/>
                  </a:schemeClr>
                </a:solidFill>
                <a:latin typeface="Barlow SemiCondensed Bold"/>
                <a:ea typeface="Barlow SemiCondensed Bold"/>
                <a:cs typeface="Barlow SemiCondensed Bold"/>
                <a:sym typeface="Barlow SemiCondensed Bold"/>
              </a:rPr>
              <a:t>5.1.3 </a:t>
            </a:r>
            <a:r>
              <a:rPr lang="en-US" sz="6600" b="1" dirty="0" err="1">
                <a:solidFill>
                  <a:schemeClr val="accent6">
                    <a:lumMod val="75000"/>
                  </a:schemeClr>
                </a:solidFill>
                <a:latin typeface="Aria;"/>
              </a:rPr>
              <a:t>Kiến</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trúc</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đề</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xuất</a:t>
            </a:r>
            <a:r>
              <a:rPr lang="en-US" sz="6600" b="1" dirty="0">
                <a:solidFill>
                  <a:schemeClr val="accent6">
                    <a:lumMod val="75000"/>
                  </a:schemeClr>
                </a:solidFill>
                <a:latin typeface="Aria;"/>
              </a:rPr>
              <a:t> </a:t>
            </a:r>
            <a:r>
              <a:rPr lang="en-US" sz="6600" b="1" i="0" dirty="0">
                <a:solidFill>
                  <a:schemeClr val="accent6">
                    <a:lumMod val="75000"/>
                  </a:schemeClr>
                </a:solidFill>
                <a:effectLst/>
                <a:latin typeface="Google Sans Text"/>
              </a:rPr>
              <a:t>- </a:t>
            </a:r>
            <a:r>
              <a:rPr lang="en-US" sz="6600" b="1" i="0" dirty="0" err="1">
                <a:solidFill>
                  <a:schemeClr val="accent6">
                    <a:lumMod val="75000"/>
                  </a:schemeClr>
                </a:solidFill>
                <a:effectLst/>
                <a:latin typeface="Google Sans Text"/>
              </a:rPr>
              <a:t>Trên</a:t>
            </a:r>
            <a:r>
              <a:rPr lang="en-US" sz="6600" b="1" i="0" dirty="0">
                <a:solidFill>
                  <a:schemeClr val="accent6">
                    <a:lumMod val="75000"/>
                  </a:schemeClr>
                </a:solidFill>
                <a:effectLst/>
                <a:latin typeface="Google Sans Text"/>
              </a:rPr>
              <a:t> VEMO</a:t>
            </a:r>
            <a:endParaRPr lang="en-US" sz="6480" b="1" dirty="0">
              <a:solidFill>
                <a:schemeClr val="accent6">
                  <a:lumMod val="75000"/>
                </a:schemeClr>
              </a:solidFill>
              <a:latin typeface="Barlow SemiCondensed Bold"/>
              <a:ea typeface="Barlow SemiCondensed Bold"/>
              <a:cs typeface="Barlow SemiCondensed Bold"/>
              <a:sym typeface="Barlow SemiCondensed Bold"/>
            </a:endParaRPr>
          </a:p>
        </p:txBody>
      </p:sp>
      <p:sp>
        <p:nvSpPr>
          <p:cNvPr id="6" name="TextBox 5">
            <a:extLst>
              <a:ext uri="{FF2B5EF4-FFF2-40B4-BE49-F238E27FC236}">
                <a16:creationId xmlns:a16="http://schemas.microsoft.com/office/drawing/2014/main" id="{FF88D18D-7731-4D37-2BDA-56109716A978}"/>
              </a:ext>
            </a:extLst>
          </p:cNvPr>
          <p:cNvSpPr txBox="1"/>
          <p:nvPr/>
        </p:nvSpPr>
        <p:spPr>
          <a:xfrm>
            <a:off x="1981199" y="2933700"/>
            <a:ext cx="13791917" cy="1077218"/>
          </a:xfrm>
          <a:prstGeom prst="rect">
            <a:avLst/>
          </a:prstGeom>
          <a:noFill/>
        </p:spPr>
        <p:txBody>
          <a:bodyPr wrap="square">
            <a:spAutoFit/>
          </a:bodyPr>
          <a:lstStyle/>
          <a:p>
            <a:pPr marL="457200" indent="-457200" algn="l">
              <a:spcAft>
                <a:spcPts val="225"/>
              </a:spcAft>
              <a:buFont typeface="Wingdings" panose="05000000000000000000" pitchFamily="2" charset="2"/>
              <a:buChar char="q"/>
            </a:pPr>
            <a:r>
              <a:rPr lang="vi-VN" sz="3200" b="0" i="0" u="none" strike="noStrike" dirty="0">
                <a:solidFill>
                  <a:srgbClr val="000000"/>
                </a:solidFill>
                <a:effectLst/>
                <a:latin typeface="Times New Roman" panose="02020603050405020304" pitchFamily="18" charset="0"/>
              </a:rPr>
              <a:t>Đạt độ chính xác 65.949% trên tập VEMO, cao hơn các mạng ResNet và ResAttNet được huấn luyện lại</a:t>
            </a:r>
            <a:endParaRPr lang="vi-VN" sz="3200" b="0" i="0" dirty="0">
              <a:solidFill>
                <a:srgbClr val="1A1C1E"/>
              </a:solidFill>
              <a:effectLst/>
              <a:latin typeface="Google Sans Text"/>
            </a:endParaRPr>
          </a:p>
        </p:txBody>
      </p:sp>
      <p:pic>
        <p:nvPicPr>
          <p:cNvPr id="5" name="Picture 4">
            <a:extLst>
              <a:ext uri="{FF2B5EF4-FFF2-40B4-BE49-F238E27FC236}">
                <a16:creationId xmlns:a16="http://schemas.microsoft.com/office/drawing/2014/main" id="{1B5601A0-A129-9B68-B68C-674AB354BB07}"/>
              </a:ext>
            </a:extLst>
          </p:cNvPr>
          <p:cNvPicPr>
            <a:picLocks noChangeAspect="1"/>
          </p:cNvPicPr>
          <p:nvPr/>
        </p:nvPicPr>
        <p:blipFill>
          <a:blip r:embed="rId2"/>
          <a:stretch>
            <a:fillRect/>
          </a:stretch>
        </p:blipFill>
        <p:spPr>
          <a:xfrm>
            <a:off x="4419600" y="4838700"/>
            <a:ext cx="7870784" cy="3886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a:extLst>
            <a:ext uri="{FF2B5EF4-FFF2-40B4-BE49-F238E27FC236}">
              <a16:creationId xmlns:a16="http://schemas.microsoft.com/office/drawing/2014/main" id="{3A18163F-BFA6-A5B4-5761-2AFAA18BF75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57BD94FF-8100-DE23-1991-64E49C5AAE6F}"/>
              </a:ext>
            </a:extLst>
          </p:cNvPr>
          <p:cNvSpPr txBox="1"/>
          <p:nvPr/>
        </p:nvSpPr>
        <p:spPr>
          <a:xfrm>
            <a:off x="16727515" y="8952758"/>
            <a:ext cx="1063569" cy="621260"/>
          </a:xfrm>
          <a:prstGeom prst="rect">
            <a:avLst/>
          </a:prstGeom>
        </p:spPr>
        <p:txBody>
          <a:bodyPr lIns="0" tIns="0" rIns="0" bIns="0" rtlCol="0" anchor="t">
            <a:spAutoFit/>
          </a:bodyPr>
          <a:lstStyle/>
          <a:p>
            <a:pPr algn="ctr">
              <a:lnSpc>
                <a:spcPts val="4319"/>
              </a:lnSpc>
            </a:pPr>
            <a:r>
              <a:rPr lang="en-US" sz="5399" b="1" dirty="0">
                <a:solidFill>
                  <a:srgbClr val="D96627"/>
                </a:solidFill>
                <a:latin typeface="Nunito Bold"/>
                <a:ea typeface="Nunito Bold"/>
                <a:cs typeface="Nunito Bold"/>
                <a:sym typeface="Nunito Bold"/>
              </a:rPr>
              <a:t>15</a:t>
            </a:r>
          </a:p>
        </p:txBody>
      </p:sp>
      <p:sp>
        <p:nvSpPr>
          <p:cNvPr id="3" name="TextBox 3">
            <a:extLst>
              <a:ext uri="{FF2B5EF4-FFF2-40B4-BE49-F238E27FC236}">
                <a16:creationId xmlns:a16="http://schemas.microsoft.com/office/drawing/2014/main" id="{AE249CD5-50E1-2E90-329E-4C459BF8E094}"/>
              </a:ext>
            </a:extLst>
          </p:cNvPr>
          <p:cNvSpPr txBox="1"/>
          <p:nvPr/>
        </p:nvSpPr>
        <p:spPr>
          <a:xfrm>
            <a:off x="2099288" y="1407294"/>
            <a:ext cx="13673829" cy="837345"/>
          </a:xfrm>
          <a:prstGeom prst="rect">
            <a:avLst/>
          </a:prstGeom>
        </p:spPr>
        <p:txBody>
          <a:bodyPr lIns="0" tIns="0" rIns="0" bIns="0" rtlCol="0" anchor="t">
            <a:spAutoFit/>
          </a:bodyPr>
          <a:lstStyle/>
          <a:p>
            <a:pPr algn="l">
              <a:lnSpc>
                <a:spcPts val="6480"/>
              </a:lnSpc>
            </a:pPr>
            <a:r>
              <a:rPr lang="en-US" sz="6480" b="1" dirty="0">
                <a:solidFill>
                  <a:schemeClr val="accent6">
                    <a:lumMod val="75000"/>
                  </a:schemeClr>
                </a:solidFill>
                <a:latin typeface="Barlow SemiCondensed Bold"/>
                <a:ea typeface="Barlow SemiCondensed Bold"/>
                <a:cs typeface="Barlow SemiCondensed Bold"/>
                <a:sym typeface="Barlow SemiCondensed Bold"/>
              </a:rPr>
              <a:t>5.1.4 </a:t>
            </a:r>
            <a:r>
              <a:rPr lang="en-US" sz="6600" b="1" dirty="0" err="1">
                <a:solidFill>
                  <a:schemeClr val="accent6">
                    <a:lumMod val="75000"/>
                  </a:schemeClr>
                </a:solidFill>
                <a:latin typeface="Aria;"/>
              </a:rPr>
              <a:t>Kiến</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trúc</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đề</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xuất</a:t>
            </a:r>
            <a:r>
              <a:rPr lang="en-US" sz="6600" b="1" dirty="0">
                <a:solidFill>
                  <a:schemeClr val="accent6">
                    <a:lumMod val="75000"/>
                  </a:schemeClr>
                </a:solidFill>
                <a:latin typeface="Aria;"/>
              </a:rPr>
              <a:t> </a:t>
            </a:r>
            <a:r>
              <a:rPr lang="en-US" sz="6600" b="1" dirty="0">
                <a:solidFill>
                  <a:schemeClr val="accent6">
                    <a:lumMod val="75000"/>
                  </a:schemeClr>
                </a:solidFill>
                <a:latin typeface="Google Sans Text"/>
              </a:rPr>
              <a:t>– Hai </a:t>
            </a:r>
            <a:r>
              <a:rPr lang="en-US" sz="6600" b="1" dirty="0" err="1">
                <a:solidFill>
                  <a:schemeClr val="accent6">
                    <a:lumMod val="75000"/>
                  </a:schemeClr>
                </a:solidFill>
                <a:latin typeface="Google Sans Text"/>
              </a:rPr>
              <a:t>tập</a:t>
            </a:r>
            <a:r>
              <a:rPr lang="en-US" sz="6600" b="1" dirty="0">
                <a:solidFill>
                  <a:schemeClr val="accent6">
                    <a:lumMod val="75000"/>
                  </a:schemeClr>
                </a:solidFill>
                <a:latin typeface="Google Sans Text"/>
              </a:rPr>
              <a:t> </a:t>
            </a:r>
            <a:r>
              <a:rPr lang="en-US" sz="6600" b="1" dirty="0" err="1">
                <a:solidFill>
                  <a:schemeClr val="accent6">
                    <a:lumMod val="75000"/>
                  </a:schemeClr>
                </a:solidFill>
                <a:latin typeface="Google Sans Text"/>
              </a:rPr>
              <a:t>dữ</a:t>
            </a:r>
            <a:r>
              <a:rPr lang="en-US" sz="6600" b="1" dirty="0">
                <a:solidFill>
                  <a:schemeClr val="accent6">
                    <a:lumMod val="75000"/>
                  </a:schemeClr>
                </a:solidFill>
                <a:latin typeface="Google Sans Text"/>
              </a:rPr>
              <a:t> </a:t>
            </a:r>
            <a:r>
              <a:rPr lang="en-US" sz="6600" b="1" dirty="0" err="1">
                <a:solidFill>
                  <a:schemeClr val="accent6">
                    <a:lumMod val="75000"/>
                  </a:schemeClr>
                </a:solidFill>
                <a:latin typeface="Google Sans Text"/>
              </a:rPr>
              <a:t>liệu</a:t>
            </a:r>
            <a:endParaRPr lang="en-US" sz="6480" b="1" dirty="0">
              <a:solidFill>
                <a:schemeClr val="accent6">
                  <a:lumMod val="75000"/>
                </a:schemeClr>
              </a:solidFill>
              <a:latin typeface="Barlow SemiCondensed Bold"/>
              <a:ea typeface="Barlow SemiCondensed Bold"/>
              <a:cs typeface="Barlow SemiCondensed Bold"/>
              <a:sym typeface="Barlow SemiCondensed Bold"/>
            </a:endParaRPr>
          </a:p>
        </p:txBody>
      </p:sp>
      <p:sp>
        <p:nvSpPr>
          <p:cNvPr id="5" name="TextBox 4">
            <a:extLst>
              <a:ext uri="{FF2B5EF4-FFF2-40B4-BE49-F238E27FC236}">
                <a16:creationId xmlns:a16="http://schemas.microsoft.com/office/drawing/2014/main" id="{421502CD-5EFA-56DC-E9EE-AE9574285A9D}"/>
              </a:ext>
            </a:extLst>
          </p:cNvPr>
          <p:cNvSpPr txBox="1"/>
          <p:nvPr/>
        </p:nvSpPr>
        <p:spPr>
          <a:xfrm>
            <a:off x="2222178" y="4000500"/>
            <a:ext cx="13521712" cy="1493358"/>
          </a:xfrm>
          <a:prstGeom prst="rect">
            <a:avLst/>
          </a:prstGeom>
          <a:noFill/>
        </p:spPr>
        <p:txBody>
          <a:bodyPr wrap="square">
            <a:spAutoFit/>
          </a:bodyPr>
          <a:lstStyle/>
          <a:p>
            <a:pPr marL="457200" indent="-457200">
              <a:lnSpc>
                <a:spcPct val="150000"/>
              </a:lnSpc>
              <a:buFont typeface="Wingdings" panose="05000000000000000000" pitchFamily="2" charset="2"/>
              <a:buChar char="q"/>
            </a:pPr>
            <a:r>
              <a:rPr lang="en-US" sz="3200" b="0" i="0" u="none" strike="noStrike" dirty="0" err="1">
                <a:solidFill>
                  <a:srgbClr val="000000"/>
                </a:solidFill>
                <a:effectLst/>
                <a:latin typeface="Aria;"/>
              </a:rPr>
              <a:t>Kết</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quả</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trên</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cả</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hai</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tập</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dữ</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liệu</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cho</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thấy</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mô</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hình</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hoạt</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động</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tốt</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với</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dữ</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liệu</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thực</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tế</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phức</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tạp</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và</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mất</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cân</a:t>
            </a:r>
            <a:r>
              <a:rPr lang="en-US" sz="3200" b="0" i="0" u="none" strike="noStrike" dirty="0">
                <a:solidFill>
                  <a:srgbClr val="000000"/>
                </a:solidFill>
                <a:effectLst/>
                <a:latin typeface="Aria;"/>
              </a:rPr>
              <a:t> </a:t>
            </a:r>
            <a:r>
              <a:rPr lang="en-US" sz="3200" b="0" i="0" u="none" strike="noStrike" dirty="0" err="1">
                <a:solidFill>
                  <a:srgbClr val="000000"/>
                </a:solidFill>
                <a:effectLst/>
                <a:latin typeface="Aria;"/>
              </a:rPr>
              <a:t>bằng</a:t>
            </a:r>
            <a:endParaRPr lang="en-US" sz="3200" dirty="0">
              <a:latin typeface="Aria;"/>
            </a:endParaRPr>
          </a:p>
        </p:txBody>
      </p:sp>
    </p:spTree>
    <p:extLst>
      <p:ext uri="{BB962C8B-B14F-4D97-AF65-F5344CB8AC3E}">
        <p14:creationId xmlns:p14="http://schemas.microsoft.com/office/powerpoint/2010/main" val="2302486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TextBox 2"/>
          <p:cNvSpPr txBox="1"/>
          <p:nvPr/>
        </p:nvSpPr>
        <p:spPr>
          <a:xfrm>
            <a:off x="16727515" y="8952758"/>
            <a:ext cx="1063569" cy="621260"/>
          </a:xfrm>
          <a:prstGeom prst="rect">
            <a:avLst/>
          </a:prstGeom>
        </p:spPr>
        <p:txBody>
          <a:bodyPr lIns="0" tIns="0" rIns="0" bIns="0" rtlCol="0" anchor="t">
            <a:spAutoFit/>
          </a:bodyPr>
          <a:lstStyle/>
          <a:p>
            <a:pPr algn="ctr">
              <a:lnSpc>
                <a:spcPts val="4319"/>
              </a:lnSpc>
            </a:pPr>
            <a:r>
              <a:rPr lang="en-US" sz="5399" b="1" dirty="0">
                <a:solidFill>
                  <a:srgbClr val="D96627"/>
                </a:solidFill>
                <a:latin typeface="Nunito Bold"/>
                <a:ea typeface="Nunito Bold"/>
                <a:cs typeface="Nunito Bold"/>
                <a:sym typeface="Nunito Bold"/>
              </a:rPr>
              <a:t>16</a:t>
            </a:r>
          </a:p>
        </p:txBody>
      </p:sp>
      <p:sp>
        <p:nvSpPr>
          <p:cNvPr id="3" name="TextBox 3"/>
          <p:cNvSpPr txBox="1"/>
          <p:nvPr/>
        </p:nvSpPr>
        <p:spPr>
          <a:xfrm>
            <a:off x="2099288" y="1407294"/>
            <a:ext cx="13673829" cy="837345"/>
          </a:xfrm>
          <a:prstGeom prst="rect">
            <a:avLst/>
          </a:prstGeom>
        </p:spPr>
        <p:txBody>
          <a:bodyPr lIns="0" tIns="0" rIns="0" bIns="0" rtlCol="0" anchor="t">
            <a:spAutoFit/>
          </a:bodyPr>
          <a:lstStyle/>
          <a:p>
            <a:pPr algn="l">
              <a:lnSpc>
                <a:spcPts val="6480"/>
              </a:lnSpc>
            </a:pPr>
            <a:r>
              <a:rPr lang="en-US" sz="6480" b="1" dirty="0">
                <a:solidFill>
                  <a:schemeClr val="accent6">
                    <a:lumMod val="75000"/>
                  </a:schemeClr>
                </a:solidFill>
                <a:latin typeface="Barlow SemiCondensed Bold"/>
                <a:ea typeface="Barlow SemiCondensed Bold"/>
                <a:cs typeface="Barlow SemiCondensed Bold"/>
                <a:sym typeface="Barlow SemiCondensed Bold"/>
              </a:rPr>
              <a:t>5.1.5 </a:t>
            </a:r>
            <a:r>
              <a:rPr lang="en-US" sz="6600" b="1" dirty="0" err="1">
                <a:solidFill>
                  <a:schemeClr val="accent6">
                    <a:lumMod val="75000"/>
                  </a:schemeClr>
                </a:solidFill>
                <a:latin typeface="Aria;"/>
              </a:rPr>
              <a:t>Kiến</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trúc</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đề</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xuất</a:t>
            </a:r>
            <a:r>
              <a:rPr lang="en-US" sz="6600" b="1" dirty="0">
                <a:solidFill>
                  <a:schemeClr val="accent6">
                    <a:lumMod val="75000"/>
                  </a:schemeClr>
                </a:solidFill>
                <a:latin typeface="Aria;"/>
              </a:rPr>
              <a:t> </a:t>
            </a:r>
            <a:r>
              <a:rPr lang="en-US" sz="6600" b="1" i="0" dirty="0">
                <a:solidFill>
                  <a:schemeClr val="accent6">
                    <a:lumMod val="75000"/>
                  </a:schemeClr>
                </a:solidFill>
                <a:effectLst/>
                <a:latin typeface="Google Sans Text"/>
              </a:rPr>
              <a:t>- </a:t>
            </a:r>
            <a:r>
              <a:rPr lang="en-US" sz="6600" b="1" i="0" dirty="0" err="1">
                <a:solidFill>
                  <a:schemeClr val="accent6">
                    <a:lumMod val="75000"/>
                  </a:schemeClr>
                </a:solidFill>
                <a:effectLst/>
                <a:latin typeface="Google Sans Text"/>
              </a:rPr>
              <a:t>Trực</a:t>
            </a:r>
            <a:r>
              <a:rPr lang="en-US" sz="6600" b="1" i="0" dirty="0">
                <a:solidFill>
                  <a:schemeClr val="accent6">
                    <a:lumMod val="75000"/>
                  </a:schemeClr>
                </a:solidFill>
                <a:effectLst/>
                <a:latin typeface="Google Sans Text"/>
              </a:rPr>
              <a:t> </a:t>
            </a:r>
            <a:r>
              <a:rPr lang="en-US" sz="6600" b="1" i="0" dirty="0" err="1">
                <a:solidFill>
                  <a:schemeClr val="accent6">
                    <a:lumMod val="75000"/>
                  </a:schemeClr>
                </a:solidFill>
                <a:effectLst/>
                <a:latin typeface="Google Sans Text"/>
              </a:rPr>
              <a:t>quan</a:t>
            </a:r>
            <a:r>
              <a:rPr lang="en-US" sz="6600" b="1" i="0" dirty="0">
                <a:solidFill>
                  <a:schemeClr val="accent6">
                    <a:lumMod val="75000"/>
                  </a:schemeClr>
                </a:solidFill>
                <a:effectLst/>
                <a:latin typeface="Google Sans Text"/>
              </a:rPr>
              <a:t> </a:t>
            </a:r>
            <a:r>
              <a:rPr lang="en-US" sz="6600" b="1" i="0" dirty="0" err="1">
                <a:solidFill>
                  <a:schemeClr val="accent6">
                    <a:lumMod val="75000"/>
                  </a:schemeClr>
                </a:solidFill>
                <a:effectLst/>
                <a:latin typeface="Google Sans Text"/>
              </a:rPr>
              <a:t>hóa</a:t>
            </a:r>
            <a:endParaRPr lang="en-US" sz="6480" b="1" dirty="0">
              <a:solidFill>
                <a:schemeClr val="accent6">
                  <a:lumMod val="75000"/>
                </a:schemeClr>
              </a:solidFill>
              <a:latin typeface="Barlow SemiCondensed Bold"/>
              <a:ea typeface="Barlow SemiCondensed Bold"/>
              <a:cs typeface="Barlow SemiCondensed Bold"/>
              <a:sym typeface="Barlow SemiCondensed Bold"/>
            </a:endParaRPr>
          </a:p>
        </p:txBody>
      </p:sp>
      <p:sp>
        <p:nvSpPr>
          <p:cNvPr id="26" name="TextBox 25">
            <a:extLst>
              <a:ext uri="{FF2B5EF4-FFF2-40B4-BE49-F238E27FC236}">
                <a16:creationId xmlns:a16="http://schemas.microsoft.com/office/drawing/2014/main" id="{346C3216-AD93-A23A-7101-E4C98AE96174}"/>
              </a:ext>
            </a:extLst>
          </p:cNvPr>
          <p:cNvSpPr txBox="1"/>
          <p:nvPr/>
        </p:nvSpPr>
        <p:spPr>
          <a:xfrm>
            <a:off x="2107639" y="2818606"/>
            <a:ext cx="4572000" cy="5093702"/>
          </a:xfrm>
          <a:prstGeom prst="rect">
            <a:avLst/>
          </a:prstGeom>
          <a:noFill/>
        </p:spPr>
        <p:txBody>
          <a:bodyPr wrap="square">
            <a:spAutoFit/>
          </a:bodyPr>
          <a:lstStyle/>
          <a:p>
            <a:pPr marL="457200" indent="-457200" algn="l">
              <a:spcAft>
                <a:spcPts val="225"/>
              </a:spcAft>
              <a:buFont typeface="Wingdings" panose="05000000000000000000" pitchFamily="2" charset="2"/>
              <a:buChar char="q"/>
            </a:pPr>
            <a:r>
              <a:rPr lang="en-US" sz="3200" b="0" i="0" dirty="0">
                <a:solidFill>
                  <a:srgbClr val="1A1C1E"/>
                </a:solidFill>
                <a:effectLst/>
                <a:latin typeface="Google Sans Text"/>
              </a:rPr>
              <a:t>Hiển </a:t>
            </a:r>
            <a:r>
              <a:rPr lang="en-US" sz="3200" b="0" i="0" dirty="0" err="1">
                <a:solidFill>
                  <a:srgbClr val="1A1C1E"/>
                </a:solidFill>
                <a:effectLst/>
                <a:latin typeface="Google Sans Text"/>
              </a:rPr>
              <a:t>thị</a:t>
            </a:r>
            <a:r>
              <a:rPr lang="en-US" sz="3200" b="0" i="0" dirty="0">
                <a:solidFill>
                  <a:srgbClr val="1A1C1E"/>
                </a:solidFill>
                <a:effectLst/>
                <a:latin typeface="Google Sans Text"/>
              </a:rPr>
              <a:t> </a:t>
            </a:r>
            <a:r>
              <a:rPr lang="en-US" sz="3200" b="0" i="0" dirty="0" err="1">
                <a:solidFill>
                  <a:srgbClr val="1A1C1E"/>
                </a:solidFill>
                <a:effectLst/>
                <a:latin typeface="Google Sans Text"/>
              </a:rPr>
              <a:t>một</a:t>
            </a:r>
            <a:r>
              <a:rPr lang="en-US" sz="3200" b="0" i="0" dirty="0">
                <a:solidFill>
                  <a:srgbClr val="1A1C1E"/>
                </a:solidFill>
                <a:effectLst/>
                <a:latin typeface="Google Sans Text"/>
              </a:rPr>
              <a:t> </a:t>
            </a:r>
            <a:r>
              <a:rPr lang="en-US" sz="3200" b="0" i="0" dirty="0" err="1">
                <a:solidFill>
                  <a:srgbClr val="1A1C1E"/>
                </a:solidFill>
                <a:effectLst/>
                <a:latin typeface="Google Sans Text"/>
              </a:rPr>
              <a:t>vài</a:t>
            </a:r>
            <a:r>
              <a:rPr lang="en-US" sz="3200" b="0" i="0" dirty="0">
                <a:solidFill>
                  <a:srgbClr val="1A1C1E"/>
                </a:solidFill>
                <a:effectLst/>
                <a:latin typeface="Google Sans Text"/>
              </a:rPr>
              <a:t> </a:t>
            </a:r>
            <a:r>
              <a:rPr lang="en-US" sz="3200" b="0" i="0" dirty="0" err="1">
                <a:solidFill>
                  <a:srgbClr val="1A1C1E"/>
                </a:solidFill>
                <a:effectLst/>
                <a:latin typeface="Google Sans Text"/>
              </a:rPr>
              <a:t>ví</a:t>
            </a:r>
            <a:r>
              <a:rPr lang="en-US" sz="3200" b="0" i="0" dirty="0">
                <a:solidFill>
                  <a:srgbClr val="1A1C1E"/>
                </a:solidFill>
                <a:effectLst/>
                <a:latin typeface="Google Sans Text"/>
              </a:rPr>
              <a:t> </a:t>
            </a:r>
            <a:r>
              <a:rPr lang="en-US" sz="3200" b="0" i="0" dirty="0" err="1">
                <a:solidFill>
                  <a:srgbClr val="1A1C1E"/>
                </a:solidFill>
                <a:effectLst/>
                <a:latin typeface="Google Sans Text"/>
              </a:rPr>
              <a:t>dụ</a:t>
            </a:r>
            <a:r>
              <a:rPr lang="en-US" sz="3200" b="0" i="0" dirty="0">
                <a:solidFill>
                  <a:srgbClr val="1A1C1E"/>
                </a:solidFill>
                <a:effectLst/>
                <a:latin typeface="Google Sans Text"/>
              </a:rPr>
              <a:t> </a:t>
            </a:r>
            <a:r>
              <a:rPr lang="en-US" sz="3200" b="0" i="0" dirty="0" err="1">
                <a:solidFill>
                  <a:srgbClr val="1A1C1E"/>
                </a:solidFill>
                <a:effectLst/>
                <a:latin typeface="Google Sans Text"/>
              </a:rPr>
              <a:t>GradCAM</a:t>
            </a:r>
            <a:r>
              <a:rPr lang="en-US" sz="3200" b="0" i="0" dirty="0">
                <a:solidFill>
                  <a:srgbClr val="1A1C1E"/>
                </a:solidFill>
                <a:effectLst/>
                <a:latin typeface="Google Sans Text"/>
              </a:rPr>
              <a:t> </a:t>
            </a:r>
            <a:r>
              <a:rPr lang="en-US" sz="3200" b="0" i="0" dirty="0" err="1">
                <a:solidFill>
                  <a:srgbClr val="1A1C1E"/>
                </a:solidFill>
                <a:effectLst/>
                <a:latin typeface="Google Sans Text"/>
              </a:rPr>
              <a:t>hoặc</a:t>
            </a:r>
            <a:r>
              <a:rPr lang="en-US" sz="3200" b="0" i="0" dirty="0">
                <a:solidFill>
                  <a:srgbClr val="1A1C1E"/>
                </a:solidFill>
                <a:effectLst/>
                <a:latin typeface="Google Sans Text"/>
              </a:rPr>
              <a:t> </a:t>
            </a:r>
            <a:r>
              <a:rPr lang="en-US" sz="3200" b="0" i="0" dirty="0" err="1">
                <a:solidFill>
                  <a:srgbClr val="1A1C1E"/>
                </a:solidFill>
                <a:effectLst/>
                <a:latin typeface="Google Sans Text"/>
              </a:rPr>
              <a:t>Gộp</a:t>
            </a:r>
            <a:r>
              <a:rPr lang="en-US" sz="3200" b="0" i="0" dirty="0">
                <a:solidFill>
                  <a:srgbClr val="1A1C1E"/>
                </a:solidFill>
                <a:effectLst/>
                <a:latin typeface="Google Sans Text"/>
              </a:rPr>
              <a:t> </a:t>
            </a:r>
            <a:r>
              <a:rPr lang="en-US" sz="3200" b="0" i="0" dirty="0" err="1">
                <a:solidFill>
                  <a:srgbClr val="1A1C1E"/>
                </a:solidFill>
                <a:effectLst/>
                <a:latin typeface="Google Sans Text"/>
              </a:rPr>
              <a:t>kênh</a:t>
            </a:r>
            <a:endParaRPr lang="en-US" sz="3200" dirty="0">
              <a:solidFill>
                <a:srgbClr val="1A1C1E"/>
              </a:solidFill>
              <a:latin typeface="Google Sans Text"/>
            </a:endParaRPr>
          </a:p>
          <a:p>
            <a:pPr marL="457200" indent="-457200" algn="l">
              <a:spcAft>
                <a:spcPts val="225"/>
              </a:spcAft>
              <a:buFont typeface="Wingdings" panose="05000000000000000000" pitchFamily="2" charset="2"/>
              <a:buChar char="q"/>
            </a:pPr>
            <a:endParaRPr lang="en-US" sz="3200" b="0" i="0" dirty="0">
              <a:solidFill>
                <a:srgbClr val="1A1C1E"/>
              </a:solidFill>
              <a:effectLst/>
              <a:latin typeface="Google Sans Text"/>
            </a:endParaRPr>
          </a:p>
          <a:p>
            <a:pPr marL="457200" indent="-457200" algn="l">
              <a:spcAft>
                <a:spcPts val="225"/>
              </a:spcAft>
              <a:buFont typeface="Wingdings" panose="05000000000000000000" pitchFamily="2" charset="2"/>
              <a:buChar char="q"/>
            </a:pPr>
            <a:endParaRPr lang="en-US" sz="3200" b="0" i="0" dirty="0">
              <a:solidFill>
                <a:srgbClr val="1A1C1E"/>
              </a:solidFill>
              <a:effectLst/>
              <a:latin typeface="Google Sans Text"/>
            </a:endParaRPr>
          </a:p>
          <a:p>
            <a:pPr marL="457200" indent="-457200" algn="l">
              <a:spcAft>
                <a:spcPts val="225"/>
              </a:spcAft>
              <a:buFont typeface="Wingdings" panose="05000000000000000000" pitchFamily="2" charset="2"/>
              <a:buChar char="q"/>
            </a:pPr>
            <a:r>
              <a:rPr lang="en-US" sz="3200" b="0" i="0" dirty="0" err="1">
                <a:solidFill>
                  <a:srgbClr val="1A1C1E"/>
                </a:solidFill>
                <a:effectLst/>
                <a:latin typeface="Google Sans Text"/>
              </a:rPr>
              <a:t>Giải</a:t>
            </a:r>
            <a:r>
              <a:rPr lang="en-US" sz="3200" b="0" i="0" dirty="0">
                <a:solidFill>
                  <a:srgbClr val="1A1C1E"/>
                </a:solidFill>
                <a:effectLst/>
                <a:latin typeface="Google Sans Text"/>
              </a:rPr>
              <a:t> </a:t>
            </a:r>
            <a:r>
              <a:rPr lang="en-US" sz="3200" b="0" i="0" dirty="0" err="1">
                <a:solidFill>
                  <a:srgbClr val="1A1C1E"/>
                </a:solidFill>
                <a:effectLst/>
                <a:latin typeface="Google Sans Text"/>
              </a:rPr>
              <a:t>thích</a:t>
            </a:r>
            <a:r>
              <a:rPr lang="en-US" sz="3200" b="0" i="0" dirty="0">
                <a:solidFill>
                  <a:srgbClr val="1A1C1E"/>
                </a:solidFill>
                <a:effectLst/>
                <a:latin typeface="Google Sans Text"/>
              </a:rPr>
              <a:t>: </a:t>
            </a:r>
            <a:r>
              <a:rPr lang="en-US" sz="3200" b="0" i="0" dirty="0" err="1">
                <a:solidFill>
                  <a:srgbClr val="1A1C1E"/>
                </a:solidFill>
                <a:effectLst/>
                <a:latin typeface="Google Sans Text"/>
              </a:rPr>
              <a:t>Mô</a:t>
            </a:r>
            <a:r>
              <a:rPr lang="en-US" sz="3200" b="0" i="0" dirty="0">
                <a:solidFill>
                  <a:srgbClr val="1A1C1E"/>
                </a:solidFill>
                <a:effectLst/>
                <a:latin typeface="Google Sans Text"/>
              </a:rPr>
              <a:t> </a:t>
            </a:r>
            <a:r>
              <a:rPr lang="en-US" sz="3200" b="0" i="0" dirty="0" err="1">
                <a:solidFill>
                  <a:srgbClr val="1A1C1E"/>
                </a:solidFill>
                <a:effectLst/>
                <a:latin typeface="Google Sans Text"/>
              </a:rPr>
              <a:t>hình</a:t>
            </a:r>
            <a:r>
              <a:rPr lang="en-US" sz="3200" b="0" i="0" dirty="0">
                <a:solidFill>
                  <a:srgbClr val="1A1C1E"/>
                </a:solidFill>
                <a:effectLst/>
                <a:latin typeface="Google Sans Text"/>
              </a:rPr>
              <a:t> </a:t>
            </a:r>
            <a:r>
              <a:rPr lang="en-US" sz="3200" b="0" i="0" dirty="0" err="1">
                <a:solidFill>
                  <a:srgbClr val="1A1C1E"/>
                </a:solidFill>
                <a:effectLst/>
                <a:latin typeface="Google Sans Text"/>
              </a:rPr>
              <a:t>đã</a:t>
            </a:r>
            <a:r>
              <a:rPr lang="en-US" sz="3200" b="0" i="0" dirty="0">
                <a:solidFill>
                  <a:srgbClr val="1A1C1E"/>
                </a:solidFill>
                <a:effectLst/>
                <a:latin typeface="Google Sans Text"/>
              </a:rPr>
              <a:t> "</a:t>
            </a:r>
            <a:r>
              <a:rPr lang="en-US" sz="3200" b="0" i="0" dirty="0" err="1">
                <a:solidFill>
                  <a:srgbClr val="1A1C1E"/>
                </a:solidFill>
                <a:effectLst/>
                <a:latin typeface="Google Sans Text"/>
              </a:rPr>
              <a:t>học</a:t>
            </a:r>
            <a:r>
              <a:rPr lang="en-US" sz="3200" b="0" i="0" dirty="0">
                <a:solidFill>
                  <a:srgbClr val="1A1C1E"/>
                </a:solidFill>
                <a:effectLst/>
                <a:latin typeface="Google Sans Text"/>
              </a:rPr>
              <a:t>" </a:t>
            </a:r>
            <a:r>
              <a:rPr lang="en-US" sz="3200" b="0" i="0" dirty="0" err="1">
                <a:solidFill>
                  <a:srgbClr val="1A1C1E"/>
                </a:solidFill>
                <a:effectLst/>
                <a:latin typeface="Google Sans Text"/>
              </a:rPr>
              <a:t>cách</a:t>
            </a:r>
            <a:r>
              <a:rPr lang="en-US" sz="3200" b="0" i="0" dirty="0">
                <a:solidFill>
                  <a:srgbClr val="1A1C1E"/>
                </a:solidFill>
                <a:effectLst/>
                <a:latin typeface="Google Sans Text"/>
              </a:rPr>
              <a:t> </a:t>
            </a:r>
            <a:r>
              <a:rPr lang="en-US" sz="3200" b="0" i="0" dirty="0" err="1">
                <a:solidFill>
                  <a:srgbClr val="1A1C1E"/>
                </a:solidFill>
                <a:effectLst/>
                <a:latin typeface="Google Sans Text"/>
              </a:rPr>
              <a:t>tập</a:t>
            </a:r>
            <a:r>
              <a:rPr lang="en-US" sz="3200" b="0" i="0" dirty="0">
                <a:solidFill>
                  <a:srgbClr val="1A1C1E"/>
                </a:solidFill>
                <a:effectLst/>
                <a:latin typeface="Google Sans Text"/>
              </a:rPr>
              <a:t> </a:t>
            </a:r>
            <a:r>
              <a:rPr lang="en-US" sz="3200" b="0" i="0" dirty="0" err="1">
                <a:solidFill>
                  <a:srgbClr val="1A1C1E"/>
                </a:solidFill>
                <a:effectLst/>
                <a:latin typeface="Google Sans Text"/>
              </a:rPr>
              <a:t>trung</a:t>
            </a:r>
            <a:r>
              <a:rPr lang="en-US" sz="3200" b="0" i="0" dirty="0">
                <a:solidFill>
                  <a:srgbClr val="1A1C1E"/>
                </a:solidFill>
                <a:effectLst/>
                <a:latin typeface="Google Sans Text"/>
              </a:rPr>
              <a:t> </a:t>
            </a:r>
            <a:r>
              <a:rPr lang="en-US" sz="3200" b="0" i="0" dirty="0" err="1">
                <a:solidFill>
                  <a:srgbClr val="1A1C1E"/>
                </a:solidFill>
                <a:effectLst/>
                <a:latin typeface="Google Sans Text"/>
              </a:rPr>
              <a:t>vào</a:t>
            </a:r>
            <a:r>
              <a:rPr lang="en-US" sz="3200" b="0" i="0" dirty="0">
                <a:solidFill>
                  <a:srgbClr val="1A1C1E"/>
                </a:solidFill>
                <a:effectLst/>
                <a:latin typeface="Google Sans Text"/>
              </a:rPr>
              <a:t> </a:t>
            </a:r>
            <a:r>
              <a:rPr lang="en-US" sz="3200" b="0" i="0" dirty="0" err="1">
                <a:solidFill>
                  <a:srgbClr val="1A1C1E"/>
                </a:solidFill>
                <a:effectLst/>
                <a:latin typeface="Google Sans Text"/>
              </a:rPr>
              <a:t>các</a:t>
            </a:r>
            <a:r>
              <a:rPr lang="en-US" sz="3200" b="0" i="0" dirty="0">
                <a:solidFill>
                  <a:srgbClr val="1A1C1E"/>
                </a:solidFill>
                <a:effectLst/>
                <a:latin typeface="Google Sans Text"/>
              </a:rPr>
              <a:t> </a:t>
            </a:r>
            <a:r>
              <a:rPr lang="en-US" sz="3200" b="0" i="0" dirty="0" err="1">
                <a:solidFill>
                  <a:srgbClr val="1A1C1E"/>
                </a:solidFill>
                <a:effectLst/>
                <a:latin typeface="Google Sans Text"/>
              </a:rPr>
              <a:t>vùng</a:t>
            </a:r>
            <a:r>
              <a:rPr lang="en-US" sz="3200" b="0" i="0" dirty="0">
                <a:solidFill>
                  <a:srgbClr val="1A1C1E"/>
                </a:solidFill>
                <a:effectLst/>
                <a:latin typeface="Google Sans Text"/>
              </a:rPr>
              <a:t> </a:t>
            </a:r>
            <a:r>
              <a:rPr lang="en-US" sz="3200" b="0" i="0" dirty="0" err="1">
                <a:solidFill>
                  <a:srgbClr val="1A1C1E"/>
                </a:solidFill>
                <a:effectLst/>
                <a:latin typeface="Google Sans Text"/>
              </a:rPr>
              <a:t>quan</a:t>
            </a:r>
            <a:r>
              <a:rPr lang="en-US" sz="3200" b="0" i="0" dirty="0">
                <a:solidFill>
                  <a:srgbClr val="1A1C1E"/>
                </a:solidFill>
                <a:effectLst/>
                <a:latin typeface="Google Sans Text"/>
              </a:rPr>
              <a:t> </a:t>
            </a:r>
            <a:r>
              <a:rPr lang="en-US" sz="3200" b="0" i="0" dirty="0" err="1">
                <a:solidFill>
                  <a:srgbClr val="1A1C1E"/>
                </a:solidFill>
                <a:effectLst/>
                <a:latin typeface="Google Sans Text"/>
              </a:rPr>
              <a:t>trọng</a:t>
            </a:r>
            <a:r>
              <a:rPr lang="en-US" sz="3200" b="0" i="0" dirty="0">
                <a:solidFill>
                  <a:srgbClr val="1A1C1E"/>
                </a:solidFill>
                <a:effectLst/>
                <a:latin typeface="Google Sans Text"/>
              </a:rPr>
              <a:t> </a:t>
            </a:r>
            <a:r>
              <a:rPr lang="en-US" sz="3200" b="0" i="0" dirty="0" err="1">
                <a:solidFill>
                  <a:srgbClr val="1A1C1E"/>
                </a:solidFill>
                <a:effectLst/>
                <a:latin typeface="Google Sans Text"/>
              </a:rPr>
              <a:t>trên</a:t>
            </a:r>
            <a:r>
              <a:rPr lang="en-US" sz="3200" b="0" i="0" dirty="0">
                <a:solidFill>
                  <a:srgbClr val="1A1C1E"/>
                </a:solidFill>
                <a:effectLst/>
                <a:latin typeface="Google Sans Text"/>
              </a:rPr>
              <a:t> </a:t>
            </a:r>
            <a:r>
              <a:rPr lang="en-US" sz="3200" b="0" i="0" dirty="0" err="1">
                <a:solidFill>
                  <a:srgbClr val="1A1C1E"/>
                </a:solidFill>
                <a:effectLst/>
                <a:latin typeface="Google Sans Text"/>
              </a:rPr>
              <a:t>khuôn</a:t>
            </a:r>
            <a:r>
              <a:rPr lang="en-US" sz="3200" b="0" i="0" dirty="0">
                <a:solidFill>
                  <a:srgbClr val="1A1C1E"/>
                </a:solidFill>
                <a:effectLst/>
                <a:latin typeface="Google Sans Text"/>
              </a:rPr>
              <a:t> </a:t>
            </a:r>
            <a:r>
              <a:rPr lang="en-US" sz="3200" b="0" i="0" dirty="0" err="1">
                <a:solidFill>
                  <a:srgbClr val="1A1C1E"/>
                </a:solidFill>
                <a:effectLst/>
                <a:latin typeface="Google Sans Text"/>
              </a:rPr>
              <a:t>mặt</a:t>
            </a:r>
            <a:r>
              <a:rPr lang="en-US" sz="3200" b="0" i="0" dirty="0">
                <a:solidFill>
                  <a:srgbClr val="1A1C1E"/>
                </a:solidFill>
                <a:effectLst/>
                <a:latin typeface="Google Sans Text"/>
              </a:rPr>
              <a:t> (</a:t>
            </a:r>
            <a:r>
              <a:rPr lang="en-US" sz="3200" b="0" i="0" dirty="0" err="1">
                <a:solidFill>
                  <a:srgbClr val="1A1C1E"/>
                </a:solidFill>
                <a:effectLst/>
                <a:latin typeface="Google Sans Text"/>
              </a:rPr>
              <a:t>mắt</a:t>
            </a:r>
            <a:r>
              <a:rPr lang="en-US" sz="3200" b="0" i="0" dirty="0">
                <a:solidFill>
                  <a:srgbClr val="1A1C1E"/>
                </a:solidFill>
                <a:effectLst/>
                <a:latin typeface="Google Sans Text"/>
              </a:rPr>
              <a:t>, </a:t>
            </a:r>
            <a:r>
              <a:rPr lang="en-US" sz="3200" b="0" i="0" dirty="0" err="1">
                <a:solidFill>
                  <a:srgbClr val="1A1C1E"/>
                </a:solidFill>
                <a:effectLst/>
                <a:latin typeface="Google Sans Text"/>
              </a:rPr>
              <a:t>miệng</a:t>
            </a:r>
            <a:r>
              <a:rPr lang="en-US" sz="3200" b="0" i="0" dirty="0">
                <a:solidFill>
                  <a:srgbClr val="1A1C1E"/>
                </a:solidFill>
                <a:effectLst/>
                <a:latin typeface="Google Sans Text"/>
              </a:rPr>
              <a:t>...).</a:t>
            </a:r>
          </a:p>
        </p:txBody>
      </p:sp>
      <p:pic>
        <p:nvPicPr>
          <p:cNvPr id="28" name="Picture 27">
            <a:extLst>
              <a:ext uri="{FF2B5EF4-FFF2-40B4-BE49-F238E27FC236}">
                <a16:creationId xmlns:a16="http://schemas.microsoft.com/office/drawing/2014/main" id="{D064CCAD-2AB4-E635-6742-9C7469EB3286}"/>
              </a:ext>
            </a:extLst>
          </p:cNvPr>
          <p:cNvPicPr>
            <a:picLocks noChangeAspect="1"/>
          </p:cNvPicPr>
          <p:nvPr/>
        </p:nvPicPr>
        <p:blipFill>
          <a:blip r:embed="rId2"/>
          <a:stretch>
            <a:fillRect/>
          </a:stretch>
        </p:blipFill>
        <p:spPr>
          <a:xfrm>
            <a:off x="6959398" y="2775162"/>
            <a:ext cx="3953608" cy="5180589"/>
          </a:xfrm>
          <a:prstGeom prst="rect">
            <a:avLst/>
          </a:prstGeom>
        </p:spPr>
      </p:pic>
      <p:pic>
        <p:nvPicPr>
          <p:cNvPr id="30" name="Picture 29">
            <a:extLst>
              <a:ext uri="{FF2B5EF4-FFF2-40B4-BE49-F238E27FC236}">
                <a16:creationId xmlns:a16="http://schemas.microsoft.com/office/drawing/2014/main" id="{0F7CFCFD-F80C-385B-A272-2D9B177C0890}"/>
              </a:ext>
            </a:extLst>
          </p:cNvPr>
          <p:cNvPicPr>
            <a:picLocks noChangeAspect="1"/>
          </p:cNvPicPr>
          <p:nvPr/>
        </p:nvPicPr>
        <p:blipFill>
          <a:blip r:embed="rId3"/>
          <a:stretch>
            <a:fillRect/>
          </a:stretch>
        </p:blipFill>
        <p:spPr>
          <a:xfrm>
            <a:off x="11201400" y="2775162"/>
            <a:ext cx="4783364" cy="520190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a:extLst>
            <a:ext uri="{FF2B5EF4-FFF2-40B4-BE49-F238E27FC236}">
              <a16:creationId xmlns:a16="http://schemas.microsoft.com/office/drawing/2014/main" id="{B0E807C5-B1B8-308B-BD63-DFC0F242706C}"/>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42911D96-4B3D-5D83-8B07-6F1FCAF0C812}"/>
              </a:ext>
            </a:extLst>
          </p:cNvPr>
          <p:cNvSpPr txBox="1"/>
          <p:nvPr/>
        </p:nvSpPr>
        <p:spPr>
          <a:xfrm>
            <a:off x="16727515" y="8952758"/>
            <a:ext cx="1063569" cy="621260"/>
          </a:xfrm>
          <a:prstGeom prst="rect">
            <a:avLst/>
          </a:prstGeom>
        </p:spPr>
        <p:txBody>
          <a:bodyPr lIns="0" tIns="0" rIns="0" bIns="0" rtlCol="0" anchor="t">
            <a:spAutoFit/>
          </a:bodyPr>
          <a:lstStyle/>
          <a:p>
            <a:pPr algn="ctr">
              <a:lnSpc>
                <a:spcPts val="4319"/>
              </a:lnSpc>
            </a:pPr>
            <a:r>
              <a:rPr lang="en-US" sz="5399" b="1" dirty="0">
                <a:solidFill>
                  <a:srgbClr val="D96627"/>
                </a:solidFill>
                <a:latin typeface="Nunito Bold"/>
                <a:ea typeface="Nunito Bold"/>
                <a:cs typeface="Nunito Bold"/>
                <a:sym typeface="Nunito Bold"/>
              </a:rPr>
              <a:t>17</a:t>
            </a:r>
          </a:p>
        </p:txBody>
      </p:sp>
      <p:sp>
        <p:nvSpPr>
          <p:cNvPr id="3" name="TextBox 3">
            <a:extLst>
              <a:ext uri="{FF2B5EF4-FFF2-40B4-BE49-F238E27FC236}">
                <a16:creationId xmlns:a16="http://schemas.microsoft.com/office/drawing/2014/main" id="{4B7A6E78-ABA9-2F1A-E8FF-08A662491EDE}"/>
              </a:ext>
            </a:extLst>
          </p:cNvPr>
          <p:cNvSpPr txBox="1"/>
          <p:nvPr/>
        </p:nvSpPr>
        <p:spPr>
          <a:xfrm>
            <a:off x="2099288" y="1407294"/>
            <a:ext cx="13673829" cy="1667123"/>
          </a:xfrm>
          <a:prstGeom prst="rect">
            <a:avLst/>
          </a:prstGeom>
        </p:spPr>
        <p:txBody>
          <a:bodyPr lIns="0" tIns="0" rIns="0" bIns="0" rtlCol="0" anchor="t">
            <a:spAutoFit/>
          </a:bodyPr>
          <a:lstStyle/>
          <a:p>
            <a:pPr algn="l">
              <a:lnSpc>
                <a:spcPts val="6480"/>
              </a:lnSpc>
            </a:pPr>
            <a:r>
              <a:rPr lang="en-US" sz="6480" b="1" dirty="0">
                <a:solidFill>
                  <a:schemeClr val="accent6">
                    <a:lumMod val="75000"/>
                  </a:schemeClr>
                </a:solidFill>
                <a:latin typeface="Barlow SemiCondensed Bold"/>
                <a:ea typeface="Barlow SemiCondensed Bold"/>
                <a:cs typeface="Barlow SemiCondensed Bold"/>
                <a:sym typeface="Barlow SemiCondensed Bold"/>
              </a:rPr>
              <a:t>5.2 </a:t>
            </a:r>
            <a:r>
              <a:rPr lang="en-US" sz="6600" b="1" dirty="0" err="1">
                <a:solidFill>
                  <a:schemeClr val="accent6">
                    <a:lumMod val="75000"/>
                  </a:schemeClr>
                </a:solidFill>
                <a:latin typeface="Aria;"/>
              </a:rPr>
              <a:t>Về</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phương</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pháp</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thực</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nghiệm</a:t>
            </a:r>
            <a:r>
              <a:rPr lang="en-US" sz="6600" b="1" dirty="0">
                <a:solidFill>
                  <a:schemeClr val="accent6">
                    <a:lumMod val="75000"/>
                  </a:schemeClr>
                </a:solidFill>
                <a:latin typeface="Aria;"/>
              </a:rPr>
              <a:t> </a:t>
            </a:r>
            <a:br>
              <a:rPr lang="en-US" sz="6600" b="1" dirty="0">
                <a:solidFill>
                  <a:schemeClr val="accent6">
                    <a:lumMod val="75000"/>
                  </a:schemeClr>
                </a:solidFill>
                <a:latin typeface="Aria;"/>
              </a:rPr>
            </a:br>
            <a:r>
              <a:rPr lang="en-US" sz="6600" b="1" dirty="0" err="1">
                <a:solidFill>
                  <a:schemeClr val="accent6">
                    <a:lumMod val="75000"/>
                  </a:schemeClr>
                </a:solidFill>
                <a:latin typeface="Aria;"/>
              </a:rPr>
              <a:t>và</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kết</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quả</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báo</a:t>
            </a:r>
            <a:r>
              <a:rPr lang="en-US" sz="6600" b="1" dirty="0">
                <a:solidFill>
                  <a:schemeClr val="accent6">
                    <a:lumMod val="75000"/>
                  </a:schemeClr>
                </a:solidFill>
                <a:latin typeface="Aria;"/>
              </a:rPr>
              <a:t> </a:t>
            </a:r>
            <a:r>
              <a:rPr lang="en-US" sz="6600" b="1" dirty="0" err="1">
                <a:solidFill>
                  <a:schemeClr val="accent6">
                    <a:lumMod val="75000"/>
                  </a:schemeClr>
                </a:solidFill>
                <a:latin typeface="Aria;"/>
              </a:rPr>
              <a:t>cáo</a:t>
            </a:r>
            <a:endParaRPr lang="en-US" sz="6480" b="1" dirty="0">
              <a:solidFill>
                <a:schemeClr val="accent6">
                  <a:lumMod val="75000"/>
                </a:schemeClr>
              </a:solidFill>
              <a:latin typeface="Barlow SemiCondensed Bold"/>
              <a:ea typeface="Barlow SemiCondensed Bold"/>
              <a:cs typeface="Barlow SemiCondensed Bold"/>
              <a:sym typeface="Barlow SemiCondensed Bold"/>
            </a:endParaRPr>
          </a:p>
        </p:txBody>
      </p:sp>
      <p:sp>
        <p:nvSpPr>
          <p:cNvPr id="5" name="TextBox 4">
            <a:extLst>
              <a:ext uri="{FF2B5EF4-FFF2-40B4-BE49-F238E27FC236}">
                <a16:creationId xmlns:a16="http://schemas.microsoft.com/office/drawing/2014/main" id="{F3A3B8F6-D284-44E8-F9EB-D74D56EBE2B2}"/>
              </a:ext>
            </a:extLst>
          </p:cNvPr>
          <p:cNvSpPr txBox="1"/>
          <p:nvPr/>
        </p:nvSpPr>
        <p:spPr>
          <a:xfrm>
            <a:off x="1447800" y="3619500"/>
            <a:ext cx="14478000" cy="4433073"/>
          </a:xfrm>
          <a:prstGeom prst="rect">
            <a:avLst/>
          </a:prstGeom>
          <a:noFill/>
        </p:spPr>
        <p:txBody>
          <a:bodyPr wrap="square">
            <a:spAutoFit/>
          </a:bodyPr>
          <a:lstStyle/>
          <a:p>
            <a:pPr marL="914400" indent="-457200" algn="just" rtl="0" fontAlgn="base">
              <a:lnSpc>
                <a:spcPct val="150000"/>
              </a:lnSpc>
              <a:buFont typeface="Wingdings" panose="05000000000000000000" pitchFamily="2" charset="2"/>
              <a:buChar char="q"/>
            </a:pPr>
            <a:r>
              <a:rPr lang="vi-VN" sz="3200" b="0" i="0" u="none" strike="noStrike" dirty="0">
                <a:solidFill>
                  <a:srgbClr val="000000"/>
                </a:solidFill>
                <a:effectLst/>
              </a:rPr>
              <a:t>Thiết lập khung thực nghiệm công bằng, có khả năng tái lặp kết quả </a:t>
            </a:r>
          </a:p>
          <a:p>
            <a:pPr marL="914400" indent="-457200" algn="just" rtl="0" fontAlgn="base">
              <a:lnSpc>
                <a:spcPct val="150000"/>
              </a:lnSpc>
              <a:buFont typeface="Wingdings" panose="05000000000000000000" pitchFamily="2" charset="2"/>
              <a:buChar char="q"/>
            </a:pPr>
            <a:r>
              <a:rPr lang="vi-VN" sz="3200" b="0" i="0" u="none" strike="noStrike" dirty="0">
                <a:solidFill>
                  <a:srgbClr val="000000"/>
                </a:solidFill>
                <a:effectLst/>
              </a:rPr>
              <a:t>Kết quả huấn luyện lại nhiều mạng hiện đại cung cấp cơ sở so sánh khách quan</a:t>
            </a:r>
          </a:p>
          <a:p>
            <a:pPr marL="914400" indent="-457200" algn="just" rtl="0" fontAlgn="base">
              <a:lnSpc>
                <a:spcPct val="150000"/>
              </a:lnSpc>
              <a:buFont typeface="Wingdings" panose="05000000000000000000" pitchFamily="2" charset="2"/>
              <a:buChar char="q"/>
            </a:pPr>
            <a:r>
              <a:rPr lang="vi-VN" sz="3200" b="0" i="0" u="none" strike="noStrike" dirty="0">
                <a:solidFill>
                  <a:srgbClr val="000000"/>
                </a:solidFill>
                <a:effectLst/>
              </a:rPr>
              <a:t>Áp dụng phương pháp học kết hợp (ensemble learning) đơn giản (trung bình tổng xác suất) của mô hình đề xuất và 6 CNN khác, đạt độ chính xác 76.82% trên FER2013, thuộc nhóm kết quả hàng đầu được công bố</a:t>
            </a:r>
          </a:p>
        </p:txBody>
      </p:sp>
    </p:spTree>
    <p:extLst>
      <p:ext uri="{BB962C8B-B14F-4D97-AF65-F5344CB8AC3E}">
        <p14:creationId xmlns:p14="http://schemas.microsoft.com/office/powerpoint/2010/main" val="375262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TextBox 2"/>
          <p:cNvSpPr txBox="1"/>
          <p:nvPr/>
        </p:nvSpPr>
        <p:spPr>
          <a:xfrm>
            <a:off x="16727515" y="8952758"/>
            <a:ext cx="1063569" cy="621260"/>
          </a:xfrm>
          <a:prstGeom prst="rect">
            <a:avLst/>
          </a:prstGeom>
        </p:spPr>
        <p:txBody>
          <a:bodyPr lIns="0" tIns="0" rIns="0" bIns="0" rtlCol="0" anchor="t">
            <a:spAutoFit/>
          </a:bodyPr>
          <a:lstStyle/>
          <a:p>
            <a:pPr algn="ctr">
              <a:lnSpc>
                <a:spcPts val="4319"/>
              </a:lnSpc>
            </a:pPr>
            <a:r>
              <a:rPr lang="en-US" sz="5399" b="1" dirty="0">
                <a:solidFill>
                  <a:srgbClr val="D96627"/>
                </a:solidFill>
                <a:latin typeface="Nunito Bold"/>
                <a:ea typeface="Nunito Bold"/>
                <a:cs typeface="Nunito Bold"/>
                <a:sym typeface="Nunito Bold"/>
              </a:rPr>
              <a:t>18</a:t>
            </a:r>
          </a:p>
        </p:txBody>
      </p:sp>
      <p:sp>
        <p:nvSpPr>
          <p:cNvPr id="3" name="TextBox 3"/>
          <p:cNvSpPr txBox="1"/>
          <p:nvPr/>
        </p:nvSpPr>
        <p:spPr>
          <a:xfrm>
            <a:off x="2099288" y="1407294"/>
            <a:ext cx="13787068" cy="833562"/>
          </a:xfrm>
          <a:prstGeom prst="rect">
            <a:avLst/>
          </a:prstGeom>
        </p:spPr>
        <p:txBody>
          <a:bodyPr lIns="0" tIns="0" rIns="0" bIns="0" rtlCol="0" anchor="t">
            <a:spAutoFit/>
          </a:bodyPr>
          <a:lstStyle/>
          <a:p>
            <a:pPr algn="l">
              <a:lnSpc>
                <a:spcPts val="6480"/>
              </a:lnSpc>
            </a:pPr>
            <a:r>
              <a:rPr lang="en-US" sz="6480" b="1" dirty="0">
                <a:solidFill>
                  <a:schemeClr val="accent6">
                    <a:lumMod val="75000"/>
                  </a:schemeClr>
                </a:solidFill>
                <a:latin typeface="Barlow SemiCondensed Bold"/>
                <a:ea typeface="Barlow SemiCondensed Bold"/>
                <a:cs typeface="Barlow SemiCondensed Bold"/>
                <a:sym typeface="Barlow SemiCondensed Bold"/>
              </a:rPr>
              <a:t>6. </a:t>
            </a:r>
            <a:r>
              <a:rPr lang="vi-VN" sz="6600" b="1" i="0" dirty="0">
                <a:solidFill>
                  <a:schemeClr val="accent6">
                    <a:lumMod val="75000"/>
                  </a:schemeClr>
                </a:solidFill>
                <a:effectLst/>
                <a:latin typeface="Google Sans Text"/>
              </a:rPr>
              <a:t>Hạn chế</a:t>
            </a:r>
            <a:endParaRPr lang="en-US" sz="6480" b="1" dirty="0">
              <a:solidFill>
                <a:schemeClr val="accent6">
                  <a:lumMod val="75000"/>
                </a:schemeClr>
              </a:solidFill>
              <a:latin typeface="Barlow SemiCondensed Bold"/>
              <a:ea typeface="Barlow SemiCondensed Bold"/>
              <a:cs typeface="Barlow SemiCondensed Bold"/>
              <a:sym typeface="Barlow SemiCondensed Bold"/>
            </a:endParaRPr>
          </a:p>
        </p:txBody>
      </p:sp>
      <p:sp>
        <p:nvSpPr>
          <p:cNvPr id="10" name="TextBox 10"/>
          <p:cNvSpPr txBox="1"/>
          <p:nvPr/>
        </p:nvSpPr>
        <p:spPr>
          <a:xfrm>
            <a:off x="2342372" y="1704647"/>
            <a:ext cx="13603256" cy="7401253"/>
          </a:xfrm>
          <a:prstGeom prst="rect">
            <a:avLst/>
          </a:prstGeom>
        </p:spPr>
        <p:txBody>
          <a:bodyPr lIns="50800" tIns="50800" rIns="50800" bIns="50800" rtlCol="0" anchor="ctr"/>
          <a:lstStyle/>
          <a:p>
            <a:pPr algn="ctr">
              <a:lnSpc>
                <a:spcPts val="2659"/>
              </a:lnSpc>
              <a:spcBef>
                <a:spcPct val="0"/>
              </a:spcBef>
            </a:pPr>
            <a:endParaRPr/>
          </a:p>
        </p:txBody>
      </p:sp>
      <p:grpSp>
        <p:nvGrpSpPr>
          <p:cNvPr id="11" name="Group 11"/>
          <p:cNvGrpSpPr/>
          <p:nvPr/>
        </p:nvGrpSpPr>
        <p:grpSpPr>
          <a:xfrm>
            <a:off x="2342373" y="2437862"/>
            <a:ext cx="172227" cy="5144038"/>
            <a:chOff x="0" y="0"/>
            <a:chExt cx="78775" cy="367257"/>
          </a:xfrm>
        </p:grpSpPr>
        <p:sp>
          <p:nvSpPr>
            <p:cNvPr id="12" name="Freeform 12"/>
            <p:cNvSpPr/>
            <p:nvPr/>
          </p:nvSpPr>
          <p:spPr>
            <a:xfrm>
              <a:off x="0" y="0"/>
              <a:ext cx="78775" cy="367257"/>
            </a:xfrm>
            <a:custGeom>
              <a:avLst/>
              <a:gdLst/>
              <a:ahLst/>
              <a:cxnLst/>
              <a:rect l="l" t="t" r="r" b="b"/>
              <a:pathLst>
                <a:path w="78775" h="367257">
                  <a:moveTo>
                    <a:pt x="0" y="0"/>
                  </a:moveTo>
                  <a:lnTo>
                    <a:pt x="78775" y="0"/>
                  </a:lnTo>
                  <a:lnTo>
                    <a:pt x="78775" y="367257"/>
                  </a:lnTo>
                  <a:lnTo>
                    <a:pt x="0" y="367257"/>
                  </a:lnTo>
                  <a:close/>
                </a:path>
              </a:pathLst>
            </a:custGeom>
            <a:solidFill>
              <a:srgbClr val="D96627"/>
            </a:solidFill>
          </p:spPr>
          <p:txBody>
            <a:bodyPr/>
            <a:lstStyle/>
            <a:p>
              <a:endParaRPr lang="en-US"/>
            </a:p>
          </p:txBody>
        </p:sp>
        <p:sp>
          <p:nvSpPr>
            <p:cNvPr id="13" name="TextBox 13"/>
            <p:cNvSpPr txBox="1"/>
            <p:nvPr/>
          </p:nvSpPr>
          <p:spPr>
            <a:xfrm>
              <a:off x="0" y="-38100"/>
              <a:ext cx="78775" cy="405357"/>
            </a:xfrm>
            <a:prstGeom prst="rect">
              <a:avLst/>
            </a:prstGeom>
          </p:spPr>
          <p:txBody>
            <a:bodyPr lIns="50800" tIns="50800" rIns="50800" bIns="50800" rtlCol="0" anchor="ctr"/>
            <a:lstStyle/>
            <a:p>
              <a:pPr algn="ctr">
                <a:lnSpc>
                  <a:spcPts val="2659"/>
                </a:lnSpc>
                <a:spcBef>
                  <a:spcPct val="0"/>
                </a:spcBef>
              </a:pPr>
              <a:endParaRPr/>
            </a:p>
          </p:txBody>
        </p:sp>
      </p:grpSp>
      <p:sp>
        <p:nvSpPr>
          <p:cNvPr id="5" name="Rectangle 2">
            <a:extLst>
              <a:ext uri="{FF2B5EF4-FFF2-40B4-BE49-F238E27FC236}">
                <a16:creationId xmlns:a16="http://schemas.microsoft.com/office/drawing/2014/main" id="{F623C686-B283-F6FC-B4BB-B4CCDA1CEBB2}"/>
              </a:ext>
            </a:extLst>
          </p:cNvPr>
          <p:cNvSpPr>
            <a:spLocks noChangeArrowheads="1"/>
          </p:cNvSpPr>
          <p:nvPr/>
        </p:nvSpPr>
        <p:spPr bwMode="auto">
          <a:xfrm>
            <a:off x="2665487" y="2154472"/>
            <a:ext cx="14568412" cy="4433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tabLst/>
            </a:pP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Số</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lượng</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tham</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số</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lớn</a:t>
            </a:r>
            <a:r>
              <a:rPr kumimoji="0" lang="en-US" altLang="en-US" sz="3200" b="0" i="0" u="none" strike="noStrike" cap="none" normalizeH="0" baseline="0" dirty="0">
                <a:ln>
                  <a:noFill/>
                </a:ln>
                <a:solidFill>
                  <a:schemeClr val="tx1"/>
                </a:solidFill>
                <a:effectLst/>
                <a:latin typeface="Arial" panose="020B0604020202020204" pitchFamily="34" charset="0"/>
              </a:rPr>
              <a:t> (142.9 </a:t>
            </a:r>
            <a:r>
              <a:rPr kumimoji="0" lang="en-US" altLang="en-US" sz="3200" b="0" i="0" u="none" strike="noStrike" cap="none" normalizeH="0" baseline="0" dirty="0" err="1">
                <a:ln>
                  <a:noFill/>
                </a:ln>
                <a:solidFill>
                  <a:schemeClr val="tx1"/>
                </a:solidFill>
                <a:effectLst/>
                <a:latin typeface="Arial" panose="020B0604020202020204" pitchFamily="34" charset="0"/>
              </a:rPr>
              <a:t>triệu</a:t>
            </a:r>
            <a:r>
              <a:rPr kumimoji="0" lang="en-US" altLang="en-US" sz="3200" b="0" i="0" u="none" strike="noStrike" cap="none" normalizeH="0" baseline="0" dirty="0">
                <a:ln>
                  <a:noFill/>
                </a:ln>
                <a:solidFill>
                  <a:schemeClr val="tx1"/>
                </a:solidFill>
                <a:effectLst/>
                <a:latin typeface="Arial" panose="020B0604020202020204" pitchFamily="34" charset="0"/>
              </a:rPr>
              <a:t>) - </a:t>
            </a:r>
            <a:r>
              <a:rPr kumimoji="0" lang="en-US" altLang="en-US" sz="3200" b="0" i="0" u="none" strike="noStrike" cap="none" normalizeH="0" baseline="0" dirty="0" err="1">
                <a:ln>
                  <a:noFill/>
                </a:ln>
                <a:solidFill>
                  <a:schemeClr val="tx1"/>
                </a:solidFill>
                <a:effectLst/>
                <a:latin typeface="Arial" panose="020B0604020202020204" pitchFamily="34" charset="0"/>
              </a:rPr>
              <a:t>giảm</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hiệu</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quả</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tính</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toán</a:t>
            </a:r>
            <a:r>
              <a:rPr kumimoji="0" lang="en-US" altLang="en-US" sz="32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50000"/>
              </a:lnSpc>
              <a:spcBef>
                <a:spcPct val="0"/>
              </a:spcBef>
              <a:spcAft>
                <a:spcPct val="0"/>
              </a:spcAft>
              <a:buClrTx/>
              <a:buSzTx/>
              <a:tabLst/>
            </a:pP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Chưa</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tối</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ưu</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hóa</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đầy</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đủ</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các</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siêu</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tham</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số</a:t>
            </a:r>
            <a:r>
              <a:rPr kumimoji="0" lang="en-US" altLang="en-US" sz="32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50000"/>
              </a:lnSpc>
              <a:spcBef>
                <a:spcPct val="0"/>
              </a:spcBef>
              <a:spcAft>
                <a:spcPct val="0"/>
              </a:spcAft>
              <a:buClrTx/>
              <a:buSzTx/>
              <a:tabLst/>
            </a:pP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Phụ</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thuộc</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vào</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chất</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lượng</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của</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bước</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phát</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hiện</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khuôn</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mặt</a:t>
            </a:r>
            <a:r>
              <a:rPr kumimoji="0" lang="en-US" altLang="en-US" sz="32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50000"/>
              </a:lnSpc>
              <a:spcBef>
                <a:spcPct val="0"/>
              </a:spcBef>
              <a:spcAft>
                <a:spcPct val="0"/>
              </a:spcAft>
              <a:buClrTx/>
              <a:buSzTx/>
              <a:tabLst/>
            </a:pPr>
            <a:r>
              <a:rPr kumimoji="0" lang="en-US" altLang="en-US" sz="3200" b="0" i="0" u="none" strike="noStrike" cap="none" normalizeH="0" baseline="0" dirty="0">
                <a:ln>
                  <a:noFill/>
                </a:ln>
                <a:solidFill>
                  <a:schemeClr val="tx1"/>
                </a:solidFill>
                <a:effectLst/>
                <a:latin typeface="Arial" panose="020B0604020202020204" pitchFamily="34" charset="0"/>
              </a:rPr>
              <a:t>+ Phương </a:t>
            </a:r>
            <a:r>
              <a:rPr kumimoji="0" lang="en-US" altLang="en-US" sz="3200" b="0" i="0" u="none" strike="noStrike" cap="none" normalizeH="0" baseline="0" dirty="0" err="1">
                <a:ln>
                  <a:noFill/>
                </a:ln>
                <a:solidFill>
                  <a:schemeClr val="tx1"/>
                </a:solidFill>
                <a:effectLst/>
                <a:latin typeface="Arial" panose="020B0604020202020204" pitchFamily="34" charset="0"/>
              </a:rPr>
              <a:t>pháp</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học</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kết</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hợp</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còn</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đơn</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giản</a:t>
            </a:r>
            <a:r>
              <a:rPr kumimoji="0" lang="en-US" altLang="en-US" sz="32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50000"/>
              </a:lnSpc>
              <a:spcBef>
                <a:spcPct val="0"/>
              </a:spcBef>
              <a:spcAft>
                <a:spcPct val="0"/>
              </a:spcAft>
              <a:buClrTx/>
              <a:buSzTx/>
              <a:tabLst/>
            </a:pPr>
            <a:r>
              <a:rPr kumimoji="0" lang="en-US" altLang="en-US" sz="3200" b="0" i="0" u="none" strike="noStrike" cap="none" normalizeH="0" baseline="0" dirty="0">
                <a:ln>
                  <a:noFill/>
                </a:ln>
                <a:solidFill>
                  <a:schemeClr val="tx1"/>
                </a:solidFill>
                <a:effectLst/>
                <a:latin typeface="Arial" panose="020B0604020202020204" pitchFamily="34" charset="0"/>
              </a:rPr>
              <a:t> + </a:t>
            </a:r>
            <a:r>
              <a:rPr kumimoji="0" lang="en-US" altLang="en-US" sz="3200" b="0" i="0" u="none" strike="noStrike" cap="none" normalizeH="0" baseline="0" dirty="0" err="1">
                <a:ln>
                  <a:noFill/>
                </a:ln>
                <a:solidFill>
                  <a:schemeClr val="tx1"/>
                </a:solidFill>
                <a:effectLst/>
                <a:latin typeface="Arial" panose="020B0604020202020204" pitchFamily="34" charset="0"/>
              </a:rPr>
              <a:t>Chưa</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xây</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dựng</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hệ</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thống</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hoàn</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chỉnh</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để</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kiểm</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chứng</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trong</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ứng</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dụng</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thực</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tế</a:t>
            </a:r>
            <a:r>
              <a:rPr kumimoji="0" lang="en-US" altLang="en-US" sz="32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TextBox 2"/>
          <p:cNvSpPr txBox="1"/>
          <p:nvPr/>
        </p:nvSpPr>
        <p:spPr>
          <a:xfrm>
            <a:off x="16727515" y="8952758"/>
            <a:ext cx="1063569" cy="621260"/>
          </a:xfrm>
          <a:prstGeom prst="rect">
            <a:avLst/>
          </a:prstGeom>
        </p:spPr>
        <p:txBody>
          <a:bodyPr lIns="0" tIns="0" rIns="0" bIns="0" rtlCol="0" anchor="t">
            <a:spAutoFit/>
          </a:bodyPr>
          <a:lstStyle/>
          <a:p>
            <a:pPr algn="ctr">
              <a:lnSpc>
                <a:spcPts val="4319"/>
              </a:lnSpc>
            </a:pPr>
            <a:r>
              <a:rPr lang="en-US" sz="5399" b="1" dirty="0">
                <a:solidFill>
                  <a:srgbClr val="D96627"/>
                </a:solidFill>
                <a:latin typeface="Nunito Bold"/>
                <a:ea typeface="Nunito Bold"/>
                <a:cs typeface="Nunito Bold"/>
                <a:sym typeface="Nunito Bold"/>
              </a:rPr>
              <a:t>19</a:t>
            </a:r>
          </a:p>
        </p:txBody>
      </p:sp>
      <p:sp>
        <p:nvSpPr>
          <p:cNvPr id="3" name="TextBox 3"/>
          <p:cNvSpPr txBox="1"/>
          <p:nvPr/>
        </p:nvSpPr>
        <p:spPr>
          <a:xfrm>
            <a:off x="2099288" y="1407294"/>
            <a:ext cx="13787068" cy="837345"/>
          </a:xfrm>
          <a:prstGeom prst="rect">
            <a:avLst/>
          </a:prstGeom>
        </p:spPr>
        <p:txBody>
          <a:bodyPr lIns="0" tIns="0" rIns="0" bIns="0" rtlCol="0" anchor="t">
            <a:spAutoFit/>
          </a:bodyPr>
          <a:lstStyle/>
          <a:p>
            <a:pPr algn="l">
              <a:lnSpc>
                <a:spcPts val="6480"/>
              </a:lnSpc>
            </a:pPr>
            <a:r>
              <a:rPr lang="en-US" sz="6480" b="1" dirty="0">
                <a:solidFill>
                  <a:schemeClr val="accent6">
                    <a:lumMod val="75000"/>
                  </a:schemeClr>
                </a:solidFill>
                <a:latin typeface="Barlow SemiCondensed Bold"/>
                <a:ea typeface="Barlow SemiCondensed Bold"/>
                <a:cs typeface="Barlow SemiCondensed Bold"/>
                <a:sym typeface="Barlow SemiCondensed Bold"/>
              </a:rPr>
              <a:t>7. </a:t>
            </a:r>
            <a:r>
              <a:rPr lang="vi-VN" sz="6600" b="1" i="0" dirty="0">
                <a:solidFill>
                  <a:schemeClr val="accent6">
                    <a:lumMod val="75000"/>
                  </a:schemeClr>
                </a:solidFill>
                <a:effectLst/>
                <a:latin typeface="Google Sans Text"/>
              </a:rPr>
              <a:t>Lời cảm ơn</a:t>
            </a:r>
            <a:r>
              <a:rPr lang="vi-VN" sz="6600" b="0" i="0" dirty="0">
                <a:solidFill>
                  <a:schemeClr val="accent6">
                    <a:lumMod val="75000"/>
                  </a:schemeClr>
                </a:solidFill>
                <a:effectLst/>
                <a:latin typeface="Google Sans Text"/>
              </a:rPr>
              <a:t> </a:t>
            </a:r>
            <a:endParaRPr lang="en-US" sz="6480" b="1" dirty="0">
              <a:solidFill>
                <a:schemeClr val="accent6">
                  <a:lumMod val="75000"/>
                </a:schemeClr>
              </a:solidFill>
              <a:latin typeface="Barlow SemiCondensed Bold"/>
              <a:ea typeface="Barlow SemiCondensed Bold"/>
              <a:cs typeface="Barlow SemiCondensed Bold"/>
              <a:sym typeface="Barlow SemiCondensed Bold"/>
            </a:endParaRPr>
          </a:p>
        </p:txBody>
      </p:sp>
      <p:grpSp>
        <p:nvGrpSpPr>
          <p:cNvPr id="11" name="Group 11"/>
          <p:cNvGrpSpPr/>
          <p:nvPr/>
        </p:nvGrpSpPr>
        <p:grpSpPr>
          <a:xfrm>
            <a:off x="2286000" y="3009900"/>
            <a:ext cx="152400" cy="4876800"/>
            <a:chOff x="0" y="0"/>
            <a:chExt cx="78775" cy="910351"/>
          </a:xfrm>
        </p:grpSpPr>
        <p:sp>
          <p:nvSpPr>
            <p:cNvPr id="12" name="Freeform 12"/>
            <p:cNvSpPr/>
            <p:nvPr/>
          </p:nvSpPr>
          <p:spPr>
            <a:xfrm>
              <a:off x="0" y="0"/>
              <a:ext cx="78775" cy="910351"/>
            </a:xfrm>
            <a:custGeom>
              <a:avLst/>
              <a:gdLst/>
              <a:ahLst/>
              <a:cxnLst/>
              <a:rect l="l" t="t" r="r" b="b"/>
              <a:pathLst>
                <a:path w="78775" h="910351">
                  <a:moveTo>
                    <a:pt x="0" y="0"/>
                  </a:moveTo>
                  <a:lnTo>
                    <a:pt x="78775" y="0"/>
                  </a:lnTo>
                  <a:lnTo>
                    <a:pt x="78775" y="910351"/>
                  </a:lnTo>
                  <a:lnTo>
                    <a:pt x="0" y="910351"/>
                  </a:lnTo>
                  <a:close/>
                </a:path>
              </a:pathLst>
            </a:custGeom>
            <a:solidFill>
              <a:srgbClr val="D96627"/>
            </a:solidFill>
          </p:spPr>
          <p:txBody>
            <a:bodyPr/>
            <a:lstStyle/>
            <a:p>
              <a:endParaRPr lang="en-US"/>
            </a:p>
          </p:txBody>
        </p:sp>
        <p:sp>
          <p:nvSpPr>
            <p:cNvPr id="13" name="TextBox 13"/>
            <p:cNvSpPr txBox="1"/>
            <p:nvPr/>
          </p:nvSpPr>
          <p:spPr>
            <a:xfrm>
              <a:off x="0" y="-38100"/>
              <a:ext cx="78775" cy="948451"/>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5">
            <a:extLst>
              <a:ext uri="{FF2B5EF4-FFF2-40B4-BE49-F238E27FC236}">
                <a16:creationId xmlns:a16="http://schemas.microsoft.com/office/drawing/2014/main" id="{1D725C64-AE22-16ED-875A-55EF0B704CB7}"/>
              </a:ext>
            </a:extLst>
          </p:cNvPr>
          <p:cNvSpPr txBox="1"/>
          <p:nvPr/>
        </p:nvSpPr>
        <p:spPr>
          <a:xfrm>
            <a:off x="2971800" y="3511651"/>
            <a:ext cx="10591800" cy="3416320"/>
          </a:xfrm>
          <a:prstGeom prst="rect">
            <a:avLst/>
          </a:prstGeom>
          <a:noFill/>
        </p:spPr>
        <p:txBody>
          <a:bodyPr wrap="square">
            <a:spAutoFit/>
          </a:bodyPr>
          <a:lstStyle/>
          <a:p>
            <a:r>
              <a:rPr lang="en-US" sz="7200" b="1" dirty="0" err="1">
                <a:solidFill>
                  <a:schemeClr val="accent6">
                    <a:lumMod val="75000"/>
                  </a:schemeClr>
                </a:solidFill>
              </a:rPr>
              <a:t>Cảm</a:t>
            </a:r>
            <a:r>
              <a:rPr lang="en-US" sz="7200" b="1" dirty="0">
                <a:solidFill>
                  <a:schemeClr val="accent6">
                    <a:lumMod val="75000"/>
                  </a:schemeClr>
                </a:solidFill>
              </a:rPr>
              <a:t> </a:t>
            </a:r>
            <a:r>
              <a:rPr lang="en-US" sz="7200" b="1" dirty="0" err="1">
                <a:solidFill>
                  <a:schemeClr val="accent6">
                    <a:lumMod val="75000"/>
                  </a:schemeClr>
                </a:solidFill>
              </a:rPr>
              <a:t>ơn</a:t>
            </a:r>
            <a:r>
              <a:rPr lang="en-US" sz="7200" b="1" dirty="0">
                <a:solidFill>
                  <a:schemeClr val="accent6">
                    <a:lumMod val="75000"/>
                  </a:schemeClr>
                </a:solidFill>
              </a:rPr>
              <a:t> </a:t>
            </a:r>
            <a:r>
              <a:rPr lang="en-US" sz="7200" b="1" dirty="0" err="1">
                <a:solidFill>
                  <a:schemeClr val="accent6">
                    <a:lumMod val="75000"/>
                  </a:schemeClr>
                </a:solidFill>
              </a:rPr>
              <a:t>thầy</a:t>
            </a:r>
            <a:r>
              <a:rPr lang="en-US" sz="7200" b="1" dirty="0">
                <a:solidFill>
                  <a:schemeClr val="accent6">
                    <a:lumMod val="75000"/>
                  </a:schemeClr>
                </a:solidFill>
              </a:rPr>
              <a:t> </a:t>
            </a:r>
            <a:r>
              <a:rPr lang="en-US" sz="7200" b="1" dirty="0" err="1">
                <a:solidFill>
                  <a:schemeClr val="accent6">
                    <a:lumMod val="75000"/>
                  </a:schemeClr>
                </a:solidFill>
              </a:rPr>
              <a:t>và</a:t>
            </a:r>
            <a:r>
              <a:rPr lang="en-US" sz="7200" b="1" dirty="0">
                <a:solidFill>
                  <a:schemeClr val="accent6">
                    <a:lumMod val="75000"/>
                  </a:schemeClr>
                </a:solidFill>
              </a:rPr>
              <a:t> </a:t>
            </a:r>
            <a:r>
              <a:rPr lang="en-US" sz="7200" b="1" dirty="0" err="1">
                <a:solidFill>
                  <a:schemeClr val="accent6">
                    <a:lumMod val="75000"/>
                  </a:schemeClr>
                </a:solidFill>
              </a:rPr>
              <a:t>các</a:t>
            </a:r>
            <a:r>
              <a:rPr lang="en-US" sz="7200" b="1" dirty="0">
                <a:solidFill>
                  <a:schemeClr val="accent6">
                    <a:lumMod val="75000"/>
                  </a:schemeClr>
                </a:solidFill>
              </a:rPr>
              <a:t> </a:t>
            </a:r>
            <a:r>
              <a:rPr lang="en-US" sz="7200" b="1" dirty="0" err="1">
                <a:solidFill>
                  <a:schemeClr val="accent6">
                    <a:lumMod val="75000"/>
                  </a:schemeClr>
                </a:solidFill>
              </a:rPr>
              <a:t>bạn</a:t>
            </a:r>
            <a:r>
              <a:rPr lang="en-US" sz="7200" b="1" dirty="0">
                <a:solidFill>
                  <a:schemeClr val="accent6">
                    <a:lumMod val="75000"/>
                  </a:schemeClr>
                </a:solidFill>
              </a:rPr>
              <a:t> </a:t>
            </a:r>
            <a:r>
              <a:rPr lang="en-US" sz="7200" b="1" dirty="0" err="1">
                <a:solidFill>
                  <a:schemeClr val="accent6">
                    <a:lumMod val="75000"/>
                  </a:schemeClr>
                </a:solidFill>
              </a:rPr>
              <a:t>đã</a:t>
            </a:r>
            <a:r>
              <a:rPr lang="en-US" sz="7200" b="1" dirty="0">
                <a:solidFill>
                  <a:schemeClr val="accent6">
                    <a:lumMod val="75000"/>
                  </a:schemeClr>
                </a:solidFill>
              </a:rPr>
              <a:t> </a:t>
            </a:r>
            <a:r>
              <a:rPr lang="en-US" sz="7200" b="1" dirty="0" err="1">
                <a:solidFill>
                  <a:schemeClr val="accent6">
                    <a:lumMod val="75000"/>
                  </a:schemeClr>
                </a:solidFill>
              </a:rPr>
              <a:t>lắng</a:t>
            </a:r>
            <a:r>
              <a:rPr lang="en-US" sz="7200" b="1" dirty="0">
                <a:solidFill>
                  <a:schemeClr val="accent6">
                    <a:lumMod val="75000"/>
                  </a:schemeClr>
                </a:solidFill>
              </a:rPr>
              <a:t> </a:t>
            </a:r>
            <a:r>
              <a:rPr lang="en-US" sz="7200" b="1" dirty="0" err="1">
                <a:solidFill>
                  <a:schemeClr val="accent6">
                    <a:lumMod val="75000"/>
                  </a:schemeClr>
                </a:solidFill>
              </a:rPr>
              <a:t>nghe</a:t>
            </a:r>
            <a:r>
              <a:rPr lang="en-US" sz="7200" b="1" dirty="0">
                <a:solidFill>
                  <a:schemeClr val="accent6">
                    <a:lumMod val="75000"/>
                  </a:schemeClr>
                </a:solidFill>
              </a:rPr>
              <a:t> </a:t>
            </a:r>
            <a:r>
              <a:rPr lang="en-US" sz="7200" b="1" dirty="0" err="1">
                <a:solidFill>
                  <a:schemeClr val="accent6">
                    <a:lumMod val="75000"/>
                  </a:schemeClr>
                </a:solidFill>
              </a:rPr>
              <a:t>bài</a:t>
            </a:r>
            <a:r>
              <a:rPr lang="en-US" sz="7200" b="1" dirty="0">
                <a:solidFill>
                  <a:schemeClr val="accent6">
                    <a:lumMod val="75000"/>
                  </a:schemeClr>
                </a:solidFill>
              </a:rPr>
              <a:t> </a:t>
            </a:r>
            <a:r>
              <a:rPr lang="en-US" sz="7200" b="1" dirty="0" err="1">
                <a:solidFill>
                  <a:schemeClr val="accent6">
                    <a:lumMod val="75000"/>
                  </a:schemeClr>
                </a:solidFill>
              </a:rPr>
              <a:t>thuyết</a:t>
            </a:r>
            <a:r>
              <a:rPr lang="en-US" sz="7200" b="1" dirty="0">
                <a:solidFill>
                  <a:schemeClr val="accent6">
                    <a:lumMod val="75000"/>
                  </a:schemeClr>
                </a:solidFill>
              </a:rPr>
              <a:t> </a:t>
            </a:r>
            <a:r>
              <a:rPr lang="en-US" sz="7200" b="1" dirty="0" err="1">
                <a:solidFill>
                  <a:schemeClr val="accent6">
                    <a:lumMod val="75000"/>
                  </a:schemeClr>
                </a:solidFill>
              </a:rPr>
              <a:t>trình</a:t>
            </a:r>
            <a:r>
              <a:rPr lang="en-US" sz="7200" b="1" dirty="0">
                <a:solidFill>
                  <a:schemeClr val="accent6">
                    <a:lumMod val="75000"/>
                  </a:schemeClr>
                </a:solidFill>
              </a:rPr>
              <a:t> </a:t>
            </a:r>
            <a:r>
              <a:rPr lang="en-US" sz="7200" b="1" dirty="0" err="1">
                <a:solidFill>
                  <a:schemeClr val="accent6">
                    <a:lumMod val="75000"/>
                  </a:schemeClr>
                </a:solidFill>
              </a:rPr>
              <a:t>nhóm</a:t>
            </a:r>
            <a:r>
              <a:rPr lang="en-US" sz="7200" b="1" dirty="0">
                <a:solidFill>
                  <a:schemeClr val="accent6">
                    <a:lumMod val="75000"/>
                  </a:schemeClr>
                </a:solidFill>
              </a:rPr>
              <a:t> </a:t>
            </a:r>
            <a:r>
              <a:rPr lang="en-US" sz="7200" b="1" dirty="0" err="1">
                <a:solidFill>
                  <a:schemeClr val="accent6">
                    <a:lumMod val="75000"/>
                  </a:schemeClr>
                </a:solidFill>
              </a:rPr>
              <a:t>em</a:t>
            </a:r>
            <a:endParaRPr lang="en-US" sz="7200" b="1" dirty="0">
              <a:solidFill>
                <a:schemeClr val="accent6">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TextBox 2"/>
          <p:cNvSpPr txBox="1"/>
          <p:nvPr/>
        </p:nvSpPr>
        <p:spPr>
          <a:xfrm>
            <a:off x="16727515" y="8952758"/>
            <a:ext cx="1063569" cy="608188"/>
          </a:xfrm>
          <a:prstGeom prst="rect">
            <a:avLst/>
          </a:prstGeom>
        </p:spPr>
        <p:txBody>
          <a:bodyPr lIns="0" tIns="0" rIns="0" bIns="0" rtlCol="0" anchor="t">
            <a:spAutoFit/>
          </a:bodyPr>
          <a:lstStyle/>
          <a:p>
            <a:pPr algn="ctr">
              <a:lnSpc>
                <a:spcPts val="4319"/>
              </a:lnSpc>
            </a:pPr>
            <a:r>
              <a:rPr lang="en-US" sz="5399" b="1">
                <a:solidFill>
                  <a:srgbClr val="D96627"/>
                </a:solidFill>
                <a:latin typeface="Nunito Bold"/>
                <a:ea typeface="Nunito Bold"/>
                <a:cs typeface="Nunito Bold"/>
                <a:sym typeface="Nunito Bold"/>
              </a:rPr>
              <a:t>2</a:t>
            </a:r>
          </a:p>
        </p:txBody>
      </p:sp>
      <p:grpSp>
        <p:nvGrpSpPr>
          <p:cNvPr id="6" name="Group 6"/>
          <p:cNvGrpSpPr/>
          <p:nvPr/>
        </p:nvGrpSpPr>
        <p:grpSpPr>
          <a:xfrm>
            <a:off x="2667000" y="2247271"/>
            <a:ext cx="161261" cy="5257800"/>
            <a:chOff x="0" y="0"/>
            <a:chExt cx="97798" cy="1565838"/>
          </a:xfrm>
        </p:grpSpPr>
        <p:sp>
          <p:nvSpPr>
            <p:cNvPr id="7" name="Freeform 7"/>
            <p:cNvSpPr/>
            <p:nvPr/>
          </p:nvSpPr>
          <p:spPr>
            <a:xfrm>
              <a:off x="0" y="0"/>
              <a:ext cx="97798" cy="1565838"/>
            </a:xfrm>
            <a:custGeom>
              <a:avLst/>
              <a:gdLst/>
              <a:ahLst/>
              <a:cxnLst/>
              <a:rect l="l" t="t" r="r" b="b"/>
              <a:pathLst>
                <a:path w="97798" h="1565838">
                  <a:moveTo>
                    <a:pt x="0" y="0"/>
                  </a:moveTo>
                  <a:lnTo>
                    <a:pt x="97798" y="0"/>
                  </a:lnTo>
                  <a:lnTo>
                    <a:pt x="97798" y="1565838"/>
                  </a:lnTo>
                  <a:lnTo>
                    <a:pt x="0" y="1565838"/>
                  </a:lnTo>
                  <a:close/>
                </a:path>
              </a:pathLst>
            </a:custGeom>
            <a:solidFill>
              <a:srgbClr val="D96627"/>
            </a:solidFill>
          </p:spPr>
          <p:txBody>
            <a:bodyPr/>
            <a:lstStyle/>
            <a:p>
              <a:endParaRPr lang="en-US"/>
            </a:p>
          </p:txBody>
        </p:sp>
        <p:sp>
          <p:nvSpPr>
            <p:cNvPr id="8" name="TextBox 8"/>
            <p:cNvSpPr txBox="1"/>
            <p:nvPr/>
          </p:nvSpPr>
          <p:spPr>
            <a:xfrm>
              <a:off x="0" y="-47625"/>
              <a:ext cx="97798" cy="1613463"/>
            </a:xfrm>
            <a:prstGeom prst="rect">
              <a:avLst/>
            </a:prstGeom>
          </p:spPr>
          <p:txBody>
            <a:bodyPr lIns="50800" tIns="50800" rIns="50800" bIns="50800" rtlCol="0" anchor="ctr"/>
            <a:lstStyle/>
            <a:p>
              <a:pPr algn="ctr">
                <a:lnSpc>
                  <a:spcPts val="3219"/>
                </a:lnSpc>
                <a:spcBef>
                  <a:spcPct val="0"/>
                </a:spcBef>
              </a:pPr>
              <a:endParaRPr/>
            </a:p>
          </p:txBody>
        </p:sp>
      </p:grpSp>
      <p:sp>
        <p:nvSpPr>
          <p:cNvPr id="9" name="TextBox 9"/>
          <p:cNvSpPr txBox="1"/>
          <p:nvPr/>
        </p:nvSpPr>
        <p:spPr>
          <a:xfrm>
            <a:off x="2115214" y="1523675"/>
            <a:ext cx="14048046" cy="723596"/>
          </a:xfrm>
          <a:prstGeom prst="rect">
            <a:avLst/>
          </a:prstGeom>
        </p:spPr>
        <p:txBody>
          <a:bodyPr lIns="0" tIns="0" rIns="0" bIns="0" rtlCol="0" anchor="t">
            <a:spAutoFit/>
          </a:bodyPr>
          <a:lstStyle/>
          <a:p>
            <a:pPr marL="1143000" indent="-1143000" algn="l">
              <a:lnSpc>
                <a:spcPts val="5184"/>
              </a:lnSpc>
              <a:buAutoNum type="arabicPeriod"/>
            </a:pPr>
            <a:r>
              <a:rPr lang="en-US" sz="6600" b="1" i="0" dirty="0" err="1">
                <a:solidFill>
                  <a:schemeClr val="accent6">
                    <a:lumMod val="75000"/>
                  </a:schemeClr>
                </a:solidFill>
                <a:effectLst/>
                <a:latin typeface="Google Sans Text"/>
              </a:rPr>
              <a:t>Giới</a:t>
            </a:r>
            <a:r>
              <a:rPr lang="en-US" sz="6600" b="1" i="0" dirty="0">
                <a:solidFill>
                  <a:schemeClr val="accent6">
                    <a:lumMod val="75000"/>
                  </a:schemeClr>
                </a:solidFill>
                <a:effectLst/>
                <a:latin typeface="Google Sans Text"/>
              </a:rPr>
              <a:t> </a:t>
            </a:r>
            <a:r>
              <a:rPr lang="en-US" sz="6600" b="1" i="0" dirty="0" err="1">
                <a:solidFill>
                  <a:schemeClr val="accent6">
                    <a:lumMod val="75000"/>
                  </a:schemeClr>
                </a:solidFill>
                <a:effectLst/>
                <a:latin typeface="Google Sans Text"/>
              </a:rPr>
              <a:t>thiệu</a:t>
            </a:r>
            <a:endParaRPr lang="en-US" sz="6600" b="1" i="0" dirty="0">
              <a:solidFill>
                <a:schemeClr val="accent6">
                  <a:lumMod val="75000"/>
                </a:schemeClr>
              </a:solidFill>
              <a:effectLst/>
              <a:latin typeface="Google Sans Text"/>
            </a:endParaRPr>
          </a:p>
        </p:txBody>
      </p:sp>
      <p:sp>
        <p:nvSpPr>
          <p:cNvPr id="10" name="TextBox 10"/>
          <p:cNvSpPr txBox="1"/>
          <p:nvPr/>
        </p:nvSpPr>
        <p:spPr>
          <a:xfrm>
            <a:off x="3026541" y="3078600"/>
            <a:ext cx="12052198" cy="2878352"/>
          </a:xfrm>
          <a:prstGeom prst="rect">
            <a:avLst/>
          </a:prstGeom>
        </p:spPr>
        <p:txBody>
          <a:bodyPr wrap="square" lIns="0" tIns="0" rIns="0" bIns="0" rtlCol="0" anchor="t">
            <a:spAutoFit/>
          </a:bodyPr>
          <a:lstStyle/>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3200" b="1" i="0" u="none" strike="noStrike" cap="none" normalizeH="0" baseline="0" dirty="0" err="1">
                <a:ln>
                  <a:noFill/>
                </a:ln>
                <a:solidFill>
                  <a:schemeClr val="tx1"/>
                </a:solidFill>
                <a:effectLst/>
                <a:latin typeface="+mj-lt"/>
              </a:rPr>
              <a:t>Tác</a:t>
            </a:r>
            <a:r>
              <a:rPr kumimoji="0" lang="en-US" altLang="en-US" sz="3200" b="1" i="0" u="none" strike="noStrike" cap="none" normalizeH="0" baseline="0" dirty="0">
                <a:ln>
                  <a:noFill/>
                </a:ln>
                <a:solidFill>
                  <a:schemeClr val="tx1"/>
                </a:solidFill>
                <a:effectLst/>
                <a:latin typeface="+mj-lt"/>
              </a:rPr>
              <a:t> </a:t>
            </a:r>
            <a:r>
              <a:rPr kumimoji="0" lang="en-US" altLang="en-US" sz="3200" b="1" i="0" u="none" strike="noStrike" cap="none" normalizeH="0" baseline="0" dirty="0" err="1">
                <a:ln>
                  <a:noFill/>
                </a:ln>
                <a:solidFill>
                  <a:schemeClr val="tx1"/>
                </a:solidFill>
                <a:effectLst/>
                <a:latin typeface="+mj-lt"/>
              </a:rPr>
              <a:t>giả</a:t>
            </a:r>
            <a:r>
              <a:rPr kumimoji="0" lang="en-US" altLang="en-US" sz="3200" b="1" i="0" u="none" strike="noStrike" cap="none" normalizeH="0" baseline="0" dirty="0">
                <a:ln>
                  <a:noFill/>
                </a:ln>
                <a:solidFill>
                  <a:schemeClr val="tx1"/>
                </a:solidFill>
                <a:effectLst/>
                <a:latin typeface="+mj-lt"/>
              </a:rPr>
              <a:t>:</a:t>
            </a:r>
            <a:r>
              <a:rPr kumimoji="0" lang="en-US" altLang="en-US" sz="3200" b="0" i="0" u="none" strike="noStrike" cap="none" normalizeH="0" baseline="0" dirty="0">
                <a:ln>
                  <a:noFill/>
                </a:ln>
                <a:solidFill>
                  <a:schemeClr val="tx1"/>
                </a:solidFill>
                <a:effectLst/>
                <a:latin typeface="+mj-lt"/>
              </a:rPr>
              <a:t> Phạm </a:t>
            </a:r>
            <a:r>
              <a:rPr kumimoji="0" lang="en-US" altLang="en-US" sz="3200" b="0" i="0" u="none" strike="noStrike" cap="none" normalizeH="0" baseline="0" dirty="0" err="1">
                <a:ln>
                  <a:noFill/>
                </a:ln>
                <a:solidFill>
                  <a:schemeClr val="tx1"/>
                </a:solidFill>
                <a:effectLst/>
                <a:latin typeface="+mj-lt"/>
              </a:rPr>
              <a:t>Quí</a:t>
            </a:r>
            <a:r>
              <a:rPr kumimoji="0" lang="en-US" altLang="en-US" sz="3200" b="0" i="0" u="none" strike="noStrike" cap="none" normalizeH="0" baseline="0" dirty="0">
                <a:ln>
                  <a:noFill/>
                </a:ln>
                <a:solidFill>
                  <a:schemeClr val="tx1"/>
                </a:solidFill>
                <a:effectLst/>
                <a:latin typeface="+mj-lt"/>
              </a:rPr>
              <a:t> Luận </a:t>
            </a: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3200" b="1" i="0" u="none" strike="noStrike" cap="none" normalizeH="0" baseline="0" dirty="0" err="1">
                <a:ln>
                  <a:noFill/>
                </a:ln>
                <a:solidFill>
                  <a:schemeClr val="tx1"/>
                </a:solidFill>
                <a:effectLst/>
                <a:latin typeface="+mj-lt"/>
              </a:rPr>
              <a:t>Nơi</a:t>
            </a:r>
            <a:r>
              <a:rPr kumimoji="0" lang="en-US" altLang="en-US" sz="3200" b="1" i="0" u="none" strike="noStrike" cap="none" normalizeH="0" baseline="0" dirty="0">
                <a:ln>
                  <a:noFill/>
                </a:ln>
                <a:solidFill>
                  <a:schemeClr val="tx1"/>
                </a:solidFill>
                <a:effectLst/>
                <a:latin typeface="+mj-lt"/>
              </a:rPr>
              <a:t> </a:t>
            </a:r>
            <a:r>
              <a:rPr kumimoji="0" lang="en-US" altLang="en-US" sz="3200" b="1" i="0" u="none" strike="noStrike" cap="none" normalizeH="0" baseline="0" dirty="0" err="1">
                <a:ln>
                  <a:noFill/>
                </a:ln>
                <a:solidFill>
                  <a:schemeClr val="tx1"/>
                </a:solidFill>
                <a:effectLst/>
                <a:latin typeface="+mj-lt"/>
              </a:rPr>
              <a:t>công</a:t>
            </a:r>
            <a:r>
              <a:rPr kumimoji="0" lang="en-US" altLang="en-US" sz="3200" b="1" i="0" u="none" strike="noStrike" cap="none" normalizeH="0" baseline="0" dirty="0">
                <a:ln>
                  <a:noFill/>
                </a:ln>
                <a:solidFill>
                  <a:schemeClr val="tx1"/>
                </a:solidFill>
                <a:effectLst/>
                <a:latin typeface="+mj-lt"/>
              </a:rPr>
              <a:t> </a:t>
            </a:r>
            <a:r>
              <a:rPr kumimoji="0" lang="en-US" altLang="en-US" sz="3200" b="1" i="0" u="none" strike="noStrike" cap="none" normalizeH="0" baseline="0" dirty="0" err="1">
                <a:ln>
                  <a:noFill/>
                </a:ln>
                <a:solidFill>
                  <a:schemeClr val="tx1"/>
                </a:solidFill>
                <a:effectLst/>
                <a:latin typeface="+mj-lt"/>
              </a:rPr>
              <a:t>bố</a:t>
            </a:r>
            <a:r>
              <a:rPr kumimoji="0" lang="en-US" altLang="en-US" sz="3200" b="1" i="0" u="none" strike="noStrike" cap="none" normalizeH="0" baseline="0" dirty="0">
                <a:ln>
                  <a:noFill/>
                </a:ln>
                <a:solidFill>
                  <a:schemeClr val="tx1"/>
                </a:solidFill>
                <a:effectLst/>
                <a:latin typeface="+mj-lt"/>
              </a:rPr>
              <a:t>:</a:t>
            </a:r>
            <a:r>
              <a:rPr kumimoji="0" lang="en-US" altLang="en-US" sz="3200" b="0" i="0" u="none" strike="noStrike" cap="none" normalizeH="0" baseline="0" dirty="0">
                <a:ln>
                  <a:noFill/>
                </a:ln>
                <a:solidFill>
                  <a:schemeClr val="tx1"/>
                </a:solidFill>
                <a:effectLst/>
                <a:latin typeface="+mj-lt"/>
              </a:rPr>
              <a:t> Khoa </a:t>
            </a:r>
            <a:r>
              <a:rPr kumimoji="0" lang="en-US" altLang="en-US" sz="3200" b="0" i="0" u="none" strike="noStrike" cap="none" normalizeH="0" baseline="0" dirty="0" err="1">
                <a:ln>
                  <a:noFill/>
                </a:ln>
                <a:solidFill>
                  <a:schemeClr val="tx1"/>
                </a:solidFill>
                <a:effectLst/>
                <a:latin typeface="+mj-lt"/>
              </a:rPr>
              <a:t>Khoa</a:t>
            </a:r>
            <a:r>
              <a:rPr kumimoji="0" lang="en-US" altLang="en-US" sz="3200" b="0" i="0" u="none" strike="noStrike" cap="none" normalizeH="0" baseline="0" dirty="0">
                <a:ln>
                  <a:noFill/>
                </a:ln>
                <a:solidFill>
                  <a:schemeClr val="tx1"/>
                </a:solidFill>
                <a:effectLst/>
                <a:latin typeface="+mj-lt"/>
              </a:rPr>
              <a:t> </a:t>
            </a:r>
            <a:r>
              <a:rPr kumimoji="0" lang="en-US" altLang="en-US" sz="3200" b="0" i="0" u="none" strike="noStrike" cap="none" normalizeH="0" baseline="0" dirty="0" err="1">
                <a:ln>
                  <a:noFill/>
                </a:ln>
                <a:solidFill>
                  <a:schemeClr val="tx1"/>
                </a:solidFill>
                <a:effectLst/>
                <a:latin typeface="+mj-lt"/>
              </a:rPr>
              <a:t>học</a:t>
            </a:r>
            <a:r>
              <a:rPr kumimoji="0" lang="en-US" altLang="en-US" sz="3200" b="0" i="0" u="none" strike="noStrike" cap="none" normalizeH="0" baseline="0" dirty="0">
                <a:ln>
                  <a:noFill/>
                </a:ln>
                <a:solidFill>
                  <a:schemeClr val="tx1"/>
                </a:solidFill>
                <a:effectLst/>
                <a:latin typeface="+mj-lt"/>
              </a:rPr>
              <a:t> - </a:t>
            </a:r>
            <a:r>
              <a:rPr kumimoji="0" lang="en-US" altLang="en-US" sz="3200" b="0" i="0" u="none" strike="noStrike" cap="none" normalizeH="0" baseline="0" dirty="0" err="1">
                <a:ln>
                  <a:noFill/>
                </a:ln>
                <a:solidFill>
                  <a:schemeClr val="tx1"/>
                </a:solidFill>
                <a:effectLst/>
                <a:latin typeface="+mj-lt"/>
              </a:rPr>
              <a:t>Kỹ</a:t>
            </a:r>
            <a:r>
              <a:rPr kumimoji="0" lang="en-US" altLang="en-US" sz="3200" b="0" i="0" u="none" strike="noStrike" cap="none" normalizeH="0" baseline="0" dirty="0">
                <a:ln>
                  <a:noFill/>
                </a:ln>
                <a:solidFill>
                  <a:schemeClr val="tx1"/>
                </a:solidFill>
                <a:effectLst/>
                <a:latin typeface="+mj-lt"/>
              </a:rPr>
              <a:t> </a:t>
            </a:r>
            <a:r>
              <a:rPr kumimoji="0" lang="en-US" altLang="en-US" sz="3200" b="0" i="0" u="none" strike="noStrike" cap="none" normalizeH="0" baseline="0" dirty="0" err="1">
                <a:ln>
                  <a:noFill/>
                </a:ln>
                <a:solidFill>
                  <a:schemeClr val="tx1"/>
                </a:solidFill>
                <a:effectLst/>
                <a:latin typeface="+mj-lt"/>
              </a:rPr>
              <a:t>thuật</a:t>
            </a:r>
            <a:r>
              <a:rPr kumimoji="0" lang="en-US" altLang="en-US" sz="3200" b="0" i="0" u="none" strike="noStrike" cap="none" normalizeH="0" baseline="0" dirty="0">
                <a:ln>
                  <a:noFill/>
                </a:ln>
                <a:solidFill>
                  <a:schemeClr val="tx1"/>
                </a:solidFill>
                <a:effectLst/>
                <a:latin typeface="+mj-lt"/>
              </a:rPr>
              <a:t> </a:t>
            </a:r>
            <a:r>
              <a:rPr kumimoji="0" lang="en-US" altLang="en-US" sz="3200" b="0" i="0" u="none" strike="noStrike" cap="none" normalizeH="0" baseline="0" dirty="0" err="1">
                <a:ln>
                  <a:noFill/>
                </a:ln>
                <a:solidFill>
                  <a:schemeClr val="tx1"/>
                </a:solidFill>
                <a:effectLst/>
                <a:latin typeface="+mj-lt"/>
              </a:rPr>
              <a:t>Máy</a:t>
            </a:r>
            <a:r>
              <a:rPr kumimoji="0" lang="en-US" altLang="en-US" sz="3200" b="0" i="0" u="none" strike="noStrike" cap="none" normalizeH="0" baseline="0" dirty="0">
                <a:ln>
                  <a:noFill/>
                </a:ln>
                <a:solidFill>
                  <a:schemeClr val="tx1"/>
                </a:solidFill>
                <a:effectLst/>
                <a:latin typeface="+mj-lt"/>
              </a:rPr>
              <a:t> </a:t>
            </a:r>
            <a:r>
              <a:rPr kumimoji="0" lang="en-US" altLang="en-US" sz="3200" b="0" i="0" u="none" strike="noStrike" cap="none" normalizeH="0" baseline="0" dirty="0" err="1">
                <a:ln>
                  <a:noFill/>
                </a:ln>
                <a:solidFill>
                  <a:schemeClr val="tx1"/>
                </a:solidFill>
                <a:effectLst/>
                <a:latin typeface="+mj-lt"/>
              </a:rPr>
              <a:t>tính</a:t>
            </a:r>
            <a:r>
              <a:rPr kumimoji="0" lang="en-US" altLang="en-US" sz="3200" b="0" i="0" u="none" strike="noStrike" cap="none" normalizeH="0" baseline="0" dirty="0">
                <a:ln>
                  <a:noFill/>
                </a:ln>
                <a:solidFill>
                  <a:schemeClr val="tx1"/>
                </a:solidFill>
                <a:effectLst/>
                <a:latin typeface="+mj-lt"/>
              </a:rPr>
              <a:t>, Trường </a:t>
            </a:r>
            <a:r>
              <a:rPr kumimoji="0" lang="en-US" altLang="en-US" sz="3200" b="0" i="0" u="none" strike="noStrike" cap="none" normalizeH="0" baseline="0" dirty="0" err="1">
                <a:ln>
                  <a:noFill/>
                </a:ln>
                <a:solidFill>
                  <a:schemeClr val="tx1"/>
                </a:solidFill>
                <a:effectLst/>
                <a:latin typeface="+mj-lt"/>
              </a:rPr>
              <a:t>Đại</a:t>
            </a:r>
            <a:r>
              <a:rPr kumimoji="0" lang="en-US" altLang="en-US" sz="3200" b="0" i="0" u="none" strike="noStrike" cap="none" normalizeH="0" baseline="0" dirty="0">
                <a:ln>
                  <a:noFill/>
                </a:ln>
                <a:solidFill>
                  <a:schemeClr val="tx1"/>
                </a:solidFill>
                <a:effectLst/>
                <a:latin typeface="+mj-lt"/>
              </a:rPr>
              <a:t> </a:t>
            </a:r>
            <a:r>
              <a:rPr kumimoji="0" lang="en-US" altLang="en-US" sz="3200" b="0" i="0" u="none" strike="noStrike" cap="none" normalizeH="0" baseline="0" dirty="0" err="1">
                <a:ln>
                  <a:noFill/>
                </a:ln>
                <a:solidFill>
                  <a:schemeClr val="tx1"/>
                </a:solidFill>
                <a:effectLst/>
                <a:latin typeface="+mj-lt"/>
              </a:rPr>
              <a:t>học</a:t>
            </a:r>
            <a:r>
              <a:rPr kumimoji="0" lang="en-US" altLang="en-US" sz="3200" b="0" i="0" u="none" strike="noStrike" cap="none" normalizeH="0" baseline="0" dirty="0">
                <a:ln>
                  <a:noFill/>
                </a:ln>
                <a:solidFill>
                  <a:schemeClr val="tx1"/>
                </a:solidFill>
                <a:effectLst/>
                <a:latin typeface="+mj-lt"/>
              </a:rPr>
              <a:t> </a:t>
            </a:r>
            <a:r>
              <a:rPr kumimoji="0" lang="en-US" altLang="en-US" sz="3200" b="0" i="0" u="none" strike="noStrike" cap="none" normalizeH="0" baseline="0" dirty="0" err="1">
                <a:ln>
                  <a:noFill/>
                </a:ln>
                <a:solidFill>
                  <a:schemeClr val="tx1"/>
                </a:solidFill>
                <a:effectLst/>
                <a:latin typeface="+mj-lt"/>
              </a:rPr>
              <a:t>Bách</a:t>
            </a:r>
            <a:r>
              <a:rPr kumimoji="0" lang="en-US" altLang="en-US" sz="3200" b="0" i="0" u="none" strike="noStrike" cap="none" normalizeH="0" baseline="0" dirty="0">
                <a:ln>
                  <a:noFill/>
                </a:ln>
                <a:solidFill>
                  <a:schemeClr val="tx1"/>
                </a:solidFill>
                <a:effectLst/>
                <a:latin typeface="+mj-lt"/>
              </a:rPr>
              <a:t> Khoa, ĐHQG TP.HCM </a:t>
            </a: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3200" b="1" i="0" u="none" strike="noStrike" cap="none" normalizeH="0" baseline="0" dirty="0" err="1">
                <a:ln>
                  <a:noFill/>
                </a:ln>
                <a:solidFill>
                  <a:schemeClr val="tx1"/>
                </a:solidFill>
                <a:effectLst/>
                <a:latin typeface="+mj-lt"/>
              </a:rPr>
              <a:t>Năm</a:t>
            </a:r>
            <a:r>
              <a:rPr kumimoji="0" lang="en-US" altLang="en-US" sz="3200" b="1" i="0" u="none" strike="noStrike" cap="none" normalizeH="0" baseline="0" dirty="0">
                <a:ln>
                  <a:noFill/>
                </a:ln>
                <a:solidFill>
                  <a:schemeClr val="tx1"/>
                </a:solidFill>
                <a:effectLst/>
                <a:latin typeface="+mj-lt"/>
              </a:rPr>
              <a:t> </a:t>
            </a:r>
            <a:r>
              <a:rPr kumimoji="0" lang="en-US" altLang="en-US" sz="3200" b="1" i="0" u="none" strike="noStrike" cap="none" normalizeH="0" baseline="0" dirty="0" err="1">
                <a:ln>
                  <a:noFill/>
                </a:ln>
                <a:solidFill>
                  <a:schemeClr val="tx1"/>
                </a:solidFill>
                <a:effectLst/>
                <a:latin typeface="+mj-lt"/>
              </a:rPr>
              <a:t>công</a:t>
            </a:r>
            <a:r>
              <a:rPr kumimoji="0" lang="en-US" altLang="en-US" sz="3200" b="1" i="0" u="none" strike="noStrike" cap="none" normalizeH="0" baseline="0" dirty="0">
                <a:ln>
                  <a:noFill/>
                </a:ln>
                <a:solidFill>
                  <a:schemeClr val="tx1"/>
                </a:solidFill>
                <a:effectLst/>
                <a:latin typeface="+mj-lt"/>
              </a:rPr>
              <a:t> </a:t>
            </a:r>
            <a:r>
              <a:rPr kumimoji="0" lang="en-US" altLang="en-US" sz="3200" b="1" i="0" u="none" strike="noStrike" cap="none" normalizeH="0" baseline="0" dirty="0" err="1">
                <a:ln>
                  <a:noFill/>
                </a:ln>
                <a:solidFill>
                  <a:schemeClr val="tx1"/>
                </a:solidFill>
                <a:effectLst/>
                <a:latin typeface="+mj-lt"/>
              </a:rPr>
              <a:t>bố</a:t>
            </a:r>
            <a:r>
              <a:rPr kumimoji="0" lang="en-US" altLang="en-US" sz="3200" b="1" i="0" u="none" strike="noStrike" cap="none" normalizeH="0" baseline="0" dirty="0">
                <a:ln>
                  <a:noFill/>
                </a:ln>
                <a:solidFill>
                  <a:schemeClr val="tx1"/>
                </a:solidFill>
                <a:effectLst/>
                <a:latin typeface="+mj-lt"/>
              </a:rPr>
              <a:t>:</a:t>
            </a:r>
            <a:r>
              <a:rPr kumimoji="0" lang="en-US" altLang="en-US" sz="3200" b="0" i="0" u="none" strike="noStrike" cap="none" normalizeH="0" baseline="0" dirty="0">
                <a:ln>
                  <a:noFill/>
                </a:ln>
                <a:solidFill>
                  <a:schemeClr val="tx1"/>
                </a:solidFill>
                <a:effectLst/>
                <a:latin typeface="+mj-lt"/>
              </a:rPr>
              <a:t> 2019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grpSp>
        <p:nvGrpSpPr>
          <p:cNvPr id="2" name="Group 2"/>
          <p:cNvGrpSpPr/>
          <p:nvPr/>
        </p:nvGrpSpPr>
        <p:grpSpPr>
          <a:xfrm>
            <a:off x="-1950873" y="-465862"/>
            <a:ext cx="3086100" cy="11218724"/>
            <a:chOff x="0" y="0"/>
            <a:chExt cx="812800" cy="2954726"/>
          </a:xfrm>
        </p:grpSpPr>
        <p:sp>
          <p:nvSpPr>
            <p:cNvPr id="3" name="Freeform 3"/>
            <p:cNvSpPr/>
            <p:nvPr/>
          </p:nvSpPr>
          <p:spPr>
            <a:xfrm>
              <a:off x="0" y="0"/>
              <a:ext cx="812800" cy="2954726"/>
            </a:xfrm>
            <a:custGeom>
              <a:avLst/>
              <a:gdLst/>
              <a:ahLst/>
              <a:cxnLst/>
              <a:rect l="l" t="t" r="r" b="b"/>
              <a:pathLst>
                <a:path w="812800" h="2954726">
                  <a:moveTo>
                    <a:pt x="0" y="0"/>
                  </a:moveTo>
                  <a:lnTo>
                    <a:pt x="812800" y="0"/>
                  </a:lnTo>
                  <a:lnTo>
                    <a:pt x="812800" y="2954726"/>
                  </a:lnTo>
                  <a:lnTo>
                    <a:pt x="0" y="2954726"/>
                  </a:lnTo>
                  <a:close/>
                </a:path>
              </a:pathLst>
            </a:custGeom>
            <a:solidFill>
              <a:srgbClr val="D96627"/>
            </a:solidFill>
          </p:spPr>
          <p:txBody>
            <a:bodyPr/>
            <a:lstStyle/>
            <a:p>
              <a:endParaRPr lang="en-US"/>
            </a:p>
          </p:txBody>
        </p:sp>
        <p:sp>
          <p:nvSpPr>
            <p:cNvPr id="4" name="TextBox 4"/>
            <p:cNvSpPr txBox="1"/>
            <p:nvPr/>
          </p:nvSpPr>
          <p:spPr>
            <a:xfrm>
              <a:off x="0" y="-38100"/>
              <a:ext cx="812800" cy="2992826"/>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598754" y="2274559"/>
            <a:ext cx="11117246" cy="1603003"/>
          </a:xfrm>
          <a:prstGeom prst="rect">
            <a:avLst/>
          </a:prstGeom>
        </p:spPr>
        <p:txBody>
          <a:bodyPr wrap="square" lIns="0" tIns="0" rIns="0" bIns="0" rtlCol="0" anchor="t">
            <a:spAutoFit/>
          </a:bodyPr>
          <a:lstStyle/>
          <a:p>
            <a:pPr algn="l">
              <a:lnSpc>
                <a:spcPts val="12479"/>
              </a:lnSpc>
            </a:pPr>
            <a:r>
              <a:rPr lang="en-US" sz="12605" b="1" dirty="0">
                <a:solidFill>
                  <a:srgbClr val="D96627"/>
                </a:solidFill>
                <a:latin typeface="Barlow Bold"/>
                <a:ea typeface="Barlow Bold"/>
                <a:cs typeface="Barlow Bold"/>
                <a:sym typeface="Barlow Bold"/>
              </a:rPr>
              <a:t>THÀNH VIÊN</a:t>
            </a:r>
          </a:p>
        </p:txBody>
      </p:sp>
      <p:sp>
        <p:nvSpPr>
          <p:cNvPr id="6" name="Freeform 6"/>
          <p:cNvSpPr/>
          <p:nvPr/>
        </p:nvSpPr>
        <p:spPr>
          <a:xfrm>
            <a:off x="14622821" y="-356450"/>
            <a:ext cx="9279915" cy="10999900"/>
          </a:xfrm>
          <a:custGeom>
            <a:avLst/>
            <a:gdLst/>
            <a:ahLst/>
            <a:cxnLst/>
            <a:rect l="l" t="t" r="r" b="b"/>
            <a:pathLst>
              <a:path w="9279915" h="10999900">
                <a:moveTo>
                  <a:pt x="0" y="0"/>
                </a:moveTo>
                <a:lnTo>
                  <a:pt x="9279915" y="0"/>
                </a:lnTo>
                <a:lnTo>
                  <a:pt x="9279915" y="10999900"/>
                </a:lnTo>
                <a:lnTo>
                  <a:pt x="0" y="1099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2099288" y="4104811"/>
            <a:ext cx="12523532" cy="2004898"/>
          </a:xfrm>
          <a:prstGeom prst="rect">
            <a:avLst/>
          </a:prstGeom>
        </p:spPr>
        <p:txBody>
          <a:bodyPr lIns="0" tIns="0" rIns="0" bIns="0" rtlCol="0" anchor="t">
            <a:spAutoFit/>
          </a:bodyPr>
          <a:lstStyle/>
          <a:p>
            <a:pPr marL="878715" lvl="1" indent="-439358" algn="l">
              <a:lnSpc>
                <a:spcPts val="5372"/>
              </a:lnSpc>
              <a:buFont typeface="Arial"/>
              <a:buChar char="•"/>
            </a:pPr>
            <a:r>
              <a:rPr lang="en-US" sz="4070" b="1">
                <a:solidFill>
                  <a:srgbClr val="D96627"/>
                </a:solidFill>
                <a:latin typeface="Nunito Bold"/>
                <a:ea typeface="Nunito Bold"/>
                <a:cs typeface="Nunito Bold"/>
                <a:sym typeface="Nunito Bold"/>
              </a:rPr>
              <a:t>3122410193 - Nguyễn Phan Tuấn Kiệt (trưởng)</a:t>
            </a:r>
          </a:p>
          <a:p>
            <a:pPr marL="878715" lvl="1" indent="-439358" algn="l">
              <a:lnSpc>
                <a:spcPts val="5372"/>
              </a:lnSpc>
              <a:buFont typeface="Arial"/>
              <a:buChar char="•"/>
            </a:pPr>
            <a:r>
              <a:rPr lang="en-US" sz="4070" b="1">
                <a:solidFill>
                  <a:srgbClr val="D96627"/>
                </a:solidFill>
                <a:latin typeface="Nunito Bold"/>
                <a:ea typeface="Nunito Bold"/>
                <a:cs typeface="Nunito Bold"/>
                <a:sym typeface="Nunito Bold"/>
              </a:rPr>
              <a:t>3122410194 - Nguyễn Thế Kiên</a:t>
            </a:r>
          </a:p>
          <a:p>
            <a:pPr marL="878715" lvl="1" indent="-439358" algn="l">
              <a:lnSpc>
                <a:spcPts val="5372"/>
              </a:lnSpc>
              <a:buFont typeface="Arial"/>
              <a:buChar char="•"/>
            </a:pPr>
            <a:r>
              <a:rPr lang="en-US" sz="4070" b="1">
                <a:solidFill>
                  <a:srgbClr val="D96627"/>
                </a:solidFill>
                <a:latin typeface="Nunito Bold"/>
                <a:ea typeface="Nunito Bold"/>
                <a:cs typeface="Nunito Bold"/>
                <a:sym typeface="Nunito Bold"/>
              </a:rPr>
              <a:t>3122410200 - Phạm Văn Kiệt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TextBox 2"/>
          <p:cNvSpPr txBox="1"/>
          <p:nvPr/>
        </p:nvSpPr>
        <p:spPr>
          <a:xfrm>
            <a:off x="2099288" y="1531119"/>
            <a:ext cx="12364525" cy="712311"/>
          </a:xfrm>
          <a:prstGeom prst="rect">
            <a:avLst/>
          </a:prstGeom>
        </p:spPr>
        <p:txBody>
          <a:bodyPr lIns="0" tIns="0" rIns="0" bIns="0" rtlCol="0" anchor="t">
            <a:spAutoFit/>
          </a:bodyPr>
          <a:lstStyle/>
          <a:p>
            <a:pPr algn="l">
              <a:lnSpc>
                <a:spcPts val="5184"/>
              </a:lnSpc>
            </a:pPr>
            <a:r>
              <a:rPr lang="en-US" sz="6480" b="1" dirty="0">
                <a:solidFill>
                  <a:schemeClr val="accent6">
                    <a:lumMod val="75000"/>
                  </a:schemeClr>
                </a:solidFill>
                <a:latin typeface="Barlow SemiCondensed Bold"/>
                <a:ea typeface="Barlow SemiCondensed Bold"/>
                <a:cs typeface="Barlow SemiCondensed Bold"/>
                <a:sym typeface="Barlow SemiCondensed Bold"/>
              </a:rPr>
              <a:t>2. </a:t>
            </a:r>
            <a:r>
              <a:rPr lang="en-US" sz="6600" b="1" i="0" dirty="0" err="1">
                <a:solidFill>
                  <a:schemeClr val="accent6">
                    <a:lumMod val="75000"/>
                  </a:schemeClr>
                </a:solidFill>
                <a:effectLst/>
                <a:latin typeface="Google Sans Text"/>
              </a:rPr>
              <a:t>Mục</a:t>
            </a:r>
            <a:r>
              <a:rPr lang="en-US" sz="6600" b="1" i="0" dirty="0">
                <a:solidFill>
                  <a:schemeClr val="accent6">
                    <a:lumMod val="75000"/>
                  </a:schemeClr>
                </a:solidFill>
                <a:effectLst/>
                <a:latin typeface="Google Sans Text"/>
              </a:rPr>
              <a:t> </a:t>
            </a:r>
            <a:r>
              <a:rPr lang="en-US" sz="6600" b="1" i="0" dirty="0" err="1">
                <a:solidFill>
                  <a:schemeClr val="accent6">
                    <a:lumMod val="75000"/>
                  </a:schemeClr>
                </a:solidFill>
                <a:effectLst/>
                <a:latin typeface="Google Sans Text"/>
              </a:rPr>
              <a:t>tiêu</a:t>
            </a:r>
            <a:r>
              <a:rPr lang="en-US" sz="6600" b="1" i="0" dirty="0">
                <a:solidFill>
                  <a:schemeClr val="accent6">
                    <a:lumMod val="75000"/>
                  </a:schemeClr>
                </a:solidFill>
                <a:effectLst/>
                <a:latin typeface="Google Sans Text"/>
              </a:rPr>
              <a:t> </a:t>
            </a:r>
            <a:r>
              <a:rPr lang="en-US" sz="6600" b="1" i="0" dirty="0" err="1">
                <a:solidFill>
                  <a:schemeClr val="accent6">
                    <a:lumMod val="75000"/>
                  </a:schemeClr>
                </a:solidFill>
                <a:effectLst/>
                <a:latin typeface="Google Sans Text"/>
              </a:rPr>
              <a:t>nghiên</a:t>
            </a:r>
            <a:r>
              <a:rPr lang="en-US" sz="6600" b="1" i="0" dirty="0">
                <a:solidFill>
                  <a:schemeClr val="accent6">
                    <a:lumMod val="75000"/>
                  </a:schemeClr>
                </a:solidFill>
                <a:effectLst/>
                <a:latin typeface="Google Sans Text"/>
              </a:rPr>
              <a:t> </a:t>
            </a:r>
            <a:r>
              <a:rPr lang="en-US" sz="6600" b="1" i="0" dirty="0" err="1">
                <a:solidFill>
                  <a:schemeClr val="accent6">
                    <a:lumMod val="75000"/>
                  </a:schemeClr>
                </a:solidFill>
                <a:effectLst/>
                <a:latin typeface="Google Sans Text"/>
              </a:rPr>
              <a:t>cứu</a:t>
            </a:r>
            <a:endParaRPr lang="en-US" sz="6480" b="1" dirty="0">
              <a:solidFill>
                <a:schemeClr val="accent6">
                  <a:lumMod val="75000"/>
                </a:schemeClr>
              </a:solidFill>
              <a:latin typeface="Barlow SemiCondensed Bold"/>
              <a:ea typeface="Barlow SemiCondensed Bold"/>
              <a:cs typeface="Barlow SemiCondensed Bold"/>
              <a:sym typeface="Barlow SemiCondensed Bold"/>
            </a:endParaRPr>
          </a:p>
        </p:txBody>
      </p:sp>
      <p:grpSp>
        <p:nvGrpSpPr>
          <p:cNvPr id="6" name="Group 6"/>
          <p:cNvGrpSpPr/>
          <p:nvPr/>
        </p:nvGrpSpPr>
        <p:grpSpPr>
          <a:xfrm>
            <a:off x="2362200" y="3543300"/>
            <a:ext cx="152400" cy="3770609"/>
            <a:chOff x="0" y="0"/>
            <a:chExt cx="97798" cy="1374786"/>
          </a:xfrm>
        </p:grpSpPr>
        <p:sp>
          <p:nvSpPr>
            <p:cNvPr id="7" name="Freeform 7"/>
            <p:cNvSpPr/>
            <p:nvPr/>
          </p:nvSpPr>
          <p:spPr>
            <a:xfrm>
              <a:off x="0" y="0"/>
              <a:ext cx="97798" cy="1374786"/>
            </a:xfrm>
            <a:custGeom>
              <a:avLst/>
              <a:gdLst/>
              <a:ahLst/>
              <a:cxnLst/>
              <a:rect l="l" t="t" r="r" b="b"/>
              <a:pathLst>
                <a:path w="97798" h="1374786">
                  <a:moveTo>
                    <a:pt x="0" y="0"/>
                  </a:moveTo>
                  <a:lnTo>
                    <a:pt x="97798" y="0"/>
                  </a:lnTo>
                  <a:lnTo>
                    <a:pt x="97798" y="1374786"/>
                  </a:lnTo>
                  <a:lnTo>
                    <a:pt x="0" y="1374786"/>
                  </a:lnTo>
                  <a:close/>
                </a:path>
              </a:pathLst>
            </a:custGeom>
            <a:solidFill>
              <a:srgbClr val="D96627"/>
            </a:solidFill>
          </p:spPr>
          <p:txBody>
            <a:bodyPr/>
            <a:lstStyle/>
            <a:p>
              <a:endParaRPr lang="en-US" dirty="0"/>
            </a:p>
          </p:txBody>
        </p:sp>
        <p:sp>
          <p:nvSpPr>
            <p:cNvPr id="8" name="TextBox 8"/>
            <p:cNvSpPr txBox="1"/>
            <p:nvPr/>
          </p:nvSpPr>
          <p:spPr>
            <a:xfrm>
              <a:off x="0" y="-47625"/>
              <a:ext cx="97798" cy="1422411"/>
            </a:xfrm>
            <a:prstGeom prst="rect">
              <a:avLst/>
            </a:prstGeom>
          </p:spPr>
          <p:txBody>
            <a:bodyPr lIns="50800" tIns="50800" rIns="50800" bIns="50800" rtlCol="0" anchor="ctr"/>
            <a:lstStyle/>
            <a:p>
              <a:pPr algn="ctr">
                <a:lnSpc>
                  <a:spcPts val="3219"/>
                </a:lnSpc>
                <a:spcBef>
                  <a:spcPct val="0"/>
                </a:spcBef>
              </a:pPr>
              <a:endParaRPr/>
            </a:p>
          </p:txBody>
        </p:sp>
      </p:grpSp>
      <p:sp>
        <p:nvSpPr>
          <p:cNvPr id="10" name="TextBox 10"/>
          <p:cNvSpPr txBox="1"/>
          <p:nvPr/>
        </p:nvSpPr>
        <p:spPr>
          <a:xfrm>
            <a:off x="16727515" y="8952758"/>
            <a:ext cx="1063569" cy="608188"/>
          </a:xfrm>
          <a:prstGeom prst="rect">
            <a:avLst/>
          </a:prstGeom>
        </p:spPr>
        <p:txBody>
          <a:bodyPr lIns="0" tIns="0" rIns="0" bIns="0" rtlCol="0" anchor="t">
            <a:spAutoFit/>
          </a:bodyPr>
          <a:lstStyle/>
          <a:p>
            <a:pPr algn="ctr">
              <a:lnSpc>
                <a:spcPts val="4319"/>
              </a:lnSpc>
            </a:pPr>
            <a:r>
              <a:rPr lang="en-US" sz="5399" b="1">
                <a:solidFill>
                  <a:srgbClr val="D96627"/>
                </a:solidFill>
                <a:latin typeface="Nunito Bold"/>
                <a:ea typeface="Nunito Bold"/>
                <a:cs typeface="Nunito Bold"/>
                <a:sym typeface="Nunito Bold"/>
              </a:rPr>
              <a:t>3</a:t>
            </a:r>
          </a:p>
        </p:txBody>
      </p:sp>
      <p:sp>
        <p:nvSpPr>
          <p:cNvPr id="4" name="Rectangle 2">
            <a:extLst>
              <a:ext uri="{FF2B5EF4-FFF2-40B4-BE49-F238E27FC236}">
                <a16:creationId xmlns:a16="http://schemas.microsoft.com/office/drawing/2014/main" id="{475C5FF8-5040-5113-5688-434973877993}"/>
              </a:ext>
            </a:extLst>
          </p:cNvPr>
          <p:cNvSpPr>
            <a:spLocks noChangeArrowheads="1"/>
          </p:cNvSpPr>
          <p:nvPr/>
        </p:nvSpPr>
        <p:spPr bwMode="auto">
          <a:xfrm>
            <a:off x="2788341" y="3048713"/>
            <a:ext cx="14174073" cy="3694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err="1">
                <a:ln>
                  <a:noFill/>
                </a:ln>
                <a:solidFill>
                  <a:schemeClr val="tx1"/>
                </a:solidFill>
                <a:effectLst/>
                <a:latin typeface="Arial" panose="020B0604020202020204" pitchFamily="34" charset="0"/>
              </a:rPr>
              <a:t>Cải</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thiện</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độ</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chính</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xác</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nhận</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diện</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cảm</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xúc</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trên</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dữ</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liệu</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thực</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tế</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phức</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tạp</a:t>
            </a:r>
            <a:r>
              <a:rPr kumimoji="0" lang="en-US" altLang="en-US" sz="3200" b="0" i="0" u="none" strike="noStrike" cap="none" normalizeH="0" baseline="0" dirty="0">
                <a:ln>
                  <a:noFill/>
                </a:ln>
                <a:solidFill>
                  <a:schemeClr val="tx1"/>
                </a:solidFill>
                <a:effectLst/>
                <a:latin typeface="Arial" panose="020B0604020202020204" pitchFamily="34" charset="0"/>
              </a:rPr>
              <a:t> </a:t>
            </a: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err="1">
                <a:ln>
                  <a:noFill/>
                </a:ln>
                <a:solidFill>
                  <a:schemeClr val="tx1"/>
                </a:solidFill>
                <a:effectLst/>
                <a:latin typeface="Arial" panose="020B0604020202020204" pitchFamily="34" charset="0"/>
              </a:rPr>
              <a:t>Áp</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dụng</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và</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cải</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tiến</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mô</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hình</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học</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sâu</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hiện</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đại</a:t>
            </a:r>
            <a:r>
              <a:rPr kumimoji="0" lang="en-US" altLang="en-US" sz="3200" b="0" i="0" u="none" strike="noStrike" cap="none" normalizeH="0" baseline="0" dirty="0">
                <a:ln>
                  <a:noFill/>
                </a:ln>
                <a:solidFill>
                  <a:schemeClr val="tx1"/>
                </a:solidFill>
                <a:effectLst/>
                <a:latin typeface="Arial" panose="020B0604020202020204" pitchFamily="34" charset="0"/>
              </a:rPr>
              <a:t> (Residual Masking Network) </a:t>
            </a: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err="1">
                <a:ln>
                  <a:noFill/>
                </a:ln>
                <a:solidFill>
                  <a:schemeClr val="tx1"/>
                </a:solidFill>
                <a:effectLst/>
                <a:latin typeface="Arial" panose="020B0604020202020204" pitchFamily="34" charset="0"/>
              </a:rPr>
              <a:t>Xây</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dựng</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bộ</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dữ</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liệu</a:t>
            </a:r>
            <a:r>
              <a:rPr kumimoji="0" lang="en-US" altLang="en-US" sz="3200" b="0" i="0" u="none" strike="noStrike" cap="none" normalizeH="0" baseline="0" dirty="0">
                <a:ln>
                  <a:noFill/>
                </a:ln>
                <a:solidFill>
                  <a:schemeClr val="tx1"/>
                </a:solidFill>
                <a:effectLst/>
                <a:latin typeface="Arial" panose="020B0604020202020204" pitchFamily="34" charset="0"/>
              </a:rPr>
              <a:t> VEMO </a:t>
            </a:r>
            <a:r>
              <a:rPr kumimoji="0" lang="en-US" altLang="en-US" sz="3200" b="0" i="0" u="none" strike="noStrike" cap="none" normalizeH="0" baseline="0" dirty="0" err="1">
                <a:ln>
                  <a:noFill/>
                </a:ln>
                <a:solidFill>
                  <a:schemeClr val="tx1"/>
                </a:solidFill>
                <a:effectLst/>
                <a:latin typeface="Arial" panose="020B0604020202020204" pitchFamily="34" charset="0"/>
              </a:rPr>
              <a:t>chứa</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hình</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ảnh</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người</a:t>
            </a:r>
            <a:r>
              <a:rPr kumimoji="0" lang="en-US" altLang="en-US" sz="3200" b="0" i="0" u="none" strike="noStrike" cap="none" normalizeH="0" baseline="0" dirty="0">
                <a:ln>
                  <a:noFill/>
                </a:ln>
                <a:solidFill>
                  <a:schemeClr val="tx1"/>
                </a:solidFill>
                <a:effectLst/>
                <a:latin typeface="Arial" panose="020B0604020202020204" pitchFamily="34" charset="0"/>
              </a:rPr>
              <a:t> Việt Nam </a:t>
            </a:r>
          </a:p>
          <a:p>
            <a:pPr marL="457200"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Arial" panose="020B0604020202020204" pitchFamily="34" charset="0"/>
              </a:rPr>
              <a:t>So </a:t>
            </a:r>
            <a:r>
              <a:rPr kumimoji="0" lang="en-US" altLang="en-US" sz="3200" b="0" i="0" u="none" strike="noStrike" cap="none" normalizeH="0" baseline="0" dirty="0" err="1">
                <a:ln>
                  <a:noFill/>
                </a:ln>
                <a:solidFill>
                  <a:schemeClr val="tx1"/>
                </a:solidFill>
                <a:effectLst/>
                <a:latin typeface="Arial" panose="020B0604020202020204" pitchFamily="34" charset="0"/>
              </a:rPr>
              <a:t>sánh</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và</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đánh</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giá</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hiệu</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suất</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với</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các</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kiến</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trúc</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mạng</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học</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sâu</a:t>
            </a:r>
            <a:r>
              <a:rPr kumimoji="0" lang="en-US" altLang="en-US" sz="3200" b="0" i="0" u="none" strike="noStrike" cap="none" normalizeH="0" baseline="0" dirty="0">
                <a:ln>
                  <a:noFill/>
                </a:ln>
                <a:solidFill>
                  <a:schemeClr val="tx1"/>
                </a:solidFill>
                <a:effectLst/>
                <a:latin typeface="Arial" panose="020B0604020202020204" pitchFamily="34" charset="0"/>
              </a:rPr>
              <a:t> </a:t>
            </a:r>
            <a:r>
              <a:rPr kumimoji="0" lang="en-US" altLang="en-US" sz="3200" b="0" i="0" u="none" strike="noStrike" cap="none" normalizeH="0" baseline="0" dirty="0" err="1">
                <a:ln>
                  <a:noFill/>
                </a:ln>
                <a:solidFill>
                  <a:schemeClr val="tx1"/>
                </a:solidFill>
                <a:effectLst/>
                <a:latin typeface="Arial" panose="020B0604020202020204" pitchFamily="34" charset="0"/>
              </a:rPr>
              <a:t>khác</a:t>
            </a:r>
            <a:r>
              <a:rPr kumimoji="0" lang="en-US" altLang="en-US" sz="32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8" name="TextBox 8"/>
          <p:cNvSpPr txBox="1"/>
          <p:nvPr/>
        </p:nvSpPr>
        <p:spPr>
          <a:xfrm>
            <a:off x="16727515" y="8952758"/>
            <a:ext cx="1063569" cy="621260"/>
          </a:xfrm>
          <a:prstGeom prst="rect">
            <a:avLst/>
          </a:prstGeom>
        </p:spPr>
        <p:txBody>
          <a:bodyPr lIns="0" tIns="0" rIns="0" bIns="0" rtlCol="0" anchor="t">
            <a:spAutoFit/>
          </a:bodyPr>
          <a:lstStyle/>
          <a:p>
            <a:pPr algn="ctr">
              <a:lnSpc>
                <a:spcPts val="4319"/>
              </a:lnSpc>
            </a:pPr>
            <a:r>
              <a:rPr lang="en-US" sz="5399" b="1" dirty="0">
                <a:solidFill>
                  <a:srgbClr val="D96627"/>
                </a:solidFill>
                <a:latin typeface="Nunito Bold"/>
                <a:ea typeface="Nunito Bold"/>
                <a:cs typeface="Nunito Bold"/>
                <a:sym typeface="Nunito Bold"/>
              </a:rPr>
              <a:t>4</a:t>
            </a:r>
          </a:p>
        </p:txBody>
      </p:sp>
      <p:sp>
        <p:nvSpPr>
          <p:cNvPr id="10" name="TextBox 10"/>
          <p:cNvSpPr txBox="1"/>
          <p:nvPr/>
        </p:nvSpPr>
        <p:spPr>
          <a:xfrm>
            <a:off x="2099288" y="1531119"/>
            <a:ext cx="12364525" cy="715389"/>
          </a:xfrm>
          <a:prstGeom prst="rect">
            <a:avLst/>
          </a:prstGeom>
        </p:spPr>
        <p:txBody>
          <a:bodyPr lIns="0" tIns="0" rIns="0" bIns="0" rtlCol="0" anchor="t">
            <a:spAutoFit/>
          </a:bodyPr>
          <a:lstStyle/>
          <a:p>
            <a:pPr algn="l">
              <a:lnSpc>
                <a:spcPts val="5184"/>
              </a:lnSpc>
            </a:pPr>
            <a:r>
              <a:rPr lang="en-US" sz="6480" b="1" dirty="0">
                <a:solidFill>
                  <a:srgbClr val="D96627"/>
                </a:solidFill>
                <a:latin typeface="Barlow SemiCondensed Bold"/>
                <a:ea typeface="Barlow SemiCondensed Bold"/>
                <a:cs typeface="Barlow SemiCondensed Bold"/>
                <a:sym typeface="Barlow SemiCondensed Bold"/>
              </a:rPr>
              <a:t>3. </a:t>
            </a:r>
            <a:r>
              <a:rPr lang="vi-VN" sz="6600" b="1" i="0" dirty="0">
                <a:solidFill>
                  <a:schemeClr val="accent6">
                    <a:lumMod val="75000"/>
                  </a:schemeClr>
                </a:solidFill>
                <a:effectLst/>
                <a:latin typeface="Google Sans Text"/>
              </a:rPr>
              <a:t>Cơ sở lý thuyết</a:t>
            </a:r>
            <a:r>
              <a:rPr lang="en-US" sz="6480" b="1" dirty="0">
                <a:solidFill>
                  <a:schemeClr val="accent6">
                    <a:lumMod val="75000"/>
                  </a:schemeClr>
                </a:solidFill>
                <a:latin typeface="Barlow SemiCondensed Bold"/>
                <a:ea typeface="Barlow SemiCondensed Bold"/>
                <a:cs typeface="Barlow SemiCondensed Bold"/>
                <a:sym typeface="Barlow SemiCondensed Bold"/>
              </a:rPr>
              <a:t> </a:t>
            </a:r>
          </a:p>
        </p:txBody>
      </p:sp>
      <p:sp>
        <p:nvSpPr>
          <p:cNvPr id="20" name="TextBox 13">
            <a:extLst>
              <a:ext uri="{FF2B5EF4-FFF2-40B4-BE49-F238E27FC236}">
                <a16:creationId xmlns:a16="http://schemas.microsoft.com/office/drawing/2014/main" id="{C2260055-997A-34DB-83FC-B185B6EBF022}"/>
              </a:ext>
            </a:extLst>
          </p:cNvPr>
          <p:cNvSpPr txBox="1"/>
          <p:nvPr/>
        </p:nvSpPr>
        <p:spPr>
          <a:xfrm>
            <a:off x="2342372" y="7590751"/>
            <a:ext cx="13603256" cy="1859537"/>
          </a:xfrm>
          <a:prstGeom prst="rect">
            <a:avLst/>
          </a:prstGeom>
        </p:spPr>
        <p:txBody>
          <a:bodyPr lIns="50800" tIns="50800" rIns="50800" bIns="50800" rtlCol="0" anchor="ctr"/>
          <a:lstStyle/>
          <a:p>
            <a:pPr algn="ctr">
              <a:lnSpc>
                <a:spcPts val="2659"/>
              </a:lnSpc>
              <a:spcBef>
                <a:spcPct val="0"/>
              </a:spcBef>
            </a:pPr>
            <a:endParaRPr/>
          </a:p>
        </p:txBody>
      </p:sp>
      <p:sp>
        <p:nvSpPr>
          <p:cNvPr id="24" name="TextBox 17">
            <a:extLst>
              <a:ext uri="{FF2B5EF4-FFF2-40B4-BE49-F238E27FC236}">
                <a16:creationId xmlns:a16="http://schemas.microsoft.com/office/drawing/2014/main" id="{28558D1B-95FB-5589-268D-109C6DFFEC63}"/>
              </a:ext>
            </a:extLst>
          </p:cNvPr>
          <p:cNvSpPr txBox="1"/>
          <p:nvPr/>
        </p:nvSpPr>
        <p:spPr>
          <a:xfrm>
            <a:off x="3064773" y="7798060"/>
            <a:ext cx="12158453" cy="555921"/>
          </a:xfrm>
          <a:prstGeom prst="rect">
            <a:avLst/>
          </a:prstGeom>
        </p:spPr>
        <p:txBody>
          <a:bodyPr lIns="0" tIns="0" rIns="0" bIns="0" rtlCol="0" anchor="t">
            <a:spAutoFit/>
          </a:bodyPr>
          <a:lstStyle/>
          <a:p>
            <a:pPr algn="just">
              <a:lnSpc>
                <a:spcPts val="4480"/>
              </a:lnSpc>
            </a:pPr>
            <a:endParaRPr lang="en-US" sz="3200" dirty="0">
              <a:solidFill>
                <a:srgbClr val="252D37"/>
              </a:solidFill>
              <a:latin typeface="Nunito"/>
              <a:ea typeface="Nunito"/>
              <a:cs typeface="Nunito"/>
              <a:sym typeface="Nunito"/>
            </a:endParaRPr>
          </a:p>
        </p:txBody>
      </p:sp>
      <p:sp>
        <p:nvSpPr>
          <p:cNvPr id="3" name="TextBox 2">
            <a:extLst>
              <a:ext uri="{FF2B5EF4-FFF2-40B4-BE49-F238E27FC236}">
                <a16:creationId xmlns:a16="http://schemas.microsoft.com/office/drawing/2014/main" id="{E272B54D-C476-6BD8-F688-2A85A3C505F8}"/>
              </a:ext>
            </a:extLst>
          </p:cNvPr>
          <p:cNvSpPr txBox="1"/>
          <p:nvPr/>
        </p:nvSpPr>
        <p:spPr>
          <a:xfrm>
            <a:off x="1474722" y="2439765"/>
            <a:ext cx="15594077" cy="5174493"/>
          </a:xfrm>
          <a:prstGeom prst="rect">
            <a:avLst/>
          </a:prstGeom>
          <a:noFill/>
        </p:spPr>
        <p:txBody>
          <a:bodyPr wrap="square">
            <a:spAutoFit/>
          </a:bodyPr>
          <a:lstStyle/>
          <a:p>
            <a:pPr marL="457200" indent="-457200" algn="just" rtl="0" fontAlgn="base">
              <a:lnSpc>
                <a:spcPct val="150000"/>
              </a:lnSpc>
              <a:buFont typeface="Wingdings" panose="05000000000000000000" pitchFamily="2" charset="2"/>
              <a:buChar char="q"/>
            </a:pPr>
            <a:r>
              <a:rPr lang="vi-VN" sz="3200" b="1" i="0" u="none" strike="noStrike" dirty="0">
                <a:solidFill>
                  <a:srgbClr val="000000"/>
                </a:solidFill>
                <a:effectLst/>
              </a:rPr>
              <a:t>Cảm xúc con người thông qua biểu thị nét mặt</a:t>
            </a:r>
          </a:p>
          <a:p>
            <a:pPr marL="914400" lvl="1" indent="-457200" algn="just" rtl="0" fontAlgn="base">
              <a:lnSpc>
                <a:spcPct val="150000"/>
              </a:lnSpc>
              <a:buFont typeface="Wingdings" panose="05000000000000000000" pitchFamily="2" charset="2"/>
              <a:buChar char="q"/>
            </a:pPr>
            <a:r>
              <a:rPr lang="vi-VN" sz="3200" b="0" i="0" u="none" strike="noStrike" dirty="0">
                <a:solidFill>
                  <a:srgbClr val="000000"/>
                </a:solidFill>
                <a:effectLst/>
              </a:rPr>
              <a:t>Biểu thị cảm xúc trên khuôn mặt: Phân tích cách cảm xúc được thể hiện qua các cơ mặt, vai trò của nét mặt trong giao tiếp, và sự liên kết giữa hoạt động cơ mặt và trạng thái cảm xúc </a:t>
            </a:r>
          </a:p>
          <a:p>
            <a:pPr marL="914400" lvl="1" indent="-457200" algn="just" rtl="0" fontAlgn="base">
              <a:lnSpc>
                <a:spcPct val="150000"/>
              </a:lnSpc>
              <a:buFont typeface="Wingdings" panose="05000000000000000000" pitchFamily="2" charset="2"/>
              <a:buChar char="q"/>
            </a:pPr>
            <a:r>
              <a:rPr lang="vi-VN" sz="3200" b="0" i="0" u="none" strike="noStrike" dirty="0">
                <a:solidFill>
                  <a:srgbClr val="000000"/>
                </a:solidFill>
                <a:effectLst/>
              </a:rPr>
              <a:t>Hệ thống mã hóa cơ mặt (FACS - Facial Action Coding System): Sử dụng FACS để mô tả khách quan các chuyển động cơ mặt (Action Units - AUs) và tổ hợp chúng để xác định các biểu cảm cơ bản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a:extLst>
            <a:ext uri="{FF2B5EF4-FFF2-40B4-BE49-F238E27FC236}">
              <a16:creationId xmlns:a16="http://schemas.microsoft.com/office/drawing/2014/main" id="{47D345CA-792D-E547-16B6-9988B8BF16BA}"/>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F33F703E-E600-CB68-9371-5C3BF2D156DC}"/>
              </a:ext>
            </a:extLst>
          </p:cNvPr>
          <p:cNvSpPr txBox="1"/>
          <p:nvPr/>
        </p:nvSpPr>
        <p:spPr>
          <a:xfrm>
            <a:off x="16727515" y="8952758"/>
            <a:ext cx="1063569" cy="608188"/>
          </a:xfrm>
          <a:prstGeom prst="rect">
            <a:avLst/>
          </a:prstGeom>
        </p:spPr>
        <p:txBody>
          <a:bodyPr lIns="0" tIns="0" rIns="0" bIns="0" rtlCol="0" anchor="t">
            <a:spAutoFit/>
          </a:bodyPr>
          <a:lstStyle/>
          <a:p>
            <a:pPr algn="ctr">
              <a:lnSpc>
                <a:spcPts val="4319"/>
              </a:lnSpc>
            </a:pPr>
            <a:r>
              <a:rPr lang="en-US" sz="5399" b="1">
                <a:solidFill>
                  <a:srgbClr val="D96627"/>
                </a:solidFill>
                <a:latin typeface="Nunito Bold"/>
                <a:ea typeface="Nunito Bold"/>
                <a:cs typeface="Nunito Bold"/>
                <a:sym typeface="Nunito Bold"/>
              </a:rPr>
              <a:t>5</a:t>
            </a:r>
          </a:p>
        </p:txBody>
      </p:sp>
      <p:sp>
        <p:nvSpPr>
          <p:cNvPr id="10" name="TextBox 10">
            <a:extLst>
              <a:ext uri="{FF2B5EF4-FFF2-40B4-BE49-F238E27FC236}">
                <a16:creationId xmlns:a16="http://schemas.microsoft.com/office/drawing/2014/main" id="{7D5B45F6-CE64-384F-9545-41CCB702DFF7}"/>
              </a:ext>
            </a:extLst>
          </p:cNvPr>
          <p:cNvSpPr txBox="1"/>
          <p:nvPr/>
        </p:nvSpPr>
        <p:spPr>
          <a:xfrm>
            <a:off x="2099288" y="1531119"/>
            <a:ext cx="12364525" cy="715389"/>
          </a:xfrm>
          <a:prstGeom prst="rect">
            <a:avLst/>
          </a:prstGeom>
        </p:spPr>
        <p:txBody>
          <a:bodyPr lIns="0" tIns="0" rIns="0" bIns="0" rtlCol="0" anchor="t">
            <a:spAutoFit/>
          </a:bodyPr>
          <a:lstStyle/>
          <a:p>
            <a:pPr algn="l">
              <a:lnSpc>
                <a:spcPts val="5184"/>
              </a:lnSpc>
            </a:pPr>
            <a:r>
              <a:rPr lang="en-US" sz="6480" b="1" dirty="0">
                <a:solidFill>
                  <a:srgbClr val="D96627"/>
                </a:solidFill>
                <a:latin typeface="Barlow SemiCondensed Bold"/>
                <a:ea typeface="Barlow SemiCondensed Bold"/>
                <a:cs typeface="Barlow SemiCondensed Bold"/>
                <a:sym typeface="Barlow SemiCondensed Bold"/>
              </a:rPr>
              <a:t>3. </a:t>
            </a:r>
            <a:r>
              <a:rPr lang="vi-VN" sz="6600" b="1" i="0" dirty="0">
                <a:solidFill>
                  <a:schemeClr val="accent6">
                    <a:lumMod val="75000"/>
                  </a:schemeClr>
                </a:solidFill>
                <a:effectLst/>
                <a:latin typeface="Google Sans Text"/>
              </a:rPr>
              <a:t>Cơ sở lý thuyết</a:t>
            </a:r>
            <a:r>
              <a:rPr lang="en-US" sz="6480" b="1" dirty="0">
                <a:solidFill>
                  <a:schemeClr val="accent6">
                    <a:lumMod val="75000"/>
                  </a:schemeClr>
                </a:solidFill>
                <a:latin typeface="Barlow SemiCondensed Bold"/>
                <a:ea typeface="Barlow SemiCondensed Bold"/>
                <a:cs typeface="Barlow SemiCondensed Bold"/>
                <a:sym typeface="Barlow SemiCondensed Bold"/>
              </a:rPr>
              <a:t> </a:t>
            </a:r>
          </a:p>
        </p:txBody>
      </p:sp>
      <p:sp>
        <p:nvSpPr>
          <p:cNvPr id="20" name="TextBox 13">
            <a:extLst>
              <a:ext uri="{FF2B5EF4-FFF2-40B4-BE49-F238E27FC236}">
                <a16:creationId xmlns:a16="http://schemas.microsoft.com/office/drawing/2014/main" id="{03EE7950-BA7D-1467-3B00-30A66DBE630C}"/>
              </a:ext>
            </a:extLst>
          </p:cNvPr>
          <p:cNvSpPr txBox="1"/>
          <p:nvPr/>
        </p:nvSpPr>
        <p:spPr>
          <a:xfrm>
            <a:off x="2342372" y="7590751"/>
            <a:ext cx="13603256" cy="1859537"/>
          </a:xfrm>
          <a:prstGeom prst="rect">
            <a:avLst/>
          </a:prstGeom>
        </p:spPr>
        <p:txBody>
          <a:bodyPr lIns="50800" tIns="50800" rIns="50800" bIns="50800" rtlCol="0" anchor="ctr"/>
          <a:lstStyle/>
          <a:p>
            <a:pPr algn="ctr">
              <a:lnSpc>
                <a:spcPts val="2659"/>
              </a:lnSpc>
              <a:spcBef>
                <a:spcPct val="0"/>
              </a:spcBef>
            </a:pPr>
            <a:endParaRPr/>
          </a:p>
        </p:txBody>
      </p:sp>
      <p:sp>
        <p:nvSpPr>
          <p:cNvPr id="24" name="TextBox 17">
            <a:extLst>
              <a:ext uri="{FF2B5EF4-FFF2-40B4-BE49-F238E27FC236}">
                <a16:creationId xmlns:a16="http://schemas.microsoft.com/office/drawing/2014/main" id="{4768AE25-DDB9-33B3-D6B8-713C1BECC38C}"/>
              </a:ext>
            </a:extLst>
          </p:cNvPr>
          <p:cNvSpPr txBox="1"/>
          <p:nvPr/>
        </p:nvSpPr>
        <p:spPr>
          <a:xfrm>
            <a:off x="3064773" y="7798060"/>
            <a:ext cx="12158453" cy="555921"/>
          </a:xfrm>
          <a:prstGeom prst="rect">
            <a:avLst/>
          </a:prstGeom>
        </p:spPr>
        <p:txBody>
          <a:bodyPr lIns="0" tIns="0" rIns="0" bIns="0" rtlCol="0" anchor="t">
            <a:spAutoFit/>
          </a:bodyPr>
          <a:lstStyle/>
          <a:p>
            <a:pPr algn="just">
              <a:lnSpc>
                <a:spcPts val="4480"/>
              </a:lnSpc>
            </a:pPr>
            <a:endParaRPr lang="en-US" sz="3200" dirty="0">
              <a:solidFill>
                <a:srgbClr val="252D37"/>
              </a:solidFill>
              <a:latin typeface="Nunito"/>
              <a:ea typeface="Nunito"/>
              <a:cs typeface="Nunito"/>
              <a:sym typeface="Nunito"/>
            </a:endParaRPr>
          </a:p>
        </p:txBody>
      </p:sp>
      <p:sp>
        <p:nvSpPr>
          <p:cNvPr id="4" name="TextBox 3">
            <a:extLst>
              <a:ext uri="{FF2B5EF4-FFF2-40B4-BE49-F238E27FC236}">
                <a16:creationId xmlns:a16="http://schemas.microsoft.com/office/drawing/2014/main" id="{4E3817B2-3D97-D1F5-5CDE-220474B10E89}"/>
              </a:ext>
            </a:extLst>
          </p:cNvPr>
          <p:cNvSpPr txBox="1"/>
          <p:nvPr/>
        </p:nvSpPr>
        <p:spPr>
          <a:xfrm>
            <a:off x="910374" y="2661778"/>
            <a:ext cx="15809884" cy="6649064"/>
          </a:xfrm>
          <a:prstGeom prst="rect">
            <a:avLst/>
          </a:prstGeom>
          <a:noFill/>
        </p:spPr>
        <p:txBody>
          <a:bodyPr wrap="square">
            <a:spAutoFit/>
          </a:bodyPr>
          <a:lstStyle/>
          <a:p>
            <a:pPr marL="457200" indent="-457200" algn="just" rtl="0" fontAlgn="base">
              <a:lnSpc>
                <a:spcPct val="150000"/>
              </a:lnSpc>
              <a:buFont typeface="Wingdings" panose="05000000000000000000" pitchFamily="2" charset="2"/>
              <a:buChar char="q"/>
            </a:pPr>
            <a:r>
              <a:rPr lang="vi-VN" sz="3200" b="1" i="0" u="none" strike="noStrike" dirty="0">
                <a:solidFill>
                  <a:srgbClr val="000000"/>
                </a:solidFill>
                <a:effectLst/>
              </a:rPr>
              <a:t>Mạng nơ-ron tích chập</a:t>
            </a:r>
            <a:r>
              <a:rPr lang="vi-VN" sz="3200" b="1" i="1" u="none" strike="noStrike" dirty="0">
                <a:solidFill>
                  <a:srgbClr val="000000"/>
                </a:solidFill>
                <a:effectLst/>
              </a:rPr>
              <a:t> (CNN)</a:t>
            </a:r>
            <a:r>
              <a:rPr lang="vi-VN" sz="3200" b="1" i="0" u="none" strike="noStrike" dirty="0">
                <a:solidFill>
                  <a:srgbClr val="000000"/>
                </a:solidFill>
                <a:effectLst/>
              </a:rPr>
              <a:t> trong bài toán nhận dạng ảnh</a:t>
            </a:r>
          </a:p>
          <a:p>
            <a:pPr marL="914400" lvl="1" indent="-457200" algn="just" rtl="0" fontAlgn="base">
              <a:lnSpc>
                <a:spcPct val="150000"/>
              </a:lnSpc>
              <a:buFont typeface="Wingdings" panose="05000000000000000000" pitchFamily="2" charset="2"/>
              <a:buChar char="q"/>
            </a:pPr>
            <a:r>
              <a:rPr lang="vi-VN" sz="3200" b="0" i="0" u="none" strike="noStrike" dirty="0">
                <a:solidFill>
                  <a:srgbClr val="000000"/>
                </a:solidFill>
                <a:effectLst/>
              </a:rPr>
              <a:t>Tổng quan về CNN: Giới thiệu cấu trúc cơ bản, cách các nơ-ron được sắp xếp theo 3 chiều (rộng, cao, sâu), và ưu điểm so với mạng nơ-ron thông thường cho dữ liệu ảnh </a:t>
            </a:r>
          </a:p>
          <a:p>
            <a:pPr marL="914400" lvl="1" indent="-457200" algn="just" rtl="0" fontAlgn="base">
              <a:lnSpc>
                <a:spcPct val="150000"/>
              </a:lnSpc>
              <a:buFont typeface="Wingdings" panose="05000000000000000000" pitchFamily="2" charset="2"/>
              <a:buChar char="q"/>
            </a:pPr>
            <a:r>
              <a:rPr lang="vi-VN" sz="3200" b="0" i="0" u="none" strike="noStrike" dirty="0">
                <a:solidFill>
                  <a:srgbClr val="000000"/>
                </a:solidFill>
                <a:effectLst/>
              </a:rPr>
              <a:t>Các lớp cơ bản trong CNN: Mô tả chức năng và hoạt động của </a:t>
            </a:r>
          </a:p>
          <a:p>
            <a:pPr marL="1371600" lvl="2" indent="-457200" algn="just" rtl="0" fontAlgn="base">
              <a:lnSpc>
                <a:spcPct val="150000"/>
              </a:lnSpc>
              <a:buFont typeface="Wingdings" panose="05000000000000000000" pitchFamily="2" charset="2"/>
              <a:buChar char="q"/>
            </a:pPr>
            <a:r>
              <a:rPr lang="vi-VN" sz="3200" b="0" i="0" u="none" strike="noStrike" dirty="0">
                <a:solidFill>
                  <a:srgbClr val="000000"/>
                </a:solidFill>
                <a:effectLst/>
              </a:rPr>
              <a:t>Lớp Tích chập (Convolutional Layer - CONV) với các khái niệm như trường tiếp nhận, chia sẻ trọng số, stride, padding </a:t>
            </a:r>
          </a:p>
          <a:p>
            <a:pPr marL="1371600" lvl="2" indent="-457200" algn="just" rtl="0" fontAlgn="base">
              <a:lnSpc>
                <a:spcPct val="150000"/>
              </a:lnSpc>
              <a:buFont typeface="Wingdings" panose="05000000000000000000" pitchFamily="2" charset="2"/>
              <a:buChar char="q"/>
            </a:pPr>
            <a:r>
              <a:rPr lang="vi-VN" sz="3200" b="0" i="0" u="none" strike="noStrike" dirty="0">
                <a:solidFill>
                  <a:srgbClr val="000000"/>
                </a:solidFill>
                <a:effectLst/>
              </a:rPr>
              <a:t>Lớp Gộp (Pooling Layer - POOL) để giảm kích thước không gian và kiểm soát overfitting</a:t>
            </a:r>
          </a:p>
        </p:txBody>
      </p:sp>
    </p:spTree>
    <p:extLst>
      <p:ext uri="{BB962C8B-B14F-4D97-AF65-F5344CB8AC3E}">
        <p14:creationId xmlns:p14="http://schemas.microsoft.com/office/powerpoint/2010/main" val="3549058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a:extLst>
            <a:ext uri="{FF2B5EF4-FFF2-40B4-BE49-F238E27FC236}">
              <a16:creationId xmlns:a16="http://schemas.microsoft.com/office/drawing/2014/main" id="{65E17847-4DF0-1B1D-30D2-3DEFEBB62F9C}"/>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97327091-C1DB-21FA-0A17-113C9D9ECB0B}"/>
              </a:ext>
            </a:extLst>
          </p:cNvPr>
          <p:cNvSpPr txBox="1"/>
          <p:nvPr/>
        </p:nvSpPr>
        <p:spPr>
          <a:xfrm>
            <a:off x="16727515" y="8952758"/>
            <a:ext cx="1063569" cy="621260"/>
          </a:xfrm>
          <a:prstGeom prst="rect">
            <a:avLst/>
          </a:prstGeom>
        </p:spPr>
        <p:txBody>
          <a:bodyPr lIns="0" tIns="0" rIns="0" bIns="0" rtlCol="0" anchor="t">
            <a:spAutoFit/>
          </a:bodyPr>
          <a:lstStyle/>
          <a:p>
            <a:pPr algn="ctr">
              <a:lnSpc>
                <a:spcPts val="4319"/>
              </a:lnSpc>
            </a:pPr>
            <a:r>
              <a:rPr lang="en-US" sz="5399" b="1" dirty="0">
                <a:solidFill>
                  <a:srgbClr val="D96627"/>
                </a:solidFill>
                <a:latin typeface="Nunito Bold"/>
                <a:ea typeface="Nunito Bold"/>
                <a:cs typeface="Nunito Bold"/>
                <a:sym typeface="Nunito Bold"/>
              </a:rPr>
              <a:t>6</a:t>
            </a:r>
          </a:p>
        </p:txBody>
      </p:sp>
      <p:sp>
        <p:nvSpPr>
          <p:cNvPr id="10" name="TextBox 10">
            <a:extLst>
              <a:ext uri="{FF2B5EF4-FFF2-40B4-BE49-F238E27FC236}">
                <a16:creationId xmlns:a16="http://schemas.microsoft.com/office/drawing/2014/main" id="{05CAA117-5C1B-8D25-B90E-F0B78ADEB52A}"/>
              </a:ext>
            </a:extLst>
          </p:cNvPr>
          <p:cNvSpPr txBox="1"/>
          <p:nvPr/>
        </p:nvSpPr>
        <p:spPr>
          <a:xfrm>
            <a:off x="2099288" y="1531119"/>
            <a:ext cx="12364525" cy="715389"/>
          </a:xfrm>
          <a:prstGeom prst="rect">
            <a:avLst/>
          </a:prstGeom>
        </p:spPr>
        <p:txBody>
          <a:bodyPr lIns="0" tIns="0" rIns="0" bIns="0" rtlCol="0" anchor="t">
            <a:spAutoFit/>
          </a:bodyPr>
          <a:lstStyle/>
          <a:p>
            <a:pPr algn="l">
              <a:lnSpc>
                <a:spcPts val="5184"/>
              </a:lnSpc>
            </a:pPr>
            <a:r>
              <a:rPr lang="en-US" sz="6480" b="1" i="0" dirty="0">
                <a:solidFill>
                  <a:srgbClr val="D96627"/>
                </a:solidFill>
                <a:effectLst/>
                <a:latin typeface="Barlow SemiCondensed Bold"/>
                <a:sym typeface="Barlow SemiCondensed Bold"/>
              </a:rPr>
              <a:t>3. </a:t>
            </a:r>
            <a:r>
              <a:rPr lang="vi-VN" sz="6600" b="1" i="0" dirty="0">
                <a:solidFill>
                  <a:schemeClr val="accent6">
                    <a:lumMod val="75000"/>
                  </a:schemeClr>
                </a:solidFill>
                <a:effectLst/>
                <a:latin typeface="Google Sans Text"/>
              </a:rPr>
              <a:t>Cơ sở lý thuyết</a:t>
            </a:r>
            <a:r>
              <a:rPr lang="en-US" sz="6480" b="1" dirty="0">
                <a:solidFill>
                  <a:schemeClr val="accent6">
                    <a:lumMod val="75000"/>
                  </a:schemeClr>
                </a:solidFill>
                <a:latin typeface="Barlow SemiCondensed Bold"/>
                <a:ea typeface="Barlow SemiCondensed Bold"/>
                <a:cs typeface="Barlow SemiCondensed Bold"/>
                <a:sym typeface="Barlow SemiCondensed Bold"/>
              </a:rPr>
              <a:t> </a:t>
            </a:r>
          </a:p>
        </p:txBody>
      </p:sp>
      <p:sp>
        <p:nvSpPr>
          <p:cNvPr id="20" name="TextBox 13">
            <a:extLst>
              <a:ext uri="{FF2B5EF4-FFF2-40B4-BE49-F238E27FC236}">
                <a16:creationId xmlns:a16="http://schemas.microsoft.com/office/drawing/2014/main" id="{7FF088BA-6450-BC4C-48C7-D99D060B65B4}"/>
              </a:ext>
            </a:extLst>
          </p:cNvPr>
          <p:cNvSpPr txBox="1"/>
          <p:nvPr/>
        </p:nvSpPr>
        <p:spPr>
          <a:xfrm>
            <a:off x="2342372" y="7590751"/>
            <a:ext cx="13603256" cy="1859537"/>
          </a:xfrm>
          <a:prstGeom prst="rect">
            <a:avLst/>
          </a:prstGeom>
        </p:spPr>
        <p:txBody>
          <a:bodyPr lIns="50800" tIns="50800" rIns="50800" bIns="50800" rtlCol="0" anchor="ctr"/>
          <a:lstStyle/>
          <a:p>
            <a:pPr algn="ctr">
              <a:lnSpc>
                <a:spcPts val="2659"/>
              </a:lnSpc>
              <a:spcBef>
                <a:spcPct val="0"/>
              </a:spcBef>
            </a:pPr>
            <a:endParaRPr/>
          </a:p>
        </p:txBody>
      </p:sp>
      <p:sp>
        <p:nvSpPr>
          <p:cNvPr id="24" name="TextBox 17">
            <a:extLst>
              <a:ext uri="{FF2B5EF4-FFF2-40B4-BE49-F238E27FC236}">
                <a16:creationId xmlns:a16="http://schemas.microsoft.com/office/drawing/2014/main" id="{B26326BC-E127-3FE9-3197-8520FF2EF0E5}"/>
              </a:ext>
            </a:extLst>
          </p:cNvPr>
          <p:cNvSpPr txBox="1"/>
          <p:nvPr/>
        </p:nvSpPr>
        <p:spPr>
          <a:xfrm>
            <a:off x="3064773" y="7798060"/>
            <a:ext cx="12158453" cy="555921"/>
          </a:xfrm>
          <a:prstGeom prst="rect">
            <a:avLst/>
          </a:prstGeom>
        </p:spPr>
        <p:txBody>
          <a:bodyPr lIns="0" tIns="0" rIns="0" bIns="0" rtlCol="0" anchor="t">
            <a:spAutoFit/>
          </a:bodyPr>
          <a:lstStyle/>
          <a:p>
            <a:pPr algn="just">
              <a:lnSpc>
                <a:spcPts val="4480"/>
              </a:lnSpc>
            </a:pPr>
            <a:endParaRPr lang="en-US" sz="3200" dirty="0">
              <a:solidFill>
                <a:srgbClr val="252D37"/>
              </a:solidFill>
              <a:latin typeface="Nunito"/>
              <a:ea typeface="Nunito"/>
              <a:cs typeface="Nunito"/>
              <a:sym typeface="Nunito"/>
            </a:endParaRPr>
          </a:p>
        </p:txBody>
      </p:sp>
      <p:sp>
        <p:nvSpPr>
          <p:cNvPr id="4" name="TextBox 3">
            <a:extLst>
              <a:ext uri="{FF2B5EF4-FFF2-40B4-BE49-F238E27FC236}">
                <a16:creationId xmlns:a16="http://schemas.microsoft.com/office/drawing/2014/main" id="{DD812BF9-4470-B1B4-6C2F-67ABC6CAC21D}"/>
              </a:ext>
            </a:extLst>
          </p:cNvPr>
          <p:cNvSpPr txBox="1"/>
          <p:nvPr/>
        </p:nvSpPr>
        <p:spPr>
          <a:xfrm>
            <a:off x="1295400" y="2400300"/>
            <a:ext cx="15544800" cy="5910401"/>
          </a:xfrm>
          <a:prstGeom prst="rect">
            <a:avLst/>
          </a:prstGeom>
          <a:noFill/>
        </p:spPr>
        <p:txBody>
          <a:bodyPr wrap="square">
            <a:spAutoFit/>
          </a:bodyPr>
          <a:lstStyle/>
          <a:p>
            <a:pPr marL="457200" indent="-457200" algn="just" rtl="0" fontAlgn="base">
              <a:lnSpc>
                <a:spcPct val="150000"/>
              </a:lnSpc>
              <a:buFont typeface="Wingdings" panose="05000000000000000000" pitchFamily="2" charset="2"/>
              <a:buChar char="q"/>
            </a:pPr>
            <a:r>
              <a:rPr lang="vi-VN" sz="3200" b="1" i="0" u="none" strike="noStrike" dirty="0">
                <a:solidFill>
                  <a:srgbClr val="000000"/>
                </a:solidFill>
                <a:effectLst/>
              </a:rPr>
              <a:t>Kiến trúc mã hóa - giải mã và Cơ chế chú ý</a:t>
            </a:r>
          </a:p>
          <a:p>
            <a:pPr marL="914400" lvl="1" indent="-457200" algn="just" rtl="0" fontAlgn="base">
              <a:lnSpc>
                <a:spcPct val="150000"/>
              </a:lnSpc>
              <a:buFont typeface="Wingdings" panose="05000000000000000000" pitchFamily="2" charset="2"/>
              <a:buChar char="q"/>
            </a:pPr>
            <a:r>
              <a:rPr lang="vi-VN" sz="3200" b="0" i="0" u="none" strike="noStrike" dirty="0">
                <a:solidFill>
                  <a:srgbClr val="000000"/>
                </a:solidFill>
                <a:effectLst/>
              </a:rPr>
              <a:t>Kiến trúc mã hóa - giải mã: Giới thiệu khái niệm, vai trò của phần mã hóa (tạo thể hiện tiềm ẩn) và giải mã (tạo đầu ra), lấy ví dụ từ kiến trúc U-Net </a:t>
            </a:r>
          </a:p>
          <a:p>
            <a:pPr marL="914400" lvl="1" indent="-457200" algn="just" rtl="0" fontAlgn="base">
              <a:lnSpc>
                <a:spcPct val="150000"/>
              </a:lnSpc>
              <a:buFont typeface="Wingdings" panose="05000000000000000000" pitchFamily="2" charset="2"/>
              <a:buChar char="q"/>
            </a:pPr>
            <a:r>
              <a:rPr lang="vi-VN" sz="3200" b="0" i="0" u="none" strike="noStrike" dirty="0">
                <a:solidFill>
                  <a:srgbClr val="000000"/>
                </a:solidFill>
                <a:effectLst/>
              </a:rPr>
              <a:t>Cơ chế chú ý (Attention Mechanism): Giải thích ý tưởng cơ chế chú ý giúp mô hình tập trung vào các vùng thông tin quan trọng, nguồn gốc từ dịch máy và ứng dụng trong thị giác máy tính, đặc biệt là trong Residual Attention Network và cách nó có thể áp dụng cho bài toán nhận diện cảm xúc </a:t>
            </a:r>
          </a:p>
          <a:p>
            <a:pPr marL="457200" indent="-457200">
              <a:lnSpc>
                <a:spcPct val="150000"/>
              </a:lnSpc>
              <a:buFont typeface="Wingdings" panose="05000000000000000000" pitchFamily="2" charset="2"/>
              <a:buChar char="q"/>
            </a:pPr>
            <a:endParaRPr lang="vi-VN" sz="3200" dirty="0"/>
          </a:p>
        </p:txBody>
      </p:sp>
    </p:spTree>
    <p:extLst>
      <p:ext uri="{BB962C8B-B14F-4D97-AF65-F5344CB8AC3E}">
        <p14:creationId xmlns:p14="http://schemas.microsoft.com/office/powerpoint/2010/main" val="3665012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a:extLst>
            <a:ext uri="{FF2B5EF4-FFF2-40B4-BE49-F238E27FC236}">
              <a16:creationId xmlns:a16="http://schemas.microsoft.com/office/drawing/2014/main" id="{F4078EF7-133A-61D8-CD0B-D1532BD8A8D4}"/>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67B7E3A1-1601-F11F-49F2-3BD41EF31553}"/>
              </a:ext>
            </a:extLst>
          </p:cNvPr>
          <p:cNvSpPr txBox="1"/>
          <p:nvPr/>
        </p:nvSpPr>
        <p:spPr>
          <a:xfrm>
            <a:off x="16727515" y="8952758"/>
            <a:ext cx="1063569" cy="621260"/>
          </a:xfrm>
          <a:prstGeom prst="rect">
            <a:avLst/>
          </a:prstGeom>
        </p:spPr>
        <p:txBody>
          <a:bodyPr lIns="0" tIns="0" rIns="0" bIns="0" rtlCol="0" anchor="t">
            <a:spAutoFit/>
          </a:bodyPr>
          <a:lstStyle/>
          <a:p>
            <a:pPr algn="ctr">
              <a:lnSpc>
                <a:spcPts val="4319"/>
              </a:lnSpc>
            </a:pPr>
            <a:r>
              <a:rPr lang="en-US" sz="5399" b="1" dirty="0">
                <a:solidFill>
                  <a:srgbClr val="D96627"/>
                </a:solidFill>
                <a:latin typeface="Nunito Bold"/>
                <a:ea typeface="Nunito Bold"/>
                <a:cs typeface="Nunito Bold"/>
                <a:sym typeface="Nunito Bold"/>
              </a:rPr>
              <a:t>7</a:t>
            </a:r>
          </a:p>
        </p:txBody>
      </p:sp>
      <p:sp>
        <p:nvSpPr>
          <p:cNvPr id="10" name="TextBox 10">
            <a:extLst>
              <a:ext uri="{FF2B5EF4-FFF2-40B4-BE49-F238E27FC236}">
                <a16:creationId xmlns:a16="http://schemas.microsoft.com/office/drawing/2014/main" id="{713D8946-4DC3-D33D-A4D9-F8E689E7C85D}"/>
              </a:ext>
            </a:extLst>
          </p:cNvPr>
          <p:cNvSpPr txBox="1"/>
          <p:nvPr/>
        </p:nvSpPr>
        <p:spPr>
          <a:xfrm>
            <a:off x="2099288" y="1531119"/>
            <a:ext cx="12364525" cy="715389"/>
          </a:xfrm>
          <a:prstGeom prst="rect">
            <a:avLst/>
          </a:prstGeom>
        </p:spPr>
        <p:txBody>
          <a:bodyPr lIns="0" tIns="0" rIns="0" bIns="0" rtlCol="0" anchor="t">
            <a:spAutoFit/>
          </a:bodyPr>
          <a:lstStyle/>
          <a:p>
            <a:pPr algn="l">
              <a:lnSpc>
                <a:spcPts val="5184"/>
              </a:lnSpc>
            </a:pPr>
            <a:r>
              <a:rPr lang="en-US" sz="6480" b="1" dirty="0">
                <a:solidFill>
                  <a:srgbClr val="D96627"/>
                </a:solidFill>
                <a:latin typeface="Barlow SemiCondensed Bold"/>
                <a:ea typeface="Barlow SemiCondensed Bold"/>
                <a:cs typeface="Barlow SemiCondensed Bold"/>
                <a:sym typeface="Barlow SemiCondensed Bold"/>
              </a:rPr>
              <a:t>3. </a:t>
            </a:r>
            <a:r>
              <a:rPr lang="vi-VN" sz="6600" b="1" i="0" dirty="0">
                <a:solidFill>
                  <a:schemeClr val="accent6">
                    <a:lumMod val="75000"/>
                  </a:schemeClr>
                </a:solidFill>
                <a:effectLst/>
                <a:latin typeface="Google Sans Text"/>
              </a:rPr>
              <a:t>Cơ sở lý thuyết</a:t>
            </a:r>
            <a:r>
              <a:rPr lang="en-US" sz="6480" b="1" dirty="0">
                <a:solidFill>
                  <a:schemeClr val="accent6">
                    <a:lumMod val="75000"/>
                  </a:schemeClr>
                </a:solidFill>
                <a:latin typeface="Barlow SemiCondensed Bold"/>
                <a:ea typeface="Barlow SemiCondensed Bold"/>
                <a:cs typeface="Barlow SemiCondensed Bold"/>
                <a:sym typeface="Barlow SemiCondensed Bold"/>
              </a:rPr>
              <a:t> </a:t>
            </a:r>
          </a:p>
        </p:txBody>
      </p:sp>
      <p:sp>
        <p:nvSpPr>
          <p:cNvPr id="20" name="TextBox 13">
            <a:extLst>
              <a:ext uri="{FF2B5EF4-FFF2-40B4-BE49-F238E27FC236}">
                <a16:creationId xmlns:a16="http://schemas.microsoft.com/office/drawing/2014/main" id="{0D5AF10C-DEDD-ED21-0027-6C737226DB49}"/>
              </a:ext>
            </a:extLst>
          </p:cNvPr>
          <p:cNvSpPr txBox="1"/>
          <p:nvPr/>
        </p:nvSpPr>
        <p:spPr>
          <a:xfrm>
            <a:off x="2342372" y="7590751"/>
            <a:ext cx="13603256" cy="1859537"/>
          </a:xfrm>
          <a:prstGeom prst="rect">
            <a:avLst/>
          </a:prstGeom>
        </p:spPr>
        <p:txBody>
          <a:bodyPr lIns="50800" tIns="50800" rIns="50800" bIns="50800" rtlCol="0" anchor="ctr"/>
          <a:lstStyle/>
          <a:p>
            <a:pPr algn="ctr">
              <a:lnSpc>
                <a:spcPts val="2659"/>
              </a:lnSpc>
              <a:spcBef>
                <a:spcPct val="0"/>
              </a:spcBef>
            </a:pPr>
            <a:endParaRPr/>
          </a:p>
        </p:txBody>
      </p:sp>
      <p:sp>
        <p:nvSpPr>
          <p:cNvPr id="24" name="TextBox 17">
            <a:extLst>
              <a:ext uri="{FF2B5EF4-FFF2-40B4-BE49-F238E27FC236}">
                <a16:creationId xmlns:a16="http://schemas.microsoft.com/office/drawing/2014/main" id="{23ED0A19-083C-D067-F099-A71AB78B74DA}"/>
              </a:ext>
            </a:extLst>
          </p:cNvPr>
          <p:cNvSpPr txBox="1"/>
          <p:nvPr/>
        </p:nvSpPr>
        <p:spPr>
          <a:xfrm>
            <a:off x="3064773" y="7798060"/>
            <a:ext cx="12158453" cy="555921"/>
          </a:xfrm>
          <a:prstGeom prst="rect">
            <a:avLst/>
          </a:prstGeom>
        </p:spPr>
        <p:txBody>
          <a:bodyPr lIns="0" tIns="0" rIns="0" bIns="0" rtlCol="0" anchor="t">
            <a:spAutoFit/>
          </a:bodyPr>
          <a:lstStyle/>
          <a:p>
            <a:pPr algn="just">
              <a:lnSpc>
                <a:spcPts val="4480"/>
              </a:lnSpc>
            </a:pPr>
            <a:endParaRPr lang="en-US" sz="3200" dirty="0">
              <a:solidFill>
                <a:srgbClr val="252D37"/>
              </a:solidFill>
              <a:latin typeface="Nunito"/>
              <a:ea typeface="Nunito"/>
              <a:cs typeface="Nunito"/>
              <a:sym typeface="Nunito"/>
            </a:endParaRPr>
          </a:p>
        </p:txBody>
      </p:sp>
      <p:sp>
        <p:nvSpPr>
          <p:cNvPr id="4" name="TextBox 3">
            <a:extLst>
              <a:ext uri="{FF2B5EF4-FFF2-40B4-BE49-F238E27FC236}">
                <a16:creationId xmlns:a16="http://schemas.microsoft.com/office/drawing/2014/main" id="{2D7A1FA8-C268-A7DA-2F83-30E3D00ABF83}"/>
              </a:ext>
            </a:extLst>
          </p:cNvPr>
          <p:cNvSpPr txBox="1"/>
          <p:nvPr/>
        </p:nvSpPr>
        <p:spPr>
          <a:xfrm>
            <a:off x="1828800" y="3053478"/>
            <a:ext cx="15087600" cy="2955746"/>
          </a:xfrm>
          <a:prstGeom prst="rect">
            <a:avLst/>
          </a:prstGeom>
          <a:noFill/>
        </p:spPr>
        <p:txBody>
          <a:bodyPr wrap="square">
            <a:spAutoFit/>
          </a:bodyPr>
          <a:lstStyle/>
          <a:p>
            <a:pPr marL="457200" indent="-457200">
              <a:lnSpc>
                <a:spcPct val="150000"/>
              </a:lnSpc>
              <a:buFont typeface="Wingdings" panose="05000000000000000000" pitchFamily="2" charset="2"/>
              <a:buChar char="q"/>
            </a:pPr>
            <a:r>
              <a:rPr lang="vi-VN" sz="3200" b="1" i="0" u="none" strike="noStrike" dirty="0">
                <a:solidFill>
                  <a:srgbClr val="000000"/>
                </a:solidFill>
                <a:effectLst/>
              </a:rPr>
              <a:t>Phương pháp nhận diện khuôn mặt</a:t>
            </a:r>
            <a:br>
              <a:rPr lang="vi-VN" sz="3200" b="0" i="0" u="none" strike="noStrike" dirty="0">
                <a:solidFill>
                  <a:srgbClr val="000000"/>
                </a:solidFill>
                <a:effectLst/>
              </a:rPr>
            </a:br>
            <a:r>
              <a:rPr lang="vi-VN" sz="3200" b="0" i="0" u="none" strike="noStrike" dirty="0">
                <a:solidFill>
                  <a:srgbClr val="000000"/>
                </a:solidFill>
                <a:effectLst/>
              </a:rPr>
              <a:t>Đề cập đến việc sử dụng các phương pháp có sẵn (như trong OpenCV) để thực hiện bước phát hiện khuôn mặt, là tiền đề cho mô-đun phân loại cảm xúc </a:t>
            </a:r>
          </a:p>
          <a:p>
            <a:pPr marL="457200" indent="-457200">
              <a:lnSpc>
                <a:spcPct val="150000"/>
              </a:lnSpc>
              <a:buFont typeface="Wingdings" panose="05000000000000000000" pitchFamily="2" charset="2"/>
              <a:buChar char="q"/>
            </a:pPr>
            <a:endParaRPr lang="vi-VN" sz="3200" dirty="0"/>
          </a:p>
        </p:txBody>
      </p:sp>
    </p:spTree>
    <p:extLst>
      <p:ext uri="{BB962C8B-B14F-4D97-AF65-F5344CB8AC3E}">
        <p14:creationId xmlns:p14="http://schemas.microsoft.com/office/powerpoint/2010/main" val="12979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TextBox 2"/>
          <p:cNvSpPr txBox="1"/>
          <p:nvPr/>
        </p:nvSpPr>
        <p:spPr>
          <a:xfrm>
            <a:off x="16727515" y="8952758"/>
            <a:ext cx="1063569" cy="621260"/>
          </a:xfrm>
          <a:prstGeom prst="rect">
            <a:avLst/>
          </a:prstGeom>
        </p:spPr>
        <p:txBody>
          <a:bodyPr lIns="0" tIns="0" rIns="0" bIns="0" rtlCol="0" anchor="t">
            <a:spAutoFit/>
          </a:bodyPr>
          <a:lstStyle/>
          <a:p>
            <a:pPr algn="ctr">
              <a:lnSpc>
                <a:spcPts val="4319"/>
              </a:lnSpc>
            </a:pPr>
            <a:r>
              <a:rPr lang="en-US" sz="5399" b="1" dirty="0">
                <a:solidFill>
                  <a:srgbClr val="D96627"/>
                </a:solidFill>
                <a:latin typeface="Nunito Bold"/>
                <a:ea typeface="Nunito Bold"/>
                <a:cs typeface="Nunito Bold"/>
                <a:sym typeface="Nunito Bold"/>
              </a:rPr>
              <a:t>8</a:t>
            </a:r>
          </a:p>
        </p:txBody>
      </p:sp>
      <p:sp>
        <p:nvSpPr>
          <p:cNvPr id="3" name="TextBox 3"/>
          <p:cNvSpPr txBox="1"/>
          <p:nvPr/>
        </p:nvSpPr>
        <p:spPr>
          <a:xfrm>
            <a:off x="2057400" y="876656"/>
            <a:ext cx="13673829" cy="1667123"/>
          </a:xfrm>
          <a:prstGeom prst="rect">
            <a:avLst/>
          </a:prstGeom>
        </p:spPr>
        <p:txBody>
          <a:bodyPr lIns="0" tIns="0" rIns="0" bIns="0" rtlCol="0" anchor="t">
            <a:spAutoFit/>
          </a:bodyPr>
          <a:lstStyle/>
          <a:p>
            <a:pPr>
              <a:lnSpc>
                <a:spcPts val="6480"/>
              </a:lnSpc>
            </a:pPr>
            <a:r>
              <a:rPr lang="en-US" sz="6600" b="1" dirty="0">
                <a:solidFill>
                  <a:schemeClr val="accent6">
                    <a:lumMod val="75000"/>
                  </a:schemeClr>
                </a:solidFill>
                <a:latin typeface="Google Sans Text"/>
              </a:rPr>
              <a:t>4.1</a:t>
            </a:r>
            <a:r>
              <a:rPr lang="en-US" sz="6600" b="1" i="0" dirty="0">
                <a:solidFill>
                  <a:schemeClr val="accent6">
                    <a:lumMod val="75000"/>
                  </a:schemeClr>
                </a:solidFill>
                <a:effectLst/>
                <a:latin typeface="Google Sans Text"/>
              </a:rPr>
              <a:t> </a:t>
            </a:r>
            <a:r>
              <a:rPr lang="vi-VN" sz="6600" b="1" dirty="0">
                <a:solidFill>
                  <a:schemeClr val="accent6">
                    <a:lumMod val="75000"/>
                  </a:schemeClr>
                </a:solidFill>
              </a:rPr>
              <a:t>Phương pháp thu thập dữ liệu</a:t>
            </a:r>
          </a:p>
          <a:p>
            <a:pPr algn="l">
              <a:lnSpc>
                <a:spcPts val="6480"/>
              </a:lnSpc>
            </a:pPr>
            <a:endParaRPr lang="en-US" sz="6480" b="1" dirty="0">
              <a:solidFill>
                <a:schemeClr val="accent6">
                  <a:lumMod val="75000"/>
                </a:schemeClr>
              </a:solidFill>
              <a:latin typeface="Barlow SemiCondensed Bold"/>
              <a:ea typeface="Barlow SemiCondensed Bold"/>
              <a:cs typeface="Barlow SemiCondensed Bold"/>
              <a:sym typeface="Barlow SemiCondensed Bold"/>
            </a:endParaRPr>
          </a:p>
        </p:txBody>
      </p:sp>
      <p:grpSp>
        <p:nvGrpSpPr>
          <p:cNvPr id="7" name="Group 7"/>
          <p:cNvGrpSpPr/>
          <p:nvPr/>
        </p:nvGrpSpPr>
        <p:grpSpPr>
          <a:xfrm>
            <a:off x="1520571" y="2535948"/>
            <a:ext cx="162764" cy="5391565"/>
            <a:chOff x="0" y="0"/>
            <a:chExt cx="78775" cy="403384"/>
          </a:xfrm>
        </p:grpSpPr>
        <p:sp>
          <p:nvSpPr>
            <p:cNvPr id="8" name="Freeform 8"/>
            <p:cNvSpPr/>
            <p:nvPr/>
          </p:nvSpPr>
          <p:spPr>
            <a:xfrm>
              <a:off x="0" y="0"/>
              <a:ext cx="78775" cy="403384"/>
            </a:xfrm>
            <a:custGeom>
              <a:avLst/>
              <a:gdLst/>
              <a:ahLst/>
              <a:cxnLst/>
              <a:rect l="l" t="t" r="r" b="b"/>
              <a:pathLst>
                <a:path w="78775" h="403384">
                  <a:moveTo>
                    <a:pt x="0" y="0"/>
                  </a:moveTo>
                  <a:lnTo>
                    <a:pt x="78775" y="0"/>
                  </a:lnTo>
                  <a:lnTo>
                    <a:pt x="78775" y="403384"/>
                  </a:lnTo>
                  <a:lnTo>
                    <a:pt x="0" y="403384"/>
                  </a:lnTo>
                  <a:close/>
                </a:path>
              </a:pathLst>
            </a:custGeom>
            <a:solidFill>
              <a:srgbClr val="D96627"/>
            </a:solidFill>
          </p:spPr>
          <p:txBody>
            <a:bodyPr/>
            <a:lstStyle/>
            <a:p>
              <a:endParaRPr lang="en-US" dirty="0"/>
            </a:p>
          </p:txBody>
        </p:sp>
        <p:sp>
          <p:nvSpPr>
            <p:cNvPr id="9" name="TextBox 9"/>
            <p:cNvSpPr txBox="1"/>
            <p:nvPr/>
          </p:nvSpPr>
          <p:spPr>
            <a:xfrm>
              <a:off x="0" y="-38100"/>
              <a:ext cx="78775" cy="441484"/>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894637" y="3533978"/>
            <a:ext cx="7935197" cy="4003019"/>
          </a:xfrm>
          <a:prstGeom prst="rect">
            <a:avLst/>
          </a:prstGeom>
        </p:spPr>
        <p:txBody>
          <a:bodyPr wrap="square" lIns="0" tIns="0" rIns="0" bIns="0" rtlCol="0" anchor="t">
            <a:spAutoFit/>
          </a:bodyPr>
          <a:lstStyle/>
          <a:p>
            <a:pPr marL="457200" indent="-457200">
              <a:buFont typeface="Wingdings" panose="05000000000000000000" pitchFamily="2" charset="2"/>
              <a:buChar char="q"/>
            </a:pPr>
            <a:r>
              <a:rPr lang="vi-VN" sz="3200" b="1" dirty="0"/>
              <a:t>Bộ dữ liệu FER2013</a:t>
            </a:r>
          </a:p>
          <a:p>
            <a:r>
              <a:rPr lang="en-US" sz="3200" dirty="0"/>
              <a:t>	- </a:t>
            </a:r>
            <a:r>
              <a:rPr lang="vi-VN" sz="3200" dirty="0"/>
              <a:t>Dữ liệu công khai từ cuộc thi Kaggle 2013</a:t>
            </a:r>
          </a:p>
          <a:p>
            <a:r>
              <a:rPr lang="en-US" sz="3200" dirty="0"/>
              <a:t>	- </a:t>
            </a:r>
            <a:r>
              <a:rPr lang="vi-VN" sz="3200" dirty="0"/>
              <a:t>Ảnh xám 48x48 pixel</a:t>
            </a:r>
          </a:p>
          <a:p>
            <a:r>
              <a:rPr lang="en-US" sz="3200" dirty="0"/>
              <a:t>	- </a:t>
            </a:r>
            <a:r>
              <a:rPr lang="vi-VN" sz="3200" dirty="0"/>
              <a:t>7 lớp cảm xúc</a:t>
            </a:r>
          </a:p>
          <a:p>
            <a:r>
              <a:rPr lang="en-US" sz="3200" dirty="0"/>
              <a:t>	- </a:t>
            </a:r>
            <a:r>
              <a:rPr lang="vi-VN" sz="3200" dirty="0"/>
              <a:t>Dữ liệu thực tế phức tạp, nhưng mất cân bằng và có nhiễu</a:t>
            </a:r>
          </a:p>
          <a:p>
            <a:pPr marL="457200" indent="-457200" algn="just">
              <a:lnSpc>
                <a:spcPts val="4480"/>
              </a:lnSpc>
              <a:buFont typeface="Wingdings" panose="05000000000000000000" pitchFamily="2" charset="2"/>
              <a:buChar char="q"/>
            </a:pPr>
            <a:endParaRPr lang="en-US" sz="3200" dirty="0">
              <a:solidFill>
                <a:srgbClr val="252D37"/>
              </a:solidFill>
              <a:latin typeface="Nunito"/>
              <a:ea typeface="Nunito"/>
              <a:cs typeface="Nunito"/>
              <a:sym typeface="Nunito"/>
            </a:endParaRPr>
          </a:p>
        </p:txBody>
      </p:sp>
      <p:pic>
        <p:nvPicPr>
          <p:cNvPr id="19" name="Picture 18">
            <a:extLst>
              <a:ext uri="{FF2B5EF4-FFF2-40B4-BE49-F238E27FC236}">
                <a16:creationId xmlns:a16="http://schemas.microsoft.com/office/drawing/2014/main" id="{214190C7-10D4-EA5D-ACCA-8ECE5B8E00B4}"/>
              </a:ext>
            </a:extLst>
          </p:cNvPr>
          <p:cNvPicPr>
            <a:picLocks noChangeAspect="1"/>
          </p:cNvPicPr>
          <p:nvPr/>
        </p:nvPicPr>
        <p:blipFill>
          <a:blip r:embed="rId2"/>
          <a:stretch>
            <a:fillRect/>
          </a:stretch>
        </p:blipFill>
        <p:spPr>
          <a:xfrm>
            <a:off x="9909446" y="1832676"/>
            <a:ext cx="6303011" cy="3680804"/>
          </a:xfrm>
          <a:prstGeom prst="rect">
            <a:avLst/>
          </a:prstGeom>
        </p:spPr>
      </p:pic>
      <p:pic>
        <p:nvPicPr>
          <p:cNvPr id="21" name="Picture 20">
            <a:extLst>
              <a:ext uri="{FF2B5EF4-FFF2-40B4-BE49-F238E27FC236}">
                <a16:creationId xmlns:a16="http://schemas.microsoft.com/office/drawing/2014/main" id="{37718656-9090-D6D4-CEF5-84FEC06AE595}"/>
              </a:ext>
            </a:extLst>
          </p:cNvPr>
          <p:cNvPicPr>
            <a:picLocks noChangeAspect="1"/>
          </p:cNvPicPr>
          <p:nvPr/>
        </p:nvPicPr>
        <p:blipFill>
          <a:blip r:embed="rId3"/>
          <a:stretch>
            <a:fillRect/>
          </a:stretch>
        </p:blipFill>
        <p:spPr>
          <a:xfrm>
            <a:off x="9909446" y="5753100"/>
            <a:ext cx="6303011" cy="42767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a:extLst>
            <a:ext uri="{FF2B5EF4-FFF2-40B4-BE49-F238E27FC236}">
              <a16:creationId xmlns:a16="http://schemas.microsoft.com/office/drawing/2014/main" id="{C3F3BF0C-AA75-D334-6D3D-382A112DBCCC}"/>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72F741C-B235-FB94-99DB-8FAADBBF5118}"/>
              </a:ext>
            </a:extLst>
          </p:cNvPr>
          <p:cNvSpPr txBox="1"/>
          <p:nvPr/>
        </p:nvSpPr>
        <p:spPr>
          <a:xfrm>
            <a:off x="16727515" y="8952758"/>
            <a:ext cx="1063569" cy="621260"/>
          </a:xfrm>
          <a:prstGeom prst="rect">
            <a:avLst/>
          </a:prstGeom>
        </p:spPr>
        <p:txBody>
          <a:bodyPr lIns="0" tIns="0" rIns="0" bIns="0" rtlCol="0" anchor="t">
            <a:spAutoFit/>
          </a:bodyPr>
          <a:lstStyle/>
          <a:p>
            <a:pPr algn="ctr">
              <a:lnSpc>
                <a:spcPts val="4319"/>
              </a:lnSpc>
            </a:pPr>
            <a:r>
              <a:rPr lang="en-US" sz="5399" b="1" dirty="0">
                <a:solidFill>
                  <a:srgbClr val="D96627"/>
                </a:solidFill>
                <a:latin typeface="Nunito Bold"/>
                <a:ea typeface="Nunito Bold"/>
                <a:cs typeface="Nunito Bold"/>
                <a:sym typeface="Nunito Bold"/>
              </a:rPr>
              <a:t>9</a:t>
            </a:r>
          </a:p>
        </p:txBody>
      </p:sp>
      <p:sp>
        <p:nvSpPr>
          <p:cNvPr id="3" name="TextBox 3">
            <a:extLst>
              <a:ext uri="{FF2B5EF4-FFF2-40B4-BE49-F238E27FC236}">
                <a16:creationId xmlns:a16="http://schemas.microsoft.com/office/drawing/2014/main" id="{ADFA1327-3660-9550-FAD7-A06052723119}"/>
              </a:ext>
            </a:extLst>
          </p:cNvPr>
          <p:cNvSpPr txBox="1"/>
          <p:nvPr/>
        </p:nvSpPr>
        <p:spPr>
          <a:xfrm>
            <a:off x="2057400" y="876656"/>
            <a:ext cx="13673829" cy="1667123"/>
          </a:xfrm>
          <a:prstGeom prst="rect">
            <a:avLst/>
          </a:prstGeom>
        </p:spPr>
        <p:txBody>
          <a:bodyPr lIns="0" tIns="0" rIns="0" bIns="0" rtlCol="0" anchor="t">
            <a:spAutoFit/>
          </a:bodyPr>
          <a:lstStyle/>
          <a:p>
            <a:pPr>
              <a:lnSpc>
                <a:spcPts val="6480"/>
              </a:lnSpc>
            </a:pPr>
            <a:r>
              <a:rPr lang="en-US" sz="6600" b="1" dirty="0">
                <a:solidFill>
                  <a:schemeClr val="accent6">
                    <a:lumMod val="75000"/>
                  </a:schemeClr>
                </a:solidFill>
              </a:rPr>
              <a:t>4.1 </a:t>
            </a:r>
            <a:r>
              <a:rPr lang="vi-VN" sz="6600" b="1" dirty="0">
                <a:solidFill>
                  <a:schemeClr val="accent6">
                    <a:lumMod val="75000"/>
                  </a:schemeClr>
                </a:solidFill>
              </a:rPr>
              <a:t>Phương pháp thu thập dữ liệu</a:t>
            </a:r>
          </a:p>
          <a:p>
            <a:pPr algn="l">
              <a:lnSpc>
                <a:spcPts val="6480"/>
              </a:lnSpc>
            </a:pPr>
            <a:endParaRPr lang="en-US" sz="6480" b="1" dirty="0">
              <a:solidFill>
                <a:schemeClr val="accent6">
                  <a:lumMod val="75000"/>
                </a:schemeClr>
              </a:solidFill>
              <a:latin typeface="Barlow SemiCondensed Bold"/>
              <a:ea typeface="Barlow SemiCondensed Bold"/>
              <a:cs typeface="Barlow SemiCondensed Bold"/>
              <a:sym typeface="Barlow SemiCondensed Bold"/>
            </a:endParaRPr>
          </a:p>
        </p:txBody>
      </p:sp>
      <p:grpSp>
        <p:nvGrpSpPr>
          <p:cNvPr id="7" name="Group 7">
            <a:extLst>
              <a:ext uri="{FF2B5EF4-FFF2-40B4-BE49-F238E27FC236}">
                <a16:creationId xmlns:a16="http://schemas.microsoft.com/office/drawing/2014/main" id="{3CF3FA51-8CE4-1785-EB6F-47125D42BB22}"/>
              </a:ext>
            </a:extLst>
          </p:cNvPr>
          <p:cNvGrpSpPr/>
          <p:nvPr/>
        </p:nvGrpSpPr>
        <p:grpSpPr>
          <a:xfrm>
            <a:off x="1248724" y="2723691"/>
            <a:ext cx="113526" cy="5791200"/>
            <a:chOff x="0" y="0"/>
            <a:chExt cx="78775" cy="403384"/>
          </a:xfrm>
        </p:grpSpPr>
        <p:sp>
          <p:nvSpPr>
            <p:cNvPr id="8" name="Freeform 8">
              <a:extLst>
                <a:ext uri="{FF2B5EF4-FFF2-40B4-BE49-F238E27FC236}">
                  <a16:creationId xmlns:a16="http://schemas.microsoft.com/office/drawing/2014/main" id="{D99D8DDB-5F38-C864-C7B2-CFFD9A0BD247}"/>
                </a:ext>
              </a:extLst>
            </p:cNvPr>
            <p:cNvSpPr/>
            <p:nvPr/>
          </p:nvSpPr>
          <p:spPr>
            <a:xfrm>
              <a:off x="0" y="0"/>
              <a:ext cx="78775" cy="403384"/>
            </a:xfrm>
            <a:custGeom>
              <a:avLst/>
              <a:gdLst/>
              <a:ahLst/>
              <a:cxnLst/>
              <a:rect l="l" t="t" r="r" b="b"/>
              <a:pathLst>
                <a:path w="78775" h="403384">
                  <a:moveTo>
                    <a:pt x="0" y="0"/>
                  </a:moveTo>
                  <a:lnTo>
                    <a:pt x="78775" y="0"/>
                  </a:lnTo>
                  <a:lnTo>
                    <a:pt x="78775" y="403384"/>
                  </a:lnTo>
                  <a:lnTo>
                    <a:pt x="0" y="403384"/>
                  </a:lnTo>
                  <a:close/>
                </a:path>
              </a:pathLst>
            </a:custGeom>
            <a:solidFill>
              <a:srgbClr val="D96627"/>
            </a:solidFill>
          </p:spPr>
          <p:txBody>
            <a:bodyPr/>
            <a:lstStyle/>
            <a:p>
              <a:endParaRPr lang="en-US" dirty="0"/>
            </a:p>
          </p:txBody>
        </p:sp>
        <p:sp>
          <p:nvSpPr>
            <p:cNvPr id="9" name="TextBox 9">
              <a:extLst>
                <a:ext uri="{FF2B5EF4-FFF2-40B4-BE49-F238E27FC236}">
                  <a16:creationId xmlns:a16="http://schemas.microsoft.com/office/drawing/2014/main" id="{D37FEF83-399B-F15F-4BF9-9965CCEA6282}"/>
                </a:ext>
              </a:extLst>
            </p:cNvPr>
            <p:cNvSpPr txBox="1"/>
            <p:nvPr/>
          </p:nvSpPr>
          <p:spPr>
            <a:xfrm>
              <a:off x="0" y="-38100"/>
              <a:ext cx="78775" cy="441484"/>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a:extLst>
              <a:ext uri="{FF2B5EF4-FFF2-40B4-BE49-F238E27FC236}">
                <a16:creationId xmlns:a16="http://schemas.microsoft.com/office/drawing/2014/main" id="{3F16ADFF-16CD-8C1B-7D05-A6DFE58CEBC8}"/>
              </a:ext>
            </a:extLst>
          </p:cNvPr>
          <p:cNvSpPr txBox="1"/>
          <p:nvPr/>
        </p:nvSpPr>
        <p:spPr>
          <a:xfrm>
            <a:off x="1560605" y="3485691"/>
            <a:ext cx="9760474" cy="4924425"/>
          </a:xfrm>
          <a:prstGeom prst="rect">
            <a:avLst/>
          </a:prstGeom>
        </p:spPr>
        <p:txBody>
          <a:bodyPr wrap="square" lIns="0" tIns="0" rIns="0" bIns="0" rtlCol="0" anchor="t">
            <a:spAutoFit/>
          </a:bodyPr>
          <a:lstStyle/>
          <a:p>
            <a:pPr marL="457200" indent="-457200">
              <a:buFont typeface="Wingdings" panose="05000000000000000000" pitchFamily="2" charset="2"/>
              <a:buChar char="q"/>
            </a:pPr>
            <a:r>
              <a:rPr lang="vi-VN" sz="3200" b="1" dirty="0"/>
              <a:t>Bộ dữ liệu VEMO</a:t>
            </a:r>
          </a:p>
          <a:p>
            <a:r>
              <a:rPr lang="en-US" sz="3200" dirty="0"/>
              <a:t>	- </a:t>
            </a:r>
            <a:r>
              <a:rPr lang="vi-VN" sz="3200" dirty="0"/>
              <a:t>Tự xây dựng, tập trung vào hình ảnh người Việt Nam</a:t>
            </a:r>
          </a:p>
          <a:p>
            <a:r>
              <a:rPr lang="en-US" sz="3200" dirty="0"/>
              <a:t>	- </a:t>
            </a:r>
            <a:r>
              <a:rPr lang="vi-VN" sz="3200" dirty="0"/>
              <a:t>Thu thập từ nguồn công cộng (Google Images, Flickr, Youtube)</a:t>
            </a:r>
          </a:p>
          <a:p>
            <a:r>
              <a:rPr lang="en-US" sz="3200" dirty="0"/>
              <a:t>	- </a:t>
            </a:r>
            <a:r>
              <a:rPr lang="vi-VN" sz="3200" dirty="0"/>
              <a:t>Gắn nhãn thủ công kết hợp với ảnh từ AffectNet</a:t>
            </a:r>
          </a:p>
          <a:p>
            <a:r>
              <a:rPr lang="en-US" sz="3200" dirty="0"/>
              <a:t>	- </a:t>
            </a:r>
            <a:r>
              <a:rPr lang="en-US" sz="3200" dirty="0" err="1">
                <a:latin typeface="Arial" panose="020B0604020202020204" pitchFamily="34" charset="0"/>
                <a:cs typeface="Arial" panose="020B0604020202020204" pitchFamily="34" charset="0"/>
              </a:rPr>
              <a:t>Khoảng</a:t>
            </a:r>
            <a:r>
              <a:rPr lang="en-US" sz="3200" dirty="0">
                <a:latin typeface="Arial" panose="020B0604020202020204" pitchFamily="34" charset="0"/>
                <a:cs typeface="Arial" panose="020B0604020202020204" pitchFamily="34" charset="0"/>
              </a:rPr>
              <a:t> </a:t>
            </a:r>
            <a:r>
              <a:rPr lang="vi-VN" sz="3200" dirty="0">
                <a:latin typeface="Arial" panose="020B0604020202020204" pitchFamily="34" charset="0"/>
                <a:cs typeface="Arial" panose="020B0604020202020204" pitchFamily="34" charset="0"/>
              </a:rPr>
              <a:t>36,470 </a:t>
            </a:r>
            <a:r>
              <a:rPr lang="vi-VN" sz="3200" dirty="0"/>
              <a:t>ảnh màu đa dạng</a:t>
            </a:r>
          </a:p>
          <a:p>
            <a:r>
              <a:rPr lang="en-US" sz="3200" dirty="0"/>
              <a:t>	- </a:t>
            </a:r>
            <a:r>
              <a:rPr lang="vi-VN" sz="3200" dirty="0"/>
              <a:t>Tỉ lệ chia: 70% huấn luyện - 15% kiểm thử - 15% kiểm tra</a:t>
            </a:r>
          </a:p>
        </p:txBody>
      </p:sp>
      <p:pic>
        <p:nvPicPr>
          <p:cNvPr id="23" name="Picture 22">
            <a:extLst>
              <a:ext uri="{FF2B5EF4-FFF2-40B4-BE49-F238E27FC236}">
                <a16:creationId xmlns:a16="http://schemas.microsoft.com/office/drawing/2014/main" id="{76DD7B16-44BC-84C9-61BF-775FD01C591B}"/>
              </a:ext>
            </a:extLst>
          </p:cNvPr>
          <p:cNvPicPr>
            <a:picLocks noChangeAspect="1"/>
          </p:cNvPicPr>
          <p:nvPr/>
        </p:nvPicPr>
        <p:blipFill>
          <a:blip r:embed="rId2"/>
          <a:stretch>
            <a:fillRect/>
          </a:stretch>
        </p:blipFill>
        <p:spPr>
          <a:xfrm>
            <a:off x="11504920" y="1970745"/>
            <a:ext cx="5733677" cy="3846736"/>
          </a:xfrm>
          <a:prstGeom prst="rect">
            <a:avLst/>
          </a:prstGeom>
        </p:spPr>
      </p:pic>
      <p:pic>
        <p:nvPicPr>
          <p:cNvPr id="25" name="Picture 24">
            <a:extLst>
              <a:ext uri="{FF2B5EF4-FFF2-40B4-BE49-F238E27FC236}">
                <a16:creationId xmlns:a16="http://schemas.microsoft.com/office/drawing/2014/main" id="{83330457-DAB1-C0E7-FC25-1DA8142C2BE6}"/>
              </a:ext>
            </a:extLst>
          </p:cNvPr>
          <p:cNvPicPr>
            <a:picLocks noChangeAspect="1"/>
          </p:cNvPicPr>
          <p:nvPr/>
        </p:nvPicPr>
        <p:blipFill>
          <a:blip r:embed="rId3"/>
          <a:stretch>
            <a:fillRect/>
          </a:stretch>
        </p:blipFill>
        <p:spPr>
          <a:xfrm>
            <a:off x="11930187" y="5994306"/>
            <a:ext cx="4690696" cy="3846736"/>
          </a:xfrm>
          <a:prstGeom prst="rect">
            <a:avLst/>
          </a:prstGeom>
        </p:spPr>
      </p:pic>
    </p:spTree>
    <p:extLst>
      <p:ext uri="{BB962C8B-B14F-4D97-AF65-F5344CB8AC3E}">
        <p14:creationId xmlns:p14="http://schemas.microsoft.com/office/powerpoint/2010/main" val="3502098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239</TotalTime>
  <Words>1194</Words>
  <Application>Microsoft Office PowerPoint</Application>
  <PresentationFormat>Custom</PresentationFormat>
  <Paragraphs>104</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Aptos</vt:lpstr>
      <vt:lpstr>Google Sans Text</vt:lpstr>
      <vt:lpstr>Nunito Bold</vt:lpstr>
      <vt:lpstr>Arial</vt:lpstr>
      <vt:lpstr>Aria;</vt:lpstr>
      <vt:lpstr>Barlow Bold</vt:lpstr>
      <vt:lpstr>Nunito</vt:lpstr>
      <vt:lpstr>Wingdings</vt:lpstr>
      <vt:lpstr>Barlow SemiCondensed Bold</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Orange Professional Research Project Presentation</dc:title>
  <dc:creator>VAN KIET</dc:creator>
  <cp:lastModifiedBy>Nguyen Thi Quynh  Nhu</cp:lastModifiedBy>
  <cp:revision>12</cp:revision>
  <dcterms:created xsi:type="dcterms:W3CDTF">2006-08-16T00:00:00Z</dcterms:created>
  <dcterms:modified xsi:type="dcterms:W3CDTF">2025-04-18T08:43:33Z</dcterms:modified>
  <dc:identifier>DAGiJa-nXd8</dc:identifier>
</cp:coreProperties>
</file>