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media/image2.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18288000" cy="10287000"/>
  <p:notesSz cx="6858000" cy="9144000"/>
  <p:embeddedFontLst>
    <p:embeddedFont>
      <p:font typeface="Barlow Bold" panose="00000800000000000000"/>
      <p:bold r:id="rId29"/>
    </p:embeddedFont>
    <p:embeddedFont>
      <p:font typeface="Barlow" panose="00000500000000000000"/>
      <p:regular r:id="rId30"/>
    </p:embeddedFont>
    <p:embeddedFont>
      <p:font typeface="Nunito"/>
      <p:regular r:id="rId31"/>
    </p:embeddedFont>
    <p:embeddedFont>
      <p:font typeface="Nunito Bold"/>
      <p:bold r:id="rId32"/>
    </p:embeddedFont>
    <p:embeddedFont>
      <p:font typeface="Nunito Italics"/>
      <p:italic r:id="rId33"/>
    </p:embeddedFont>
    <p:embeddedFont>
      <p:font typeface="Barlow Bold Italics" panose="00000800000000000000"/>
      <p:boldItalic r:id="rId34"/>
    </p:embeddedFont>
    <p:embeddedFont>
      <p:font typeface="Nunito Bold Italics"/>
      <p:boldItalic r:id="rId35"/>
    </p:embeddedFont>
    <p:embeddedFont>
      <p:font typeface="Calibri" panose="020F0502020204030204" charset="0"/>
      <p:regular r:id="rId36"/>
      <p:bold r:id="rId37"/>
      <p:italic r:id="rId38"/>
      <p:boldItalic r:id="rId39"/>
    </p:embeddedFont>
    <p:embeddedFont>
      <p:font typeface="Barlow Italics" panose="00000500000000000000"/>
      <p: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0" Type="http://schemas.openxmlformats.org/officeDocument/2006/relationships/font" Target="fonts/font12.fntdata"/><Relationship Id="rId4" Type="http://schemas.openxmlformats.org/officeDocument/2006/relationships/slide" Target="slides/slide2.xml"/><Relationship Id="rId39" Type="http://schemas.openxmlformats.org/officeDocument/2006/relationships/font" Target="fonts/font11.fntdata"/><Relationship Id="rId38" Type="http://schemas.openxmlformats.org/officeDocument/2006/relationships/font" Target="fonts/font10.fntdata"/><Relationship Id="rId37" Type="http://schemas.openxmlformats.org/officeDocument/2006/relationships/font" Target="fonts/font9.fntdata"/><Relationship Id="rId36" Type="http://schemas.openxmlformats.org/officeDocument/2006/relationships/font" Target="fonts/font8.fntdata"/><Relationship Id="rId35" Type="http://schemas.openxmlformats.org/officeDocument/2006/relationships/font" Target="fonts/font7.fntdata"/><Relationship Id="rId34" Type="http://schemas.openxmlformats.org/officeDocument/2006/relationships/font" Target="fonts/font6.fntdata"/><Relationship Id="rId33" Type="http://schemas.openxmlformats.org/officeDocument/2006/relationships/font" Target="fonts/font5.fntdata"/><Relationship Id="rId32" Type="http://schemas.openxmlformats.org/officeDocument/2006/relationships/font" Target="fonts/font4.fntdata"/><Relationship Id="rId31" Type="http://schemas.openxmlformats.org/officeDocument/2006/relationships/font" Target="fonts/font3.fntdata"/><Relationship Id="rId30" Type="http://schemas.openxmlformats.org/officeDocument/2006/relationships/font" Target="fonts/font2.fntdata"/><Relationship Id="rId3" Type="http://schemas.openxmlformats.org/officeDocument/2006/relationships/slide" Target="slides/slide1.xml"/><Relationship Id="rId29" Type="http://schemas.openxmlformats.org/officeDocument/2006/relationships/font" Target="fonts/font1.fntdata"/><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sp>
        <p:nvSpPr>
          <p:cNvPr id="2" name="Freeform 2"/>
          <p:cNvSpPr/>
          <p:nvPr/>
        </p:nvSpPr>
        <p:spPr>
          <a:xfrm>
            <a:off x="14622821" y="-356450"/>
            <a:ext cx="9279915" cy="10999900"/>
          </a:xfrm>
          <a:custGeom>
            <a:avLst/>
            <a:gdLst/>
            <a:ahLst/>
            <a:cxnLst/>
            <a:rect l="l" t="t" r="r" b="b"/>
            <a:pathLst>
              <a:path w="9279915" h="10999900">
                <a:moveTo>
                  <a:pt x="0" y="0"/>
                </a:moveTo>
                <a:lnTo>
                  <a:pt x="9279915" y="0"/>
                </a:lnTo>
                <a:lnTo>
                  <a:pt x="9279915" y="10999900"/>
                </a:lnTo>
                <a:lnTo>
                  <a:pt x="0" y="109999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rot="0">
            <a:off x="-1950873" y="-465862"/>
            <a:ext cx="2979573" cy="11218724"/>
            <a:chOff x="0" y="0"/>
            <a:chExt cx="784744" cy="2954726"/>
          </a:xfrm>
        </p:grpSpPr>
        <p:sp>
          <p:nvSpPr>
            <p:cNvPr id="4" name="Freeform 4"/>
            <p:cNvSpPr/>
            <p:nvPr/>
          </p:nvSpPr>
          <p:spPr>
            <a:xfrm>
              <a:off x="0" y="0"/>
              <a:ext cx="784744" cy="2954726"/>
            </a:xfrm>
            <a:custGeom>
              <a:avLst/>
              <a:gdLst/>
              <a:ahLst/>
              <a:cxnLst/>
              <a:rect l="l" t="t" r="r" b="b"/>
              <a:pathLst>
                <a:path w="784744" h="2954726">
                  <a:moveTo>
                    <a:pt x="0" y="0"/>
                  </a:moveTo>
                  <a:lnTo>
                    <a:pt x="784744" y="0"/>
                  </a:lnTo>
                  <a:lnTo>
                    <a:pt x="784744" y="2954726"/>
                  </a:lnTo>
                  <a:lnTo>
                    <a:pt x="0" y="2954726"/>
                  </a:lnTo>
                  <a:close/>
                </a:path>
              </a:pathLst>
            </a:custGeom>
            <a:solidFill>
              <a:srgbClr val="D96627"/>
            </a:solidFill>
          </p:spPr>
        </p:sp>
        <p:sp>
          <p:nvSpPr>
            <p:cNvPr id="5" name="TextBox 5"/>
            <p:cNvSpPr txBox="1"/>
            <p:nvPr/>
          </p:nvSpPr>
          <p:spPr>
            <a:xfrm>
              <a:off x="0" y="-38100"/>
              <a:ext cx="784744" cy="2992826"/>
            </a:xfrm>
            <a:prstGeom prst="rect">
              <a:avLst/>
            </a:prstGeom>
          </p:spPr>
          <p:txBody>
            <a:bodyPr lIns="50800" tIns="50800" rIns="50800" bIns="50800" rtlCol="0" anchor="ctr"/>
            <a:lstStyle/>
            <a:p>
              <a:pPr algn="ctr">
                <a:lnSpc>
                  <a:spcPts val="2660"/>
                </a:lnSpc>
                <a:spcBef>
                  <a:spcPct val="0"/>
                </a:spcBef>
              </a:pPr>
            </a:p>
          </p:txBody>
        </p:sp>
      </p:grpSp>
      <p:sp>
        <p:nvSpPr>
          <p:cNvPr id="6" name="TextBox 6"/>
          <p:cNvSpPr txBox="1"/>
          <p:nvPr/>
        </p:nvSpPr>
        <p:spPr>
          <a:xfrm>
            <a:off x="2673545" y="3256718"/>
            <a:ext cx="13217097" cy="3443483"/>
          </a:xfrm>
          <a:prstGeom prst="rect">
            <a:avLst/>
          </a:prstGeom>
        </p:spPr>
        <p:txBody>
          <a:bodyPr lIns="0" tIns="0" rIns="0" bIns="0" rtlCol="0" anchor="t">
            <a:spAutoFit/>
          </a:bodyPr>
          <a:lstStyle/>
          <a:p>
            <a:pPr algn="l">
              <a:lnSpc>
                <a:spcPts val="13265"/>
              </a:lnSpc>
            </a:pPr>
            <a:r>
              <a:rPr lang="en-US" sz="13400" b="1">
                <a:solidFill>
                  <a:srgbClr val="D96627"/>
                </a:solidFill>
                <a:latin typeface="Barlow Bold" panose="00000800000000000000"/>
                <a:ea typeface="Barlow Bold" panose="00000800000000000000"/>
                <a:cs typeface="Barlow Bold" panose="00000800000000000000"/>
                <a:sym typeface="Barlow Bold" panose="00000800000000000000"/>
              </a:rPr>
              <a:t>DỮ LIỆU</a:t>
            </a:r>
            <a:endParaRPr lang="en-US" sz="13400" b="1">
              <a:solidFill>
                <a:srgbClr val="D96627"/>
              </a:solidFill>
              <a:latin typeface="Barlow Bold" panose="00000800000000000000"/>
              <a:ea typeface="Barlow Bold" panose="00000800000000000000"/>
              <a:cs typeface="Barlow Bold" panose="00000800000000000000"/>
              <a:sym typeface="Barlow Bold" panose="00000800000000000000"/>
            </a:endParaRPr>
          </a:p>
          <a:p>
            <a:pPr algn="l">
              <a:lnSpc>
                <a:spcPts val="13265"/>
              </a:lnSpc>
            </a:pPr>
            <a:r>
              <a:rPr lang="en-US" sz="13400" b="1">
                <a:solidFill>
                  <a:srgbClr val="D96627"/>
                </a:solidFill>
                <a:latin typeface="Barlow Bold" panose="00000800000000000000"/>
                <a:ea typeface="Barlow Bold" panose="00000800000000000000"/>
                <a:cs typeface="Barlow Bold" panose="00000800000000000000"/>
                <a:sym typeface="Barlow Bold" panose="00000800000000000000"/>
              </a:rPr>
              <a:t>AMES HOUSING</a:t>
            </a:r>
            <a:endParaRPr lang="en-US" sz="134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7" name="TextBox 7"/>
          <p:cNvSpPr txBox="1"/>
          <p:nvPr/>
        </p:nvSpPr>
        <p:spPr>
          <a:xfrm>
            <a:off x="2673545" y="6802030"/>
            <a:ext cx="8238843" cy="494952"/>
          </a:xfrm>
          <a:prstGeom prst="rect">
            <a:avLst/>
          </a:prstGeom>
        </p:spPr>
        <p:txBody>
          <a:bodyPr lIns="0" tIns="0" rIns="0" bIns="0" rtlCol="0" anchor="t">
            <a:spAutoFit/>
          </a:bodyPr>
          <a:lstStyle/>
          <a:p>
            <a:pPr algn="l">
              <a:lnSpc>
                <a:spcPts val="3735"/>
              </a:lnSpc>
            </a:pPr>
            <a:r>
              <a:rPr lang="en-US" sz="3735">
                <a:solidFill>
                  <a:srgbClr val="252930"/>
                </a:solidFill>
                <a:latin typeface="Barlow" panose="00000500000000000000"/>
                <a:ea typeface="Barlow" panose="00000500000000000000"/>
                <a:cs typeface="Barlow" panose="00000500000000000000"/>
                <a:sym typeface="Barlow" panose="00000500000000000000"/>
              </a:rPr>
              <a:t>Khảo sát bài báo</a:t>
            </a:r>
            <a:endParaRPr lang="en-US" sz="3735">
              <a:solidFill>
                <a:srgbClr val="252930"/>
              </a:solidFill>
              <a:latin typeface="Barlow" panose="00000500000000000000"/>
              <a:ea typeface="Barlow" panose="00000500000000000000"/>
              <a:cs typeface="Barlow" panose="00000500000000000000"/>
              <a:sym typeface="Barlow" panose="0000050000000000000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sp>
        <p:nvSpPr>
          <p:cNvPr id="2" name="TextBox 2"/>
          <p:cNvSpPr txBox="1"/>
          <p:nvPr/>
        </p:nvSpPr>
        <p:spPr>
          <a:xfrm>
            <a:off x="2099288" y="1616844"/>
            <a:ext cx="4666034" cy="993423"/>
          </a:xfrm>
          <a:prstGeom prst="rect">
            <a:avLst/>
          </a:prstGeom>
        </p:spPr>
        <p:txBody>
          <a:bodyPr lIns="0" tIns="0" rIns="0" bIns="0" rtlCol="0" anchor="t">
            <a:spAutoFit/>
          </a:bodyPr>
          <a:lstStyle/>
          <a:p>
            <a:pPr algn="l">
              <a:lnSpc>
                <a:spcPts val="6945"/>
              </a:lnSpc>
            </a:pPr>
            <a:r>
              <a:rPr lang="en-US" sz="8680" b="1">
                <a:solidFill>
                  <a:srgbClr val="D96627"/>
                </a:solidFill>
                <a:latin typeface="Barlow Bold" panose="00000800000000000000"/>
                <a:ea typeface="Barlow Bold" panose="00000800000000000000"/>
                <a:cs typeface="Barlow Bold" panose="00000800000000000000"/>
                <a:sym typeface="Barlow Bold" panose="00000800000000000000"/>
              </a:rPr>
              <a:t>CHI TIẾT</a:t>
            </a:r>
            <a:endParaRPr lang="en-US" sz="868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grpSp>
        <p:nvGrpSpPr>
          <p:cNvPr id="3" name="Group 3"/>
          <p:cNvGrpSpPr/>
          <p:nvPr/>
        </p:nvGrpSpPr>
        <p:grpSpPr>
          <a:xfrm rot="0">
            <a:off x="2251994" y="3048713"/>
            <a:ext cx="13936717" cy="5945292"/>
            <a:chOff x="0" y="0"/>
            <a:chExt cx="3670576" cy="1565838"/>
          </a:xfrm>
        </p:grpSpPr>
        <p:sp>
          <p:nvSpPr>
            <p:cNvPr id="4" name="Freeform 4"/>
            <p:cNvSpPr/>
            <p:nvPr/>
          </p:nvSpPr>
          <p:spPr>
            <a:xfrm>
              <a:off x="0" y="0"/>
              <a:ext cx="3670576" cy="1565838"/>
            </a:xfrm>
            <a:custGeom>
              <a:avLst/>
              <a:gdLst/>
              <a:ahLst/>
              <a:cxnLst/>
              <a:rect l="l" t="t" r="r" b="b"/>
              <a:pathLst>
                <a:path w="3670576" h="1565838">
                  <a:moveTo>
                    <a:pt x="24998" y="0"/>
                  </a:moveTo>
                  <a:lnTo>
                    <a:pt x="3645578" y="0"/>
                  </a:lnTo>
                  <a:cubicBezTo>
                    <a:pt x="3659384" y="0"/>
                    <a:pt x="3670576" y="11192"/>
                    <a:pt x="3670576" y="24998"/>
                  </a:cubicBezTo>
                  <a:lnTo>
                    <a:pt x="3670576" y="1540841"/>
                  </a:lnTo>
                  <a:cubicBezTo>
                    <a:pt x="3670576" y="1554646"/>
                    <a:pt x="3659384" y="1565838"/>
                    <a:pt x="3645578" y="1565838"/>
                  </a:cubicBezTo>
                  <a:lnTo>
                    <a:pt x="24998" y="1565838"/>
                  </a:lnTo>
                  <a:cubicBezTo>
                    <a:pt x="11192" y="1565838"/>
                    <a:pt x="0" y="1554646"/>
                    <a:pt x="0" y="1540841"/>
                  </a:cubicBezTo>
                  <a:lnTo>
                    <a:pt x="0" y="24998"/>
                  </a:lnTo>
                  <a:cubicBezTo>
                    <a:pt x="0" y="11192"/>
                    <a:pt x="11192" y="0"/>
                    <a:pt x="24998" y="0"/>
                  </a:cubicBezTo>
                  <a:close/>
                </a:path>
              </a:pathLst>
            </a:custGeom>
            <a:solidFill>
              <a:srgbClr val="D96627">
                <a:alpha val="18824"/>
              </a:srgbClr>
            </a:solidFill>
          </p:spPr>
        </p:sp>
        <p:sp>
          <p:nvSpPr>
            <p:cNvPr id="5" name="TextBox 5"/>
            <p:cNvSpPr txBox="1"/>
            <p:nvPr/>
          </p:nvSpPr>
          <p:spPr>
            <a:xfrm>
              <a:off x="0" y="-38100"/>
              <a:ext cx="3670576" cy="1603938"/>
            </a:xfrm>
            <a:prstGeom prst="rect">
              <a:avLst/>
            </a:prstGeom>
          </p:spPr>
          <p:txBody>
            <a:bodyPr lIns="50800" tIns="50800" rIns="50800" bIns="50800" rtlCol="0" anchor="ctr"/>
            <a:lstStyle/>
            <a:p>
              <a:pPr algn="ctr">
                <a:lnSpc>
                  <a:spcPts val="2660"/>
                </a:lnSpc>
                <a:spcBef>
                  <a:spcPct val="0"/>
                </a:spcBef>
              </a:pPr>
            </a:p>
          </p:txBody>
        </p:sp>
      </p:grpSp>
      <p:grpSp>
        <p:nvGrpSpPr>
          <p:cNvPr id="6" name="Group 6"/>
          <p:cNvGrpSpPr/>
          <p:nvPr/>
        </p:nvGrpSpPr>
        <p:grpSpPr>
          <a:xfrm rot="0">
            <a:off x="2150190" y="3048713"/>
            <a:ext cx="371326" cy="5945292"/>
            <a:chOff x="0" y="0"/>
            <a:chExt cx="97798" cy="1565838"/>
          </a:xfrm>
        </p:grpSpPr>
        <p:sp>
          <p:nvSpPr>
            <p:cNvPr id="7" name="Freeform 7"/>
            <p:cNvSpPr/>
            <p:nvPr/>
          </p:nvSpPr>
          <p:spPr>
            <a:xfrm>
              <a:off x="0" y="0"/>
              <a:ext cx="97798" cy="1565838"/>
            </a:xfrm>
            <a:custGeom>
              <a:avLst/>
              <a:gdLst/>
              <a:ahLst/>
              <a:cxnLst/>
              <a:rect l="l" t="t" r="r" b="b"/>
              <a:pathLst>
                <a:path w="97798" h="1565838">
                  <a:moveTo>
                    <a:pt x="0" y="0"/>
                  </a:moveTo>
                  <a:lnTo>
                    <a:pt x="97798" y="0"/>
                  </a:lnTo>
                  <a:lnTo>
                    <a:pt x="97798" y="1565838"/>
                  </a:lnTo>
                  <a:lnTo>
                    <a:pt x="0" y="1565838"/>
                  </a:lnTo>
                  <a:close/>
                </a:path>
              </a:pathLst>
            </a:custGeom>
            <a:solidFill>
              <a:srgbClr val="D96627"/>
            </a:solidFill>
          </p:spPr>
        </p:sp>
        <p:sp>
          <p:nvSpPr>
            <p:cNvPr id="8" name="TextBox 8"/>
            <p:cNvSpPr txBox="1"/>
            <p:nvPr/>
          </p:nvSpPr>
          <p:spPr>
            <a:xfrm>
              <a:off x="0" y="-47625"/>
              <a:ext cx="97798" cy="1613463"/>
            </a:xfrm>
            <a:prstGeom prst="rect">
              <a:avLst/>
            </a:prstGeom>
          </p:spPr>
          <p:txBody>
            <a:bodyPr lIns="50800" tIns="50800" rIns="50800" bIns="50800" rtlCol="0" anchor="ctr"/>
            <a:lstStyle/>
            <a:p>
              <a:pPr algn="ctr">
                <a:lnSpc>
                  <a:spcPts val="3220"/>
                </a:lnSpc>
                <a:spcBef>
                  <a:spcPct val="0"/>
                </a:spcBef>
              </a:pPr>
            </a:p>
          </p:txBody>
        </p:sp>
      </p:grpSp>
      <p:sp>
        <p:nvSpPr>
          <p:cNvPr id="9" name="TextBox 9"/>
          <p:cNvSpPr txBox="1"/>
          <p:nvPr/>
        </p:nvSpPr>
        <p:spPr>
          <a:xfrm>
            <a:off x="2817370" y="3408719"/>
            <a:ext cx="12336720" cy="5033645"/>
          </a:xfrm>
          <a:prstGeom prst="rect">
            <a:avLst/>
          </a:prstGeom>
        </p:spPr>
        <p:txBody>
          <a:bodyPr lIns="0" tIns="0" rIns="0" bIns="0" rtlCol="0" anchor="t">
            <a:spAutoFit/>
          </a:bodyPr>
          <a:lstStyle/>
          <a:p>
            <a:pPr algn="just">
              <a:lnSpc>
                <a:spcPts val="4480"/>
              </a:lnSpc>
            </a:pPr>
            <a:r>
              <a:rPr lang="en-US" sz="3200" b="1">
                <a:solidFill>
                  <a:srgbClr val="252D37"/>
                </a:solidFill>
                <a:latin typeface="Nunito Bold"/>
                <a:ea typeface="Nunito Bold"/>
                <a:cs typeface="Nunito Bold"/>
                <a:sym typeface="Nunito Bold"/>
              </a:rPr>
              <a:t>Mô hình </a:t>
            </a:r>
            <a:r>
              <a:rPr lang="en-US" sz="3200" b="1" i="1">
                <a:solidFill>
                  <a:srgbClr val="252D37"/>
                </a:solidFill>
                <a:latin typeface="Nunito Bold Italics"/>
                <a:ea typeface="Nunito Bold Italics"/>
                <a:cs typeface="Nunito Bold Italics"/>
                <a:sym typeface="Nunito Bold Italics"/>
              </a:rPr>
              <a:t>(Models)</a:t>
            </a:r>
            <a:r>
              <a:rPr lang="en-US" sz="3200" b="1">
                <a:solidFill>
                  <a:srgbClr val="252D37"/>
                </a:solidFill>
                <a:latin typeface="Nunito Bold"/>
                <a:ea typeface="Nunito Bold"/>
                <a:cs typeface="Nunito Bold"/>
                <a:sym typeface="Nunito Bold"/>
              </a:rPr>
              <a:t>:</a:t>
            </a:r>
            <a:r>
              <a:rPr lang="en-US" sz="3200">
                <a:solidFill>
                  <a:srgbClr val="252D37"/>
                </a:solidFill>
                <a:latin typeface="Nunito"/>
                <a:ea typeface="Nunito"/>
                <a:cs typeface="Nunito"/>
                <a:sym typeface="Nunito"/>
              </a:rPr>
              <a:t> Bài báo tập trung vào hai mô hình: hồi quy lựa chọn tiến (forward selection regression) và hồi quy thành phần chính (principal component regression - PCR). Tuy nhiên, nhiều mô hình hồi quy khác có thể được áp dụng, như: hồi quy tuyến tính (linear regression), cây quyết định (decision trees), rừng ngẫu nhiên (random forests), mạng nơ-ron (neural networks), máy vectơ hỗ trợ (support vector machines - SVM), và các thuật toán boosting (ví dụ: XGBoost, LightGBM).</a:t>
            </a:r>
            <a:endParaRPr lang="en-US" sz="3200">
              <a:solidFill>
                <a:srgbClr val="252D37"/>
              </a:solidFill>
              <a:latin typeface="Nunito"/>
              <a:ea typeface="Nunito"/>
              <a:cs typeface="Nunito"/>
              <a:sym typeface="Nunito"/>
            </a:endParaRPr>
          </a:p>
          <a:p>
            <a:pPr algn="just">
              <a:lnSpc>
                <a:spcPts val="4480"/>
              </a:lnSpc>
            </a:pPr>
          </a:p>
        </p:txBody>
      </p:sp>
      <p:sp>
        <p:nvSpPr>
          <p:cNvPr id="10" name="TextBox 10"/>
          <p:cNvSpPr txBox="1"/>
          <p:nvPr/>
        </p:nvSpPr>
        <p:spPr>
          <a:xfrm>
            <a:off x="16727515" y="8933708"/>
            <a:ext cx="1063569" cy="627238"/>
          </a:xfrm>
          <a:prstGeom prst="rect">
            <a:avLst/>
          </a:prstGeom>
        </p:spPr>
        <p:txBody>
          <a:bodyPr lIns="0" tIns="0" rIns="0" bIns="0" rtlCol="0" anchor="t">
            <a:spAutoFit/>
          </a:bodyPr>
          <a:lstStyle/>
          <a:p>
            <a:pPr algn="ctr">
              <a:lnSpc>
                <a:spcPts val="4320"/>
              </a:lnSpc>
            </a:pPr>
            <a:r>
              <a:rPr lang="en-US" sz="5400" b="1">
                <a:solidFill>
                  <a:srgbClr val="D96627"/>
                </a:solidFill>
                <a:latin typeface="Barlow Bold" panose="00000800000000000000"/>
                <a:ea typeface="Barlow Bold" panose="00000800000000000000"/>
                <a:cs typeface="Barlow Bold" panose="00000800000000000000"/>
                <a:sym typeface="Barlow Bold" panose="00000800000000000000"/>
              </a:rPr>
              <a:t>10</a:t>
            </a:r>
            <a:endParaRPr lang="en-US" sz="54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11" name="TextBox 11"/>
          <p:cNvSpPr txBox="1"/>
          <p:nvPr/>
        </p:nvSpPr>
        <p:spPr>
          <a:xfrm>
            <a:off x="6327294" y="2015705"/>
            <a:ext cx="5278772" cy="460375"/>
          </a:xfrm>
          <a:prstGeom prst="rect">
            <a:avLst/>
          </a:prstGeom>
        </p:spPr>
        <p:txBody>
          <a:bodyPr lIns="0" tIns="0" rIns="0" bIns="0" rtlCol="0" anchor="t">
            <a:spAutoFit/>
          </a:bodyPr>
          <a:lstStyle/>
          <a:p>
            <a:pPr algn="l">
              <a:lnSpc>
                <a:spcPts val="3200"/>
              </a:lnSpc>
            </a:pPr>
            <a:r>
              <a:rPr lang="en-US" sz="4000" b="1">
                <a:solidFill>
                  <a:srgbClr val="D96627"/>
                </a:solidFill>
                <a:latin typeface="Barlow Bold" panose="00000800000000000000"/>
                <a:ea typeface="Barlow Bold" panose="00000800000000000000"/>
                <a:cs typeface="Barlow Bold" panose="00000800000000000000"/>
                <a:sym typeface="Barlow Bold" panose="00000800000000000000"/>
              </a:rPr>
              <a:t>(DỰ ĐOÁN GIÁ NHÀ)</a:t>
            </a:r>
            <a:endParaRPr lang="en-US" sz="40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grpSp>
        <p:nvGrpSpPr>
          <p:cNvPr id="2" name="Group 2"/>
          <p:cNvGrpSpPr/>
          <p:nvPr/>
        </p:nvGrpSpPr>
        <p:grpSpPr>
          <a:xfrm rot="0">
            <a:off x="2408237" y="4353515"/>
            <a:ext cx="6547437" cy="4389575"/>
            <a:chOff x="0" y="0"/>
            <a:chExt cx="1724428" cy="1156102"/>
          </a:xfrm>
        </p:grpSpPr>
        <p:sp>
          <p:nvSpPr>
            <p:cNvPr id="3" name="Freeform 3"/>
            <p:cNvSpPr/>
            <p:nvPr/>
          </p:nvSpPr>
          <p:spPr>
            <a:xfrm>
              <a:off x="0" y="0"/>
              <a:ext cx="1724428" cy="1156102"/>
            </a:xfrm>
            <a:custGeom>
              <a:avLst/>
              <a:gdLst/>
              <a:ahLst/>
              <a:cxnLst/>
              <a:rect l="l" t="t" r="r" b="b"/>
              <a:pathLst>
                <a:path w="1724428" h="1156102">
                  <a:moveTo>
                    <a:pt x="53210" y="0"/>
                  </a:moveTo>
                  <a:lnTo>
                    <a:pt x="1671218" y="0"/>
                  </a:lnTo>
                  <a:cubicBezTo>
                    <a:pt x="1700605" y="0"/>
                    <a:pt x="1724428" y="23823"/>
                    <a:pt x="1724428" y="53210"/>
                  </a:cubicBezTo>
                  <a:lnTo>
                    <a:pt x="1724428" y="1102892"/>
                  </a:lnTo>
                  <a:cubicBezTo>
                    <a:pt x="1724428" y="1117004"/>
                    <a:pt x="1718822" y="1130539"/>
                    <a:pt x="1708843" y="1140517"/>
                  </a:cubicBezTo>
                  <a:cubicBezTo>
                    <a:pt x="1698865" y="1150496"/>
                    <a:pt x="1685330" y="1156102"/>
                    <a:pt x="1671218" y="1156102"/>
                  </a:cubicBezTo>
                  <a:lnTo>
                    <a:pt x="53210" y="1156102"/>
                  </a:lnTo>
                  <a:cubicBezTo>
                    <a:pt x="23823" y="1156102"/>
                    <a:pt x="0" y="1132279"/>
                    <a:pt x="0" y="1102892"/>
                  </a:cubicBezTo>
                  <a:lnTo>
                    <a:pt x="0" y="53210"/>
                  </a:lnTo>
                  <a:cubicBezTo>
                    <a:pt x="0" y="39098"/>
                    <a:pt x="5606" y="25563"/>
                    <a:pt x="15585" y="15585"/>
                  </a:cubicBezTo>
                  <a:cubicBezTo>
                    <a:pt x="25563" y="5606"/>
                    <a:pt x="39098" y="0"/>
                    <a:pt x="53210" y="0"/>
                  </a:cubicBezTo>
                  <a:close/>
                </a:path>
              </a:pathLst>
            </a:custGeom>
            <a:solidFill>
              <a:srgbClr val="D96627">
                <a:alpha val="18824"/>
              </a:srgbClr>
            </a:solidFill>
          </p:spPr>
        </p:sp>
        <p:sp>
          <p:nvSpPr>
            <p:cNvPr id="4" name="TextBox 4"/>
            <p:cNvSpPr txBox="1"/>
            <p:nvPr/>
          </p:nvSpPr>
          <p:spPr>
            <a:xfrm>
              <a:off x="0" y="-38100"/>
              <a:ext cx="1724428" cy="1194202"/>
            </a:xfrm>
            <a:prstGeom prst="rect">
              <a:avLst/>
            </a:prstGeom>
          </p:spPr>
          <p:txBody>
            <a:bodyPr lIns="50800" tIns="50800" rIns="50800" bIns="50800" rtlCol="0" anchor="ctr"/>
            <a:lstStyle/>
            <a:p>
              <a:pPr algn="ctr">
                <a:lnSpc>
                  <a:spcPts val="2660"/>
                </a:lnSpc>
                <a:spcBef>
                  <a:spcPct val="0"/>
                </a:spcBef>
              </a:pPr>
            </a:p>
          </p:txBody>
        </p:sp>
      </p:grpSp>
      <p:sp>
        <p:nvSpPr>
          <p:cNvPr id="5" name="TextBox 5"/>
          <p:cNvSpPr txBox="1"/>
          <p:nvPr/>
        </p:nvSpPr>
        <p:spPr>
          <a:xfrm>
            <a:off x="2408237" y="1553435"/>
            <a:ext cx="13471526" cy="1444020"/>
          </a:xfrm>
          <a:prstGeom prst="rect">
            <a:avLst/>
          </a:prstGeom>
        </p:spPr>
        <p:txBody>
          <a:bodyPr lIns="0" tIns="0" rIns="0" bIns="0" rtlCol="0" anchor="t">
            <a:spAutoFit/>
          </a:bodyPr>
          <a:lstStyle/>
          <a:p>
            <a:pPr algn="l">
              <a:lnSpc>
                <a:spcPts val="5660"/>
              </a:lnSpc>
            </a:pPr>
            <a:r>
              <a:rPr lang="en-US" sz="4880" b="1">
                <a:solidFill>
                  <a:srgbClr val="D96627"/>
                </a:solidFill>
                <a:latin typeface="Barlow Bold" panose="00000800000000000000"/>
                <a:ea typeface="Barlow Bold" panose="00000800000000000000"/>
                <a:cs typeface="Barlow Bold" panose="00000800000000000000"/>
                <a:sym typeface="Barlow Bold" panose="00000800000000000000"/>
              </a:rPr>
              <a:t>PHÂN TÍCH MỨC ĐỘ QUAN TRỌNG</a:t>
            </a:r>
            <a:endParaRPr lang="en-US" sz="4880" b="1">
              <a:solidFill>
                <a:srgbClr val="D96627"/>
              </a:solidFill>
              <a:latin typeface="Barlow Bold" panose="00000800000000000000"/>
              <a:ea typeface="Barlow Bold" panose="00000800000000000000"/>
              <a:cs typeface="Barlow Bold" panose="00000800000000000000"/>
              <a:sym typeface="Barlow Bold" panose="00000800000000000000"/>
            </a:endParaRPr>
          </a:p>
          <a:p>
            <a:pPr algn="l">
              <a:lnSpc>
                <a:spcPts val="5660"/>
              </a:lnSpc>
            </a:pPr>
            <a:r>
              <a:rPr lang="en-US" sz="4880" b="1">
                <a:solidFill>
                  <a:srgbClr val="D96627"/>
                </a:solidFill>
                <a:latin typeface="Barlow Bold" panose="00000800000000000000"/>
                <a:ea typeface="Barlow Bold" panose="00000800000000000000"/>
                <a:cs typeface="Barlow Bold" panose="00000800000000000000"/>
                <a:sym typeface="Barlow Bold" panose="00000800000000000000"/>
              </a:rPr>
              <a:t>CỦA ĐẶC TRƯNG</a:t>
            </a:r>
            <a:endParaRPr lang="en-US" sz="488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6" name="TextBox 6"/>
          <p:cNvSpPr txBox="1"/>
          <p:nvPr/>
        </p:nvSpPr>
        <p:spPr>
          <a:xfrm>
            <a:off x="2875848" y="4482569"/>
            <a:ext cx="5612215" cy="4267200"/>
          </a:xfrm>
          <a:prstGeom prst="rect">
            <a:avLst/>
          </a:prstGeom>
        </p:spPr>
        <p:txBody>
          <a:bodyPr lIns="0" tIns="0" rIns="0" bIns="0" rtlCol="0" anchor="t">
            <a:spAutoFit/>
          </a:bodyPr>
          <a:lstStyle/>
          <a:p>
            <a:pPr algn="just">
              <a:lnSpc>
                <a:spcPts val="4200"/>
              </a:lnSpc>
            </a:pPr>
            <a:r>
              <a:rPr lang="en-US" sz="3000">
                <a:solidFill>
                  <a:srgbClr val="252D37"/>
                </a:solidFill>
                <a:latin typeface="Barlow" panose="00000500000000000000"/>
                <a:ea typeface="Barlow" panose="00000500000000000000"/>
                <a:cs typeface="Barlow" panose="00000500000000000000"/>
                <a:sym typeface="Barlow" panose="00000500000000000000"/>
              </a:rPr>
              <a:t>Xác định những đặc trưng nào có ảnh hưởng lớn nhất đến giá nhà. Điều này giúp hiểu rõ hơn về các yếu tố thúc đẩy giá trị bất động sản và có thể hỗ trợ trong việc ra quyết định đầu tư, định giá, hoặc cải tạo nhà.</a:t>
            </a:r>
            <a:endParaRPr lang="en-US" sz="3000">
              <a:solidFill>
                <a:srgbClr val="252D37"/>
              </a:solidFill>
              <a:latin typeface="Barlow" panose="00000500000000000000"/>
              <a:ea typeface="Barlow" panose="00000500000000000000"/>
              <a:cs typeface="Barlow" panose="00000500000000000000"/>
              <a:sym typeface="Barlow" panose="00000500000000000000"/>
            </a:endParaRPr>
          </a:p>
          <a:p>
            <a:pPr algn="just">
              <a:lnSpc>
                <a:spcPts val="4200"/>
              </a:lnSpc>
            </a:pPr>
          </a:p>
        </p:txBody>
      </p:sp>
      <p:grpSp>
        <p:nvGrpSpPr>
          <p:cNvPr id="7" name="Group 7"/>
          <p:cNvGrpSpPr/>
          <p:nvPr/>
        </p:nvGrpSpPr>
        <p:grpSpPr>
          <a:xfrm rot="0">
            <a:off x="2408237" y="3077127"/>
            <a:ext cx="6547437" cy="1009689"/>
            <a:chOff x="0" y="0"/>
            <a:chExt cx="1724428" cy="265926"/>
          </a:xfrm>
        </p:grpSpPr>
        <p:sp>
          <p:nvSpPr>
            <p:cNvPr id="8" name="Freeform 8"/>
            <p:cNvSpPr/>
            <p:nvPr/>
          </p:nvSpPr>
          <p:spPr>
            <a:xfrm>
              <a:off x="0" y="0"/>
              <a:ext cx="1724428" cy="265926"/>
            </a:xfrm>
            <a:custGeom>
              <a:avLst/>
              <a:gdLst/>
              <a:ahLst/>
              <a:cxnLst/>
              <a:rect l="l" t="t" r="r" b="b"/>
              <a:pathLst>
                <a:path w="1724428" h="265926">
                  <a:moveTo>
                    <a:pt x="15372" y="0"/>
                  </a:moveTo>
                  <a:lnTo>
                    <a:pt x="1709056" y="0"/>
                  </a:lnTo>
                  <a:cubicBezTo>
                    <a:pt x="1717546" y="0"/>
                    <a:pt x="1724428" y="6882"/>
                    <a:pt x="1724428" y="15372"/>
                  </a:cubicBezTo>
                  <a:lnTo>
                    <a:pt x="1724428" y="250555"/>
                  </a:lnTo>
                  <a:cubicBezTo>
                    <a:pt x="1724428" y="254631"/>
                    <a:pt x="1722808" y="258541"/>
                    <a:pt x="1719926" y="261424"/>
                  </a:cubicBezTo>
                  <a:cubicBezTo>
                    <a:pt x="1717043" y="264307"/>
                    <a:pt x="1713133" y="265926"/>
                    <a:pt x="1709056" y="265926"/>
                  </a:cubicBezTo>
                  <a:lnTo>
                    <a:pt x="15372" y="265926"/>
                  </a:lnTo>
                  <a:cubicBezTo>
                    <a:pt x="6882" y="265926"/>
                    <a:pt x="0" y="259044"/>
                    <a:pt x="0" y="250555"/>
                  </a:cubicBezTo>
                  <a:lnTo>
                    <a:pt x="0" y="15372"/>
                  </a:lnTo>
                  <a:cubicBezTo>
                    <a:pt x="0" y="6882"/>
                    <a:pt x="6882" y="0"/>
                    <a:pt x="15372" y="0"/>
                  </a:cubicBezTo>
                  <a:close/>
                </a:path>
              </a:pathLst>
            </a:custGeom>
            <a:solidFill>
              <a:srgbClr val="D96627"/>
            </a:solidFill>
          </p:spPr>
        </p:sp>
        <p:sp>
          <p:nvSpPr>
            <p:cNvPr id="9" name="TextBox 9"/>
            <p:cNvSpPr txBox="1"/>
            <p:nvPr/>
          </p:nvSpPr>
          <p:spPr>
            <a:xfrm>
              <a:off x="0" y="-38100"/>
              <a:ext cx="1724428" cy="304026"/>
            </a:xfrm>
            <a:prstGeom prst="rect">
              <a:avLst/>
            </a:prstGeom>
          </p:spPr>
          <p:txBody>
            <a:bodyPr lIns="50800" tIns="50800" rIns="50800" bIns="50800" rtlCol="0" anchor="ctr"/>
            <a:lstStyle/>
            <a:p>
              <a:pPr algn="ctr">
                <a:lnSpc>
                  <a:spcPts val="2660"/>
                </a:lnSpc>
                <a:spcBef>
                  <a:spcPct val="0"/>
                </a:spcBef>
              </a:pPr>
            </a:p>
          </p:txBody>
        </p:sp>
      </p:grpSp>
      <p:grpSp>
        <p:nvGrpSpPr>
          <p:cNvPr id="10" name="Group 10"/>
          <p:cNvGrpSpPr/>
          <p:nvPr/>
        </p:nvGrpSpPr>
        <p:grpSpPr>
          <a:xfrm rot="0">
            <a:off x="9332326" y="3077127"/>
            <a:ext cx="6547437" cy="1009689"/>
            <a:chOff x="0" y="0"/>
            <a:chExt cx="1724428" cy="265926"/>
          </a:xfrm>
        </p:grpSpPr>
        <p:sp>
          <p:nvSpPr>
            <p:cNvPr id="11" name="Freeform 11"/>
            <p:cNvSpPr/>
            <p:nvPr/>
          </p:nvSpPr>
          <p:spPr>
            <a:xfrm>
              <a:off x="0" y="0"/>
              <a:ext cx="1724428" cy="265926"/>
            </a:xfrm>
            <a:custGeom>
              <a:avLst/>
              <a:gdLst/>
              <a:ahLst/>
              <a:cxnLst/>
              <a:rect l="l" t="t" r="r" b="b"/>
              <a:pathLst>
                <a:path w="1724428" h="265926">
                  <a:moveTo>
                    <a:pt x="15372" y="0"/>
                  </a:moveTo>
                  <a:lnTo>
                    <a:pt x="1709056" y="0"/>
                  </a:lnTo>
                  <a:cubicBezTo>
                    <a:pt x="1717546" y="0"/>
                    <a:pt x="1724428" y="6882"/>
                    <a:pt x="1724428" y="15372"/>
                  </a:cubicBezTo>
                  <a:lnTo>
                    <a:pt x="1724428" y="250555"/>
                  </a:lnTo>
                  <a:cubicBezTo>
                    <a:pt x="1724428" y="254631"/>
                    <a:pt x="1722808" y="258541"/>
                    <a:pt x="1719926" y="261424"/>
                  </a:cubicBezTo>
                  <a:cubicBezTo>
                    <a:pt x="1717043" y="264307"/>
                    <a:pt x="1713133" y="265926"/>
                    <a:pt x="1709056" y="265926"/>
                  </a:cubicBezTo>
                  <a:lnTo>
                    <a:pt x="15372" y="265926"/>
                  </a:lnTo>
                  <a:cubicBezTo>
                    <a:pt x="6882" y="265926"/>
                    <a:pt x="0" y="259044"/>
                    <a:pt x="0" y="250555"/>
                  </a:cubicBezTo>
                  <a:lnTo>
                    <a:pt x="0" y="15372"/>
                  </a:lnTo>
                  <a:cubicBezTo>
                    <a:pt x="0" y="6882"/>
                    <a:pt x="6882" y="0"/>
                    <a:pt x="15372" y="0"/>
                  </a:cubicBezTo>
                  <a:close/>
                </a:path>
              </a:pathLst>
            </a:custGeom>
            <a:solidFill>
              <a:srgbClr val="D96627"/>
            </a:solidFill>
          </p:spPr>
        </p:sp>
        <p:sp>
          <p:nvSpPr>
            <p:cNvPr id="12" name="TextBox 12"/>
            <p:cNvSpPr txBox="1"/>
            <p:nvPr/>
          </p:nvSpPr>
          <p:spPr>
            <a:xfrm>
              <a:off x="0" y="-38100"/>
              <a:ext cx="1724428" cy="304026"/>
            </a:xfrm>
            <a:prstGeom prst="rect">
              <a:avLst/>
            </a:prstGeom>
          </p:spPr>
          <p:txBody>
            <a:bodyPr lIns="50800" tIns="50800" rIns="50800" bIns="50800" rtlCol="0" anchor="ctr"/>
            <a:lstStyle/>
            <a:p>
              <a:pPr algn="ctr">
                <a:lnSpc>
                  <a:spcPts val="2660"/>
                </a:lnSpc>
                <a:spcBef>
                  <a:spcPct val="0"/>
                </a:spcBef>
              </a:pPr>
            </a:p>
          </p:txBody>
        </p:sp>
      </p:grpSp>
      <p:sp>
        <p:nvSpPr>
          <p:cNvPr id="13" name="TextBox 13"/>
          <p:cNvSpPr txBox="1"/>
          <p:nvPr/>
        </p:nvSpPr>
        <p:spPr>
          <a:xfrm>
            <a:off x="3343476" y="3374019"/>
            <a:ext cx="4676959" cy="587375"/>
          </a:xfrm>
          <a:prstGeom prst="rect">
            <a:avLst/>
          </a:prstGeom>
        </p:spPr>
        <p:txBody>
          <a:bodyPr lIns="0" tIns="0" rIns="0" bIns="0" rtlCol="0" anchor="t">
            <a:spAutoFit/>
          </a:bodyPr>
          <a:lstStyle/>
          <a:p>
            <a:pPr algn="ctr">
              <a:lnSpc>
                <a:spcPts val="4000"/>
              </a:lnSpc>
            </a:pPr>
            <a:r>
              <a:rPr lang="en-US" sz="5000">
                <a:solidFill>
                  <a:srgbClr val="FFFFFF"/>
                </a:solidFill>
                <a:latin typeface="Barlow" panose="00000500000000000000"/>
                <a:ea typeface="Barlow" panose="00000500000000000000"/>
                <a:cs typeface="Barlow" panose="00000500000000000000"/>
                <a:sym typeface="Barlow" panose="00000500000000000000"/>
              </a:rPr>
              <a:t>Mô tả</a:t>
            </a:r>
            <a:endParaRPr lang="en-US" sz="5000">
              <a:solidFill>
                <a:srgbClr val="FFFFFF"/>
              </a:solidFill>
              <a:latin typeface="Barlow" panose="00000500000000000000"/>
              <a:ea typeface="Barlow" panose="00000500000000000000"/>
              <a:cs typeface="Barlow" panose="00000500000000000000"/>
              <a:sym typeface="Barlow" panose="00000500000000000000"/>
            </a:endParaRPr>
          </a:p>
        </p:txBody>
      </p:sp>
      <p:sp>
        <p:nvSpPr>
          <p:cNvPr id="14" name="TextBox 14"/>
          <p:cNvSpPr txBox="1"/>
          <p:nvPr/>
        </p:nvSpPr>
        <p:spPr>
          <a:xfrm>
            <a:off x="10054581" y="3374019"/>
            <a:ext cx="4768582" cy="587375"/>
          </a:xfrm>
          <a:prstGeom prst="rect">
            <a:avLst/>
          </a:prstGeom>
        </p:spPr>
        <p:txBody>
          <a:bodyPr lIns="0" tIns="0" rIns="0" bIns="0" rtlCol="0" anchor="t">
            <a:spAutoFit/>
          </a:bodyPr>
          <a:lstStyle/>
          <a:p>
            <a:pPr algn="ctr">
              <a:lnSpc>
                <a:spcPts val="4000"/>
              </a:lnSpc>
            </a:pPr>
            <a:r>
              <a:rPr lang="en-US" sz="5000">
                <a:solidFill>
                  <a:srgbClr val="FFFFFF"/>
                </a:solidFill>
                <a:latin typeface="Barlow" panose="00000500000000000000"/>
                <a:ea typeface="Barlow" panose="00000500000000000000"/>
                <a:cs typeface="Barlow" panose="00000500000000000000"/>
                <a:sym typeface="Barlow" panose="00000500000000000000"/>
              </a:rPr>
              <a:t>Chi tiết</a:t>
            </a:r>
            <a:endParaRPr lang="en-US" sz="5000">
              <a:solidFill>
                <a:srgbClr val="FFFFFF"/>
              </a:solidFill>
              <a:latin typeface="Barlow" panose="00000500000000000000"/>
              <a:ea typeface="Barlow" panose="00000500000000000000"/>
              <a:cs typeface="Barlow" panose="00000500000000000000"/>
              <a:sym typeface="Barlow" panose="00000500000000000000"/>
            </a:endParaRPr>
          </a:p>
        </p:txBody>
      </p:sp>
      <p:grpSp>
        <p:nvGrpSpPr>
          <p:cNvPr id="15" name="Group 15"/>
          <p:cNvGrpSpPr/>
          <p:nvPr/>
        </p:nvGrpSpPr>
        <p:grpSpPr>
          <a:xfrm rot="0">
            <a:off x="9332326" y="4353515"/>
            <a:ext cx="6547437" cy="4389575"/>
            <a:chOff x="0" y="0"/>
            <a:chExt cx="1724428" cy="1156102"/>
          </a:xfrm>
        </p:grpSpPr>
        <p:sp>
          <p:nvSpPr>
            <p:cNvPr id="16" name="Freeform 16"/>
            <p:cNvSpPr/>
            <p:nvPr/>
          </p:nvSpPr>
          <p:spPr>
            <a:xfrm>
              <a:off x="0" y="0"/>
              <a:ext cx="1724428" cy="1156102"/>
            </a:xfrm>
            <a:custGeom>
              <a:avLst/>
              <a:gdLst/>
              <a:ahLst/>
              <a:cxnLst/>
              <a:rect l="l" t="t" r="r" b="b"/>
              <a:pathLst>
                <a:path w="1724428" h="1156102">
                  <a:moveTo>
                    <a:pt x="53210" y="0"/>
                  </a:moveTo>
                  <a:lnTo>
                    <a:pt x="1671218" y="0"/>
                  </a:lnTo>
                  <a:cubicBezTo>
                    <a:pt x="1700605" y="0"/>
                    <a:pt x="1724428" y="23823"/>
                    <a:pt x="1724428" y="53210"/>
                  </a:cubicBezTo>
                  <a:lnTo>
                    <a:pt x="1724428" y="1102892"/>
                  </a:lnTo>
                  <a:cubicBezTo>
                    <a:pt x="1724428" y="1117004"/>
                    <a:pt x="1718822" y="1130539"/>
                    <a:pt x="1708843" y="1140517"/>
                  </a:cubicBezTo>
                  <a:cubicBezTo>
                    <a:pt x="1698865" y="1150496"/>
                    <a:pt x="1685330" y="1156102"/>
                    <a:pt x="1671218" y="1156102"/>
                  </a:cubicBezTo>
                  <a:lnTo>
                    <a:pt x="53210" y="1156102"/>
                  </a:lnTo>
                  <a:cubicBezTo>
                    <a:pt x="23823" y="1156102"/>
                    <a:pt x="0" y="1132279"/>
                    <a:pt x="0" y="1102892"/>
                  </a:cubicBezTo>
                  <a:lnTo>
                    <a:pt x="0" y="53210"/>
                  </a:lnTo>
                  <a:cubicBezTo>
                    <a:pt x="0" y="39098"/>
                    <a:pt x="5606" y="25563"/>
                    <a:pt x="15585" y="15585"/>
                  </a:cubicBezTo>
                  <a:cubicBezTo>
                    <a:pt x="25563" y="5606"/>
                    <a:pt x="39098" y="0"/>
                    <a:pt x="53210" y="0"/>
                  </a:cubicBezTo>
                  <a:close/>
                </a:path>
              </a:pathLst>
            </a:custGeom>
            <a:solidFill>
              <a:srgbClr val="D96627">
                <a:alpha val="18824"/>
              </a:srgbClr>
            </a:solidFill>
          </p:spPr>
        </p:sp>
        <p:sp>
          <p:nvSpPr>
            <p:cNvPr id="17" name="TextBox 17"/>
            <p:cNvSpPr txBox="1"/>
            <p:nvPr/>
          </p:nvSpPr>
          <p:spPr>
            <a:xfrm>
              <a:off x="0" y="-38100"/>
              <a:ext cx="1724428" cy="1194202"/>
            </a:xfrm>
            <a:prstGeom prst="rect">
              <a:avLst/>
            </a:prstGeom>
          </p:spPr>
          <p:txBody>
            <a:bodyPr lIns="50800" tIns="50800" rIns="50800" bIns="50800" rtlCol="0" anchor="ctr"/>
            <a:lstStyle/>
            <a:p>
              <a:pPr algn="ctr">
                <a:lnSpc>
                  <a:spcPts val="2660"/>
                </a:lnSpc>
                <a:spcBef>
                  <a:spcPct val="0"/>
                </a:spcBef>
              </a:pPr>
            </a:p>
          </p:txBody>
        </p:sp>
      </p:grpSp>
      <p:sp>
        <p:nvSpPr>
          <p:cNvPr id="18" name="TextBox 18"/>
          <p:cNvSpPr txBox="1"/>
          <p:nvPr/>
        </p:nvSpPr>
        <p:spPr>
          <a:xfrm>
            <a:off x="9799937" y="4492094"/>
            <a:ext cx="5612215" cy="3870960"/>
          </a:xfrm>
          <a:prstGeom prst="rect">
            <a:avLst/>
          </a:prstGeom>
        </p:spPr>
        <p:txBody>
          <a:bodyPr lIns="0" tIns="0" rIns="0" bIns="0" rtlCol="0" anchor="t">
            <a:spAutoFit/>
          </a:bodyPr>
          <a:lstStyle/>
          <a:p>
            <a:pPr marL="690880" lvl="1" indent="-345440" algn="just">
              <a:lnSpc>
                <a:spcPts val="4480"/>
              </a:lnSpc>
              <a:buFont typeface="Arial" panose="020B0604020202020204"/>
              <a:buChar char="•"/>
            </a:pPr>
            <a:r>
              <a:rPr lang="en-US" sz="3200">
                <a:solidFill>
                  <a:srgbClr val="252D37"/>
                </a:solidFill>
                <a:latin typeface="Barlow" panose="00000500000000000000"/>
                <a:ea typeface="Barlow" panose="00000500000000000000"/>
                <a:cs typeface="Barlow" panose="00000500000000000000"/>
                <a:sym typeface="Barlow" panose="00000500000000000000"/>
              </a:rPr>
              <a:t>Đầu vào (Input)</a:t>
            </a:r>
            <a:endParaRPr lang="en-US" sz="3200">
              <a:solidFill>
                <a:srgbClr val="252D37"/>
              </a:solidFill>
              <a:latin typeface="Barlow" panose="00000500000000000000"/>
              <a:ea typeface="Barlow" panose="00000500000000000000"/>
              <a:cs typeface="Barlow" panose="00000500000000000000"/>
              <a:sym typeface="Barlow" panose="00000500000000000000"/>
            </a:endParaRPr>
          </a:p>
          <a:p>
            <a:pPr marL="690880" lvl="1" indent="-345440" algn="just">
              <a:lnSpc>
                <a:spcPts val="4480"/>
              </a:lnSpc>
              <a:buFont typeface="Arial" panose="020B0604020202020204"/>
              <a:buChar char="•"/>
            </a:pPr>
            <a:r>
              <a:rPr lang="en-US" sz="3200">
                <a:solidFill>
                  <a:srgbClr val="252D37"/>
                </a:solidFill>
                <a:latin typeface="Barlow" panose="00000500000000000000"/>
                <a:ea typeface="Barlow" panose="00000500000000000000"/>
                <a:cs typeface="Barlow" panose="00000500000000000000"/>
                <a:sym typeface="Barlow" panose="00000500000000000000"/>
              </a:rPr>
              <a:t>Đầu ra (Output)</a:t>
            </a:r>
            <a:endParaRPr lang="en-US" sz="3200">
              <a:solidFill>
                <a:srgbClr val="252D37"/>
              </a:solidFill>
              <a:latin typeface="Barlow" panose="00000500000000000000"/>
              <a:ea typeface="Barlow" panose="00000500000000000000"/>
              <a:cs typeface="Barlow" panose="00000500000000000000"/>
              <a:sym typeface="Barlow" panose="00000500000000000000"/>
            </a:endParaRPr>
          </a:p>
          <a:p>
            <a:pPr marL="690880" lvl="1" indent="-345440" algn="just">
              <a:lnSpc>
                <a:spcPts val="4480"/>
              </a:lnSpc>
              <a:buFont typeface="Arial" panose="020B0604020202020204"/>
              <a:buChar char="•"/>
            </a:pPr>
            <a:r>
              <a:rPr lang="en-US" sz="3200">
                <a:solidFill>
                  <a:srgbClr val="252D37"/>
                </a:solidFill>
                <a:latin typeface="Barlow" panose="00000500000000000000"/>
                <a:ea typeface="Barlow" panose="00000500000000000000"/>
                <a:cs typeface="Barlow" panose="00000500000000000000"/>
                <a:sym typeface="Barlow" panose="00000500000000000000"/>
              </a:rPr>
              <a:t>Phương pháp</a:t>
            </a:r>
            <a:endParaRPr lang="en-US" sz="3200">
              <a:solidFill>
                <a:srgbClr val="252D37"/>
              </a:solidFill>
              <a:latin typeface="Barlow" panose="00000500000000000000"/>
              <a:ea typeface="Barlow" panose="00000500000000000000"/>
              <a:cs typeface="Barlow" panose="00000500000000000000"/>
              <a:sym typeface="Barlow" panose="00000500000000000000"/>
            </a:endParaRPr>
          </a:p>
          <a:p>
            <a:pPr marL="1079500" lvl="2" indent="-360045" algn="just">
              <a:lnSpc>
                <a:spcPts val="3500"/>
              </a:lnSpc>
              <a:buFont typeface="Arial" panose="020B0604020202020204"/>
              <a:buChar char="⚬"/>
            </a:pPr>
            <a:r>
              <a:rPr lang="en-US" sz="2500">
                <a:solidFill>
                  <a:srgbClr val="252D37"/>
                </a:solidFill>
                <a:latin typeface="Barlow" panose="00000500000000000000"/>
                <a:ea typeface="Barlow" panose="00000500000000000000"/>
                <a:cs typeface="Barlow" panose="00000500000000000000"/>
                <a:sym typeface="Barlow" panose="00000500000000000000"/>
              </a:rPr>
              <a:t>Hồi quy tuyến tính</a:t>
            </a:r>
            <a:endParaRPr lang="en-US" sz="2500">
              <a:solidFill>
                <a:srgbClr val="252D37"/>
              </a:solidFill>
              <a:latin typeface="Barlow" panose="00000500000000000000"/>
              <a:ea typeface="Barlow" panose="00000500000000000000"/>
              <a:cs typeface="Barlow" panose="00000500000000000000"/>
              <a:sym typeface="Barlow" panose="00000500000000000000"/>
            </a:endParaRPr>
          </a:p>
          <a:p>
            <a:pPr marL="1079500" lvl="2" indent="-360045" algn="just">
              <a:lnSpc>
                <a:spcPts val="3500"/>
              </a:lnSpc>
              <a:buFont typeface="Arial" panose="020B0604020202020204"/>
              <a:buChar char="⚬"/>
            </a:pPr>
            <a:r>
              <a:rPr lang="en-US" sz="2500">
                <a:solidFill>
                  <a:srgbClr val="252D37"/>
                </a:solidFill>
                <a:latin typeface="Barlow" panose="00000500000000000000"/>
                <a:ea typeface="Barlow" panose="00000500000000000000"/>
                <a:cs typeface="Barlow" panose="00000500000000000000"/>
                <a:sym typeface="Barlow" panose="00000500000000000000"/>
              </a:rPr>
              <a:t>Cây quyết định và rừng ngẫu nhiên</a:t>
            </a:r>
            <a:endParaRPr lang="en-US" sz="2500">
              <a:solidFill>
                <a:srgbClr val="252D37"/>
              </a:solidFill>
              <a:latin typeface="Barlow" panose="00000500000000000000"/>
              <a:ea typeface="Barlow" panose="00000500000000000000"/>
              <a:cs typeface="Barlow" panose="00000500000000000000"/>
              <a:sym typeface="Barlow" panose="00000500000000000000"/>
            </a:endParaRPr>
          </a:p>
          <a:p>
            <a:pPr marL="1079500" lvl="2" indent="-360045" algn="just">
              <a:lnSpc>
                <a:spcPts val="3500"/>
              </a:lnSpc>
              <a:buFont typeface="Arial" panose="020B0604020202020204"/>
              <a:buChar char="⚬"/>
            </a:pPr>
            <a:r>
              <a:rPr lang="en-US" sz="2500">
                <a:solidFill>
                  <a:srgbClr val="252D37"/>
                </a:solidFill>
                <a:latin typeface="Barlow" panose="00000500000000000000"/>
                <a:ea typeface="Barlow" panose="00000500000000000000"/>
                <a:cs typeface="Barlow" panose="00000500000000000000"/>
                <a:sym typeface="Barlow" panose="00000500000000000000"/>
              </a:rPr>
              <a:t>Permutation Imporetance</a:t>
            </a:r>
            <a:endParaRPr lang="en-US" sz="2500">
              <a:solidFill>
                <a:srgbClr val="252D37"/>
              </a:solidFill>
              <a:latin typeface="Barlow" panose="00000500000000000000"/>
              <a:ea typeface="Barlow" panose="00000500000000000000"/>
              <a:cs typeface="Barlow" panose="00000500000000000000"/>
              <a:sym typeface="Barlow" panose="00000500000000000000"/>
            </a:endParaRPr>
          </a:p>
          <a:p>
            <a:pPr marL="1079500" lvl="2" indent="-360045" algn="just">
              <a:lnSpc>
                <a:spcPts val="3500"/>
              </a:lnSpc>
              <a:buFont typeface="Arial" panose="020B0604020202020204"/>
              <a:buChar char="⚬"/>
            </a:pPr>
            <a:r>
              <a:rPr lang="en-US" sz="2500">
                <a:solidFill>
                  <a:srgbClr val="252D37"/>
                </a:solidFill>
                <a:latin typeface="Barlow" panose="00000500000000000000"/>
                <a:ea typeface="Barlow" panose="00000500000000000000"/>
                <a:cs typeface="Barlow" panose="00000500000000000000"/>
                <a:sym typeface="Barlow" panose="00000500000000000000"/>
              </a:rPr>
              <a:t>SHAP values</a:t>
            </a:r>
            <a:endParaRPr lang="en-US" sz="2500">
              <a:solidFill>
                <a:srgbClr val="252D37"/>
              </a:solidFill>
              <a:latin typeface="Barlow" panose="00000500000000000000"/>
              <a:ea typeface="Barlow" panose="00000500000000000000"/>
              <a:cs typeface="Barlow" panose="00000500000000000000"/>
              <a:sym typeface="Barlow" panose="00000500000000000000"/>
            </a:endParaRPr>
          </a:p>
        </p:txBody>
      </p:sp>
      <p:sp>
        <p:nvSpPr>
          <p:cNvPr id="19" name="TextBox 19"/>
          <p:cNvSpPr txBox="1"/>
          <p:nvPr/>
        </p:nvSpPr>
        <p:spPr>
          <a:xfrm>
            <a:off x="16727515" y="8933708"/>
            <a:ext cx="1063569" cy="627238"/>
          </a:xfrm>
          <a:prstGeom prst="rect">
            <a:avLst/>
          </a:prstGeom>
        </p:spPr>
        <p:txBody>
          <a:bodyPr lIns="0" tIns="0" rIns="0" bIns="0" rtlCol="0" anchor="t">
            <a:spAutoFit/>
          </a:bodyPr>
          <a:lstStyle/>
          <a:p>
            <a:pPr algn="ctr">
              <a:lnSpc>
                <a:spcPts val="4320"/>
              </a:lnSpc>
            </a:pPr>
            <a:r>
              <a:rPr lang="en-US" sz="5400" b="1">
                <a:solidFill>
                  <a:srgbClr val="D96627"/>
                </a:solidFill>
                <a:latin typeface="Barlow Bold" panose="00000800000000000000"/>
                <a:ea typeface="Barlow Bold" panose="00000800000000000000"/>
                <a:cs typeface="Barlow Bold" panose="00000800000000000000"/>
                <a:sym typeface="Barlow Bold" panose="00000800000000000000"/>
              </a:rPr>
              <a:t>11</a:t>
            </a:r>
            <a:endParaRPr lang="en-US" sz="54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grpSp>
        <p:nvGrpSpPr>
          <p:cNvPr id="2" name="Group 2"/>
          <p:cNvGrpSpPr/>
          <p:nvPr/>
        </p:nvGrpSpPr>
        <p:grpSpPr>
          <a:xfrm rot="0">
            <a:off x="2154908" y="3431124"/>
            <a:ext cx="6750404" cy="5023026"/>
            <a:chOff x="0" y="0"/>
            <a:chExt cx="1777884" cy="1322937"/>
          </a:xfrm>
        </p:grpSpPr>
        <p:sp>
          <p:nvSpPr>
            <p:cNvPr id="3" name="Freeform 3"/>
            <p:cNvSpPr/>
            <p:nvPr/>
          </p:nvSpPr>
          <p:spPr>
            <a:xfrm>
              <a:off x="0" y="0"/>
              <a:ext cx="1777884" cy="1322937"/>
            </a:xfrm>
            <a:custGeom>
              <a:avLst/>
              <a:gdLst/>
              <a:ahLst/>
              <a:cxnLst/>
              <a:rect l="l" t="t" r="r" b="b"/>
              <a:pathLst>
                <a:path w="1777884" h="1322937">
                  <a:moveTo>
                    <a:pt x="51610" y="0"/>
                  </a:moveTo>
                  <a:lnTo>
                    <a:pt x="1726274" y="0"/>
                  </a:lnTo>
                  <a:cubicBezTo>
                    <a:pt x="1754778" y="0"/>
                    <a:pt x="1777884" y="23106"/>
                    <a:pt x="1777884" y="51610"/>
                  </a:cubicBezTo>
                  <a:lnTo>
                    <a:pt x="1777884" y="1271327"/>
                  </a:lnTo>
                  <a:cubicBezTo>
                    <a:pt x="1777884" y="1299830"/>
                    <a:pt x="1754778" y="1322937"/>
                    <a:pt x="1726274" y="1322937"/>
                  </a:cubicBezTo>
                  <a:lnTo>
                    <a:pt x="51610" y="1322937"/>
                  </a:lnTo>
                  <a:cubicBezTo>
                    <a:pt x="23106" y="1322937"/>
                    <a:pt x="0" y="1299830"/>
                    <a:pt x="0" y="1271327"/>
                  </a:cubicBezTo>
                  <a:lnTo>
                    <a:pt x="0" y="51610"/>
                  </a:lnTo>
                  <a:cubicBezTo>
                    <a:pt x="0" y="23106"/>
                    <a:pt x="23106" y="0"/>
                    <a:pt x="51610" y="0"/>
                  </a:cubicBezTo>
                  <a:close/>
                </a:path>
              </a:pathLst>
            </a:custGeom>
            <a:solidFill>
              <a:srgbClr val="D96627">
                <a:alpha val="18824"/>
              </a:srgbClr>
            </a:solidFill>
          </p:spPr>
        </p:sp>
        <p:sp>
          <p:nvSpPr>
            <p:cNvPr id="4" name="TextBox 4"/>
            <p:cNvSpPr txBox="1"/>
            <p:nvPr/>
          </p:nvSpPr>
          <p:spPr>
            <a:xfrm>
              <a:off x="0" y="-38100"/>
              <a:ext cx="1777884" cy="1361037"/>
            </a:xfrm>
            <a:prstGeom prst="rect">
              <a:avLst/>
            </a:prstGeom>
          </p:spPr>
          <p:txBody>
            <a:bodyPr lIns="50800" tIns="50800" rIns="50800" bIns="50800" rtlCol="0" anchor="ctr"/>
            <a:lstStyle/>
            <a:p>
              <a:pPr algn="ctr">
                <a:lnSpc>
                  <a:spcPts val="2660"/>
                </a:lnSpc>
                <a:spcBef>
                  <a:spcPct val="0"/>
                </a:spcBef>
              </a:pPr>
            </a:p>
          </p:txBody>
        </p:sp>
      </p:grpSp>
      <p:sp>
        <p:nvSpPr>
          <p:cNvPr id="5" name="TextBox 5"/>
          <p:cNvSpPr txBox="1"/>
          <p:nvPr/>
        </p:nvSpPr>
        <p:spPr>
          <a:xfrm>
            <a:off x="2154908" y="2156700"/>
            <a:ext cx="4998613" cy="993423"/>
          </a:xfrm>
          <a:prstGeom prst="rect">
            <a:avLst/>
          </a:prstGeom>
        </p:spPr>
        <p:txBody>
          <a:bodyPr lIns="0" tIns="0" rIns="0" bIns="0" rtlCol="0" anchor="t">
            <a:spAutoFit/>
          </a:bodyPr>
          <a:lstStyle/>
          <a:p>
            <a:pPr algn="l">
              <a:lnSpc>
                <a:spcPts val="6945"/>
              </a:lnSpc>
            </a:pPr>
            <a:r>
              <a:rPr lang="en-US" sz="8680" b="1">
                <a:solidFill>
                  <a:srgbClr val="D96627"/>
                </a:solidFill>
                <a:latin typeface="Barlow Bold" panose="00000800000000000000"/>
                <a:ea typeface="Barlow Bold" panose="00000800000000000000"/>
                <a:cs typeface="Barlow Bold" panose="00000800000000000000"/>
                <a:sym typeface="Barlow Bold" panose="00000800000000000000"/>
              </a:rPr>
              <a:t>CHI TIẾT</a:t>
            </a:r>
            <a:endParaRPr lang="en-US" sz="868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6" name="TextBox 6"/>
          <p:cNvSpPr txBox="1"/>
          <p:nvPr/>
        </p:nvSpPr>
        <p:spPr>
          <a:xfrm>
            <a:off x="2817002" y="4099528"/>
            <a:ext cx="5612215" cy="2233295"/>
          </a:xfrm>
          <a:prstGeom prst="rect">
            <a:avLst/>
          </a:prstGeom>
        </p:spPr>
        <p:txBody>
          <a:bodyPr lIns="0" tIns="0" rIns="0" bIns="0" rtlCol="0" anchor="t">
            <a:spAutoFit/>
          </a:bodyPr>
          <a:lstStyle/>
          <a:p>
            <a:pPr algn="just">
              <a:lnSpc>
                <a:spcPts val="4480"/>
              </a:lnSpc>
            </a:pPr>
            <a:r>
              <a:rPr lang="en-US" sz="3200" b="1">
                <a:solidFill>
                  <a:srgbClr val="252D37"/>
                </a:solidFill>
                <a:latin typeface="Barlow Bold" panose="00000800000000000000"/>
                <a:ea typeface="Barlow Bold" panose="00000800000000000000"/>
                <a:cs typeface="Barlow Bold" panose="00000800000000000000"/>
                <a:sym typeface="Barlow Bold" panose="00000800000000000000"/>
              </a:rPr>
              <a:t>ĐẦU VÀO </a:t>
            </a:r>
            <a:r>
              <a:rPr lang="en-US" sz="3200" b="1" i="1">
                <a:solidFill>
                  <a:srgbClr val="252D37"/>
                </a:solidFill>
                <a:latin typeface="Barlow Bold Italics" panose="00000800000000000000"/>
                <a:ea typeface="Barlow Bold Italics" panose="00000800000000000000"/>
                <a:cs typeface="Barlow Bold Italics" panose="00000800000000000000"/>
                <a:sym typeface="Barlow Bold Italics" panose="00000800000000000000"/>
              </a:rPr>
              <a:t>(Inputs)</a:t>
            </a:r>
            <a:r>
              <a:rPr lang="en-US" sz="3200" b="1">
                <a:solidFill>
                  <a:srgbClr val="252D37"/>
                </a:solidFill>
                <a:latin typeface="Barlow Bold" panose="00000800000000000000"/>
                <a:ea typeface="Barlow Bold" panose="00000800000000000000"/>
                <a:cs typeface="Barlow Bold" panose="00000800000000000000"/>
                <a:sym typeface="Barlow Bold" panose="00000800000000000000"/>
              </a:rPr>
              <a:t>:</a:t>
            </a:r>
            <a:r>
              <a:rPr lang="en-US" sz="3200">
                <a:solidFill>
                  <a:srgbClr val="252D37"/>
                </a:solidFill>
                <a:latin typeface="Barlow" panose="00000500000000000000"/>
                <a:ea typeface="Barlow" panose="00000500000000000000"/>
                <a:cs typeface="Barlow" panose="00000500000000000000"/>
                <a:sym typeface="Barlow" panose="00000500000000000000"/>
              </a:rPr>
              <a:t> Mô hình hồi quy đã được huấn luyện và bộ dữ liệu.</a:t>
            </a:r>
            <a:endParaRPr lang="en-US" sz="3200">
              <a:solidFill>
                <a:srgbClr val="252D37"/>
              </a:solidFill>
              <a:latin typeface="Barlow" panose="00000500000000000000"/>
              <a:ea typeface="Barlow" panose="00000500000000000000"/>
              <a:cs typeface="Barlow" panose="00000500000000000000"/>
              <a:sym typeface="Barlow" panose="00000500000000000000"/>
            </a:endParaRPr>
          </a:p>
          <a:p>
            <a:pPr algn="just">
              <a:lnSpc>
                <a:spcPts val="4480"/>
              </a:lnSpc>
            </a:pPr>
          </a:p>
        </p:txBody>
      </p:sp>
      <p:grpSp>
        <p:nvGrpSpPr>
          <p:cNvPr id="7" name="Group 7"/>
          <p:cNvGrpSpPr/>
          <p:nvPr/>
        </p:nvGrpSpPr>
        <p:grpSpPr>
          <a:xfrm rot="0">
            <a:off x="2154908" y="3431124"/>
            <a:ext cx="6750404" cy="285205"/>
            <a:chOff x="0" y="0"/>
            <a:chExt cx="1777884" cy="75116"/>
          </a:xfrm>
        </p:grpSpPr>
        <p:sp>
          <p:nvSpPr>
            <p:cNvPr id="8" name="Freeform 8"/>
            <p:cNvSpPr/>
            <p:nvPr/>
          </p:nvSpPr>
          <p:spPr>
            <a:xfrm>
              <a:off x="0" y="0"/>
              <a:ext cx="1777884" cy="75116"/>
            </a:xfrm>
            <a:custGeom>
              <a:avLst/>
              <a:gdLst/>
              <a:ahLst/>
              <a:cxnLst/>
              <a:rect l="l" t="t" r="r" b="b"/>
              <a:pathLst>
                <a:path w="1777884" h="75116">
                  <a:moveTo>
                    <a:pt x="0" y="0"/>
                  </a:moveTo>
                  <a:lnTo>
                    <a:pt x="1777884" y="0"/>
                  </a:lnTo>
                  <a:lnTo>
                    <a:pt x="1777884" y="75116"/>
                  </a:lnTo>
                  <a:lnTo>
                    <a:pt x="0" y="75116"/>
                  </a:lnTo>
                  <a:close/>
                </a:path>
              </a:pathLst>
            </a:custGeom>
            <a:solidFill>
              <a:srgbClr val="D96627"/>
            </a:solidFill>
          </p:spPr>
        </p:sp>
        <p:sp>
          <p:nvSpPr>
            <p:cNvPr id="9" name="TextBox 9"/>
            <p:cNvSpPr txBox="1"/>
            <p:nvPr/>
          </p:nvSpPr>
          <p:spPr>
            <a:xfrm>
              <a:off x="0" y="-38100"/>
              <a:ext cx="1777884" cy="113216"/>
            </a:xfrm>
            <a:prstGeom prst="rect">
              <a:avLst/>
            </a:prstGeom>
          </p:spPr>
          <p:txBody>
            <a:bodyPr lIns="50800" tIns="50800" rIns="50800" bIns="50800" rtlCol="0" anchor="ctr"/>
            <a:lstStyle/>
            <a:p>
              <a:pPr algn="ctr">
                <a:lnSpc>
                  <a:spcPts val="2660"/>
                </a:lnSpc>
                <a:spcBef>
                  <a:spcPct val="0"/>
                </a:spcBef>
              </a:pPr>
            </a:p>
          </p:txBody>
        </p:sp>
      </p:grpSp>
      <p:grpSp>
        <p:nvGrpSpPr>
          <p:cNvPr id="10" name="Group 10"/>
          <p:cNvGrpSpPr/>
          <p:nvPr/>
        </p:nvGrpSpPr>
        <p:grpSpPr>
          <a:xfrm rot="0">
            <a:off x="9382688" y="3413664"/>
            <a:ext cx="6750404" cy="5040486"/>
            <a:chOff x="0" y="0"/>
            <a:chExt cx="1777884" cy="1327535"/>
          </a:xfrm>
        </p:grpSpPr>
        <p:sp>
          <p:nvSpPr>
            <p:cNvPr id="11" name="Freeform 11"/>
            <p:cNvSpPr/>
            <p:nvPr/>
          </p:nvSpPr>
          <p:spPr>
            <a:xfrm>
              <a:off x="0" y="0"/>
              <a:ext cx="1777884" cy="1327535"/>
            </a:xfrm>
            <a:custGeom>
              <a:avLst/>
              <a:gdLst/>
              <a:ahLst/>
              <a:cxnLst/>
              <a:rect l="l" t="t" r="r" b="b"/>
              <a:pathLst>
                <a:path w="1777884" h="1327535">
                  <a:moveTo>
                    <a:pt x="51610" y="0"/>
                  </a:moveTo>
                  <a:lnTo>
                    <a:pt x="1726274" y="0"/>
                  </a:lnTo>
                  <a:cubicBezTo>
                    <a:pt x="1754778" y="0"/>
                    <a:pt x="1777884" y="23106"/>
                    <a:pt x="1777884" y="51610"/>
                  </a:cubicBezTo>
                  <a:lnTo>
                    <a:pt x="1777884" y="1275926"/>
                  </a:lnTo>
                  <a:cubicBezTo>
                    <a:pt x="1777884" y="1304429"/>
                    <a:pt x="1754778" y="1327535"/>
                    <a:pt x="1726274" y="1327535"/>
                  </a:cubicBezTo>
                  <a:lnTo>
                    <a:pt x="51610" y="1327535"/>
                  </a:lnTo>
                  <a:cubicBezTo>
                    <a:pt x="23106" y="1327535"/>
                    <a:pt x="0" y="1304429"/>
                    <a:pt x="0" y="1275926"/>
                  </a:cubicBezTo>
                  <a:lnTo>
                    <a:pt x="0" y="51610"/>
                  </a:lnTo>
                  <a:cubicBezTo>
                    <a:pt x="0" y="23106"/>
                    <a:pt x="23106" y="0"/>
                    <a:pt x="51610" y="0"/>
                  </a:cubicBezTo>
                  <a:close/>
                </a:path>
              </a:pathLst>
            </a:custGeom>
            <a:solidFill>
              <a:srgbClr val="D96627">
                <a:alpha val="18824"/>
              </a:srgbClr>
            </a:solidFill>
          </p:spPr>
        </p:sp>
        <p:sp>
          <p:nvSpPr>
            <p:cNvPr id="12" name="TextBox 12"/>
            <p:cNvSpPr txBox="1"/>
            <p:nvPr/>
          </p:nvSpPr>
          <p:spPr>
            <a:xfrm>
              <a:off x="0" y="-38100"/>
              <a:ext cx="1777884" cy="1365635"/>
            </a:xfrm>
            <a:prstGeom prst="rect">
              <a:avLst/>
            </a:prstGeom>
          </p:spPr>
          <p:txBody>
            <a:bodyPr lIns="50800" tIns="50800" rIns="50800" bIns="50800" rtlCol="0" anchor="ctr"/>
            <a:lstStyle/>
            <a:p>
              <a:pPr algn="ctr">
                <a:lnSpc>
                  <a:spcPts val="2660"/>
                </a:lnSpc>
                <a:spcBef>
                  <a:spcPct val="0"/>
                </a:spcBef>
              </a:pPr>
            </a:p>
          </p:txBody>
        </p:sp>
      </p:grpSp>
      <p:sp>
        <p:nvSpPr>
          <p:cNvPr id="13" name="TextBox 13"/>
          <p:cNvSpPr txBox="1"/>
          <p:nvPr/>
        </p:nvSpPr>
        <p:spPr>
          <a:xfrm>
            <a:off x="10044782" y="4082068"/>
            <a:ext cx="5612215" cy="2795270"/>
          </a:xfrm>
          <a:prstGeom prst="rect">
            <a:avLst/>
          </a:prstGeom>
        </p:spPr>
        <p:txBody>
          <a:bodyPr lIns="0" tIns="0" rIns="0" bIns="0" rtlCol="0" anchor="t">
            <a:spAutoFit/>
          </a:bodyPr>
          <a:lstStyle/>
          <a:p>
            <a:pPr algn="just">
              <a:lnSpc>
                <a:spcPts val="4480"/>
              </a:lnSpc>
            </a:pPr>
            <a:r>
              <a:rPr lang="en-US" sz="3200" b="1">
                <a:solidFill>
                  <a:srgbClr val="252D37"/>
                </a:solidFill>
                <a:latin typeface="Barlow Bold" panose="00000800000000000000"/>
                <a:ea typeface="Barlow Bold" panose="00000800000000000000"/>
                <a:cs typeface="Barlow Bold" panose="00000800000000000000"/>
                <a:sym typeface="Barlow Bold" panose="00000800000000000000"/>
              </a:rPr>
              <a:t>ĐẦU RA </a:t>
            </a:r>
            <a:r>
              <a:rPr lang="en-US" sz="3200" b="1" i="1">
                <a:solidFill>
                  <a:srgbClr val="252D37"/>
                </a:solidFill>
                <a:latin typeface="Barlow Bold Italics" panose="00000800000000000000"/>
                <a:ea typeface="Barlow Bold Italics" panose="00000800000000000000"/>
                <a:cs typeface="Barlow Bold Italics" panose="00000800000000000000"/>
                <a:sym typeface="Barlow Bold Italics" panose="00000800000000000000"/>
              </a:rPr>
              <a:t>(Output)</a:t>
            </a:r>
            <a:r>
              <a:rPr lang="en-US" sz="3200" b="1">
                <a:solidFill>
                  <a:srgbClr val="252D37"/>
                </a:solidFill>
                <a:latin typeface="Barlow Bold" panose="00000800000000000000"/>
                <a:ea typeface="Barlow Bold" panose="00000800000000000000"/>
                <a:cs typeface="Barlow Bold" panose="00000800000000000000"/>
                <a:sym typeface="Barlow Bold" panose="00000800000000000000"/>
              </a:rPr>
              <a:t>:</a:t>
            </a:r>
            <a:r>
              <a:rPr lang="en-US" sz="3200">
                <a:solidFill>
                  <a:srgbClr val="252D37"/>
                </a:solidFill>
                <a:latin typeface="Barlow" panose="00000500000000000000"/>
                <a:ea typeface="Barlow" panose="00000500000000000000"/>
                <a:cs typeface="Barlow" panose="00000500000000000000"/>
                <a:sym typeface="Barlow" panose="00000500000000000000"/>
              </a:rPr>
              <a:t> Danh sách các đặc trưng được sắp xếp theo mức độ quan trọng, thường được biểu diễn bằng biểu đồ hoặc bảng.</a:t>
            </a:r>
            <a:endParaRPr lang="en-US" sz="3200">
              <a:solidFill>
                <a:srgbClr val="252D37"/>
              </a:solidFill>
              <a:latin typeface="Barlow" panose="00000500000000000000"/>
              <a:ea typeface="Barlow" panose="00000500000000000000"/>
              <a:cs typeface="Barlow" panose="00000500000000000000"/>
              <a:sym typeface="Barlow" panose="00000500000000000000"/>
            </a:endParaRPr>
          </a:p>
        </p:txBody>
      </p:sp>
      <p:grpSp>
        <p:nvGrpSpPr>
          <p:cNvPr id="14" name="Group 14"/>
          <p:cNvGrpSpPr/>
          <p:nvPr/>
        </p:nvGrpSpPr>
        <p:grpSpPr>
          <a:xfrm rot="0">
            <a:off x="9382688" y="3413664"/>
            <a:ext cx="6750404" cy="285205"/>
            <a:chOff x="0" y="0"/>
            <a:chExt cx="1777884" cy="75116"/>
          </a:xfrm>
        </p:grpSpPr>
        <p:sp>
          <p:nvSpPr>
            <p:cNvPr id="15" name="Freeform 15"/>
            <p:cNvSpPr/>
            <p:nvPr/>
          </p:nvSpPr>
          <p:spPr>
            <a:xfrm>
              <a:off x="0" y="0"/>
              <a:ext cx="1777884" cy="75116"/>
            </a:xfrm>
            <a:custGeom>
              <a:avLst/>
              <a:gdLst/>
              <a:ahLst/>
              <a:cxnLst/>
              <a:rect l="l" t="t" r="r" b="b"/>
              <a:pathLst>
                <a:path w="1777884" h="75116">
                  <a:moveTo>
                    <a:pt x="0" y="0"/>
                  </a:moveTo>
                  <a:lnTo>
                    <a:pt x="1777884" y="0"/>
                  </a:lnTo>
                  <a:lnTo>
                    <a:pt x="1777884" y="75116"/>
                  </a:lnTo>
                  <a:lnTo>
                    <a:pt x="0" y="75116"/>
                  </a:lnTo>
                  <a:close/>
                </a:path>
              </a:pathLst>
            </a:custGeom>
            <a:solidFill>
              <a:srgbClr val="D96627"/>
            </a:solidFill>
          </p:spPr>
        </p:sp>
        <p:sp>
          <p:nvSpPr>
            <p:cNvPr id="16" name="TextBox 16"/>
            <p:cNvSpPr txBox="1"/>
            <p:nvPr/>
          </p:nvSpPr>
          <p:spPr>
            <a:xfrm>
              <a:off x="0" y="-38100"/>
              <a:ext cx="1777884" cy="113216"/>
            </a:xfrm>
            <a:prstGeom prst="rect">
              <a:avLst/>
            </a:prstGeom>
          </p:spPr>
          <p:txBody>
            <a:bodyPr lIns="50800" tIns="50800" rIns="50800" bIns="50800" rtlCol="0" anchor="ctr"/>
            <a:lstStyle/>
            <a:p>
              <a:pPr algn="ctr">
                <a:lnSpc>
                  <a:spcPts val="2660"/>
                </a:lnSpc>
                <a:spcBef>
                  <a:spcPct val="0"/>
                </a:spcBef>
              </a:pPr>
            </a:p>
          </p:txBody>
        </p:sp>
      </p:grpSp>
      <p:sp>
        <p:nvSpPr>
          <p:cNvPr id="17" name="TextBox 17"/>
          <p:cNvSpPr txBox="1"/>
          <p:nvPr/>
        </p:nvSpPr>
        <p:spPr>
          <a:xfrm>
            <a:off x="16727515" y="8933708"/>
            <a:ext cx="1063569" cy="627238"/>
          </a:xfrm>
          <a:prstGeom prst="rect">
            <a:avLst/>
          </a:prstGeom>
        </p:spPr>
        <p:txBody>
          <a:bodyPr lIns="0" tIns="0" rIns="0" bIns="0" rtlCol="0" anchor="t">
            <a:spAutoFit/>
          </a:bodyPr>
          <a:lstStyle/>
          <a:p>
            <a:pPr algn="ctr">
              <a:lnSpc>
                <a:spcPts val="4320"/>
              </a:lnSpc>
            </a:pPr>
            <a:r>
              <a:rPr lang="en-US" sz="5400" b="1">
                <a:solidFill>
                  <a:srgbClr val="D96627"/>
                </a:solidFill>
                <a:latin typeface="Barlow Bold" panose="00000800000000000000"/>
                <a:ea typeface="Barlow Bold" panose="00000800000000000000"/>
                <a:cs typeface="Barlow Bold" panose="00000800000000000000"/>
                <a:sym typeface="Barlow Bold" panose="00000800000000000000"/>
              </a:rPr>
              <a:t>12</a:t>
            </a:r>
            <a:endParaRPr lang="en-US" sz="54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18" name="TextBox 18"/>
          <p:cNvSpPr txBox="1"/>
          <p:nvPr/>
        </p:nvSpPr>
        <p:spPr>
          <a:xfrm>
            <a:off x="6342925" y="2543714"/>
            <a:ext cx="5278772" cy="460375"/>
          </a:xfrm>
          <a:prstGeom prst="rect">
            <a:avLst/>
          </a:prstGeom>
        </p:spPr>
        <p:txBody>
          <a:bodyPr lIns="0" tIns="0" rIns="0" bIns="0" rtlCol="0" anchor="t">
            <a:spAutoFit/>
          </a:bodyPr>
          <a:lstStyle/>
          <a:p>
            <a:pPr algn="l">
              <a:lnSpc>
                <a:spcPts val="3200"/>
              </a:lnSpc>
            </a:pPr>
            <a:r>
              <a:rPr lang="en-US" sz="4000" b="1">
                <a:solidFill>
                  <a:srgbClr val="D96627"/>
                </a:solidFill>
                <a:latin typeface="Barlow Bold" panose="00000800000000000000"/>
                <a:ea typeface="Barlow Bold" panose="00000800000000000000"/>
                <a:cs typeface="Barlow Bold" panose="00000800000000000000"/>
                <a:sym typeface="Barlow Bold" panose="00000800000000000000"/>
              </a:rPr>
              <a:t>(PHÂN TÍCH MỨC DỘ)</a:t>
            </a:r>
            <a:endParaRPr lang="en-US" sz="40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sp>
        <p:nvSpPr>
          <p:cNvPr id="2" name="TextBox 2"/>
          <p:cNvSpPr txBox="1"/>
          <p:nvPr/>
        </p:nvSpPr>
        <p:spPr>
          <a:xfrm>
            <a:off x="2099288" y="1616844"/>
            <a:ext cx="4666034" cy="993423"/>
          </a:xfrm>
          <a:prstGeom prst="rect">
            <a:avLst/>
          </a:prstGeom>
        </p:spPr>
        <p:txBody>
          <a:bodyPr lIns="0" tIns="0" rIns="0" bIns="0" rtlCol="0" anchor="t">
            <a:spAutoFit/>
          </a:bodyPr>
          <a:lstStyle/>
          <a:p>
            <a:pPr algn="l">
              <a:lnSpc>
                <a:spcPts val="6945"/>
              </a:lnSpc>
            </a:pPr>
            <a:r>
              <a:rPr lang="en-US" sz="8680" b="1">
                <a:solidFill>
                  <a:srgbClr val="D96627"/>
                </a:solidFill>
                <a:latin typeface="Barlow Bold" panose="00000800000000000000"/>
                <a:ea typeface="Barlow Bold" panose="00000800000000000000"/>
                <a:cs typeface="Barlow Bold" panose="00000800000000000000"/>
                <a:sym typeface="Barlow Bold" panose="00000800000000000000"/>
              </a:rPr>
              <a:t>CHI TIẾT</a:t>
            </a:r>
            <a:endParaRPr lang="en-US" sz="868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grpSp>
        <p:nvGrpSpPr>
          <p:cNvPr id="3" name="Group 3"/>
          <p:cNvGrpSpPr/>
          <p:nvPr/>
        </p:nvGrpSpPr>
        <p:grpSpPr>
          <a:xfrm rot="0">
            <a:off x="2251994" y="3048713"/>
            <a:ext cx="13936717" cy="5945292"/>
            <a:chOff x="0" y="0"/>
            <a:chExt cx="3670576" cy="1565838"/>
          </a:xfrm>
        </p:grpSpPr>
        <p:sp>
          <p:nvSpPr>
            <p:cNvPr id="4" name="Freeform 4"/>
            <p:cNvSpPr/>
            <p:nvPr/>
          </p:nvSpPr>
          <p:spPr>
            <a:xfrm>
              <a:off x="0" y="0"/>
              <a:ext cx="3670576" cy="1565838"/>
            </a:xfrm>
            <a:custGeom>
              <a:avLst/>
              <a:gdLst/>
              <a:ahLst/>
              <a:cxnLst/>
              <a:rect l="l" t="t" r="r" b="b"/>
              <a:pathLst>
                <a:path w="3670576" h="1565838">
                  <a:moveTo>
                    <a:pt x="24998" y="0"/>
                  </a:moveTo>
                  <a:lnTo>
                    <a:pt x="3645578" y="0"/>
                  </a:lnTo>
                  <a:cubicBezTo>
                    <a:pt x="3659384" y="0"/>
                    <a:pt x="3670576" y="11192"/>
                    <a:pt x="3670576" y="24998"/>
                  </a:cubicBezTo>
                  <a:lnTo>
                    <a:pt x="3670576" y="1540841"/>
                  </a:lnTo>
                  <a:cubicBezTo>
                    <a:pt x="3670576" y="1554646"/>
                    <a:pt x="3659384" y="1565838"/>
                    <a:pt x="3645578" y="1565838"/>
                  </a:cubicBezTo>
                  <a:lnTo>
                    <a:pt x="24998" y="1565838"/>
                  </a:lnTo>
                  <a:cubicBezTo>
                    <a:pt x="11192" y="1565838"/>
                    <a:pt x="0" y="1554646"/>
                    <a:pt x="0" y="1540841"/>
                  </a:cubicBezTo>
                  <a:lnTo>
                    <a:pt x="0" y="24998"/>
                  </a:lnTo>
                  <a:cubicBezTo>
                    <a:pt x="0" y="11192"/>
                    <a:pt x="11192" y="0"/>
                    <a:pt x="24998" y="0"/>
                  </a:cubicBezTo>
                  <a:close/>
                </a:path>
              </a:pathLst>
            </a:custGeom>
            <a:solidFill>
              <a:srgbClr val="D96627">
                <a:alpha val="18824"/>
              </a:srgbClr>
            </a:solidFill>
          </p:spPr>
        </p:sp>
        <p:sp>
          <p:nvSpPr>
            <p:cNvPr id="5" name="TextBox 5"/>
            <p:cNvSpPr txBox="1"/>
            <p:nvPr/>
          </p:nvSpPr>
          <p:spPr>
            <a:xfrm>
              <a:off x="0" y="-38100"/>
              <a:ext cx="3670576" cy="1603938"/>
            </a:xfrm>
            <a:prstGeom prst="rect">
              <a:avLst/>
            </a:prstGeom>
          </p:spPr>
          <p:txBody>
            <a:bodyPr lIns="50800" tIns="50800" rIns="50800" bIns="50800" rtlCol="0" anchor="ctr"/>
            <a:lstStyle/>
            <a:p>
              <a:pPr algn="ctr">
                <a:lnSpc>
                  <a:spcPts val="2660"/>
                </a:lnSpc>
                <a:spcBef>
                  <a:spcPct val="0"/>
                </a:spcBef>
              </a:pPr>
            </a:p>
          </p:txBody>
        </p:sp>
      </p:grpSp>
      <p:grpSp>
        <p:nvGrpSpPr>
          <p:cNvPr id="6" name="Group 6"/>
          <p:cNvGrpSpPr/>
          <p:nvPr/>
        </p:nvGrpSpPr>
        <p:grpSpPr>
          <a:xfrm rot="0">
            <a:off x="2150190" y="3048713"/>
            <a:ext cx="371326" cy="5945292"/>
            <a:chOff x="0" y="0"/>
            <a:chExt cx="97798" cy="1565838"/>
          </a:xfrm>
        </p:grpSpPr>
        <p:sp>
          <p:nvSpPr>
            <p:cNvPr id="7" name="Freeform 7"/>
            <p:cNvSpPr/>
            <p:nvPr/>
          </p:nvSpPr>
          <p:spPr>
            <a:xfrm>
              <a:off x="0" y="0"/>
              <a:ext cx="97798" cy="1565838"/>
            </a:xfrm>
            <a:custGeom>
              <a:avLst/>
              <a:gdLst/>
              <a:ahLst/>
              <a:cxnLst/>
              <a:rect l="l" t="t" r="r" b="b"/>
              <a:pathLst>
                <a:path w="97798" h="1565838">
                  <a:moveTo>
                    <a:pt x="0" y="0"/>
                  </a:moveTo>
                  <a:lnTo>
                    <a:pt x="97798" y="0"/>
                  </a:lnTo>
                  <a:lnTo>
                    <a:pt x="97798" y="1565838"/>
                  </a:lnTo>
                  <a:lnTo>
                    <a:pt x="0" y="1565838"/>
                  </a:lnTo>
                  <a:close/>
                </a:path>
              </a:pathLst>
            </a:custGeom>
            <a:solidFill>
              <a:srgbClr val="D96627"/>
            </a:solidFill>
          </p:spPr>
        </p:sp>
        <p:sp>
          <p:nvSpPr>
            <p:cNvPr id="8" name="TextBox 8"/>
            <p:cNvSpPr txBox="1"/>
            <p:nvPr/>
          </p:nvSpPr>
          <p:spPr>
            <a:xfrm>
              <a:off x="0" y="-47625"/>
              <a:ext cx="97798" cy="1613463"/>
            </a:xfrm>
            <a:prstGeom prst="rect">
              <a:avLst/>
            </a:prstGeom>
          </p:spPr>
          <p:txBody>
            <a:bodyPr lIns="50800" tIns="50800" rIns="50800" bIns="50800" rtlCol="0" anchor="ctr"/>
            <a:lstStyle/>
            <a:p>
              <a:pPr algn="ctr">
                <a:lnSpc>
                  <a:spcPts val="3220"/>
                </a:lnSpc>
                <a:spcBef>
                  <a:spcPct val="0"/>
                </a:spcBef>
              </a:pPr>
            </a:p>
          </p:txBody>
        </p:sp>
      </p:grpSp>
      <p:sp>
        <p:nvSpPr>
          <p:cNvPr id="9" name="TextBox 9"/>
          <p:cNvSpPr txBox="1"/>
          <p:nvPr/>
        </p:nvSpPr>
        <p:spPr>
          <a:xfrm>
            <a:off x="2817370" y="3645189"/>
            <a:ext cx="12336720" cy="4695190"/>
          </a:xfrm>
          <a:prstGeom prst="rect">
            <a:avLst/>
          </a:prstGeom>
        </p:spPr>
        <p:txBody>
          <a:bodyPr lIns="0" tIns="0" rIns="0" bIns="0" rtlCol="0" anchor="t">
            <a:spAutoFit/>
          </a:bodyPr>
          <a:lstStyle/>
          <a:p>
            <a:pPr algn="just">
              <a:lnSpc>
                <a:spcPts val="4900"/>
              </a:lnSpc>
            </a:pPr>
            <a:r>
              <a:rPr lang="en-US" sz="3500" b="1" u="sng">
                <a:solidFill>
                  <a:srgbClr val="252D37"/>
                </a:solidFill>
                <a:latin typeface="Nunito Bold"/>
                <a:ea typeface="Nunito Bold"/>
                <a:cs typeface="Nunito Bold"/>
                <a:sym typeface="Nunito Bold"/>
              </a:rPr>
              <a:t>Phương pháp 1:</a:t>
            </a:r>
            <a:endParaRPr lang="en-US" sz="3500" b="1" u="sng">
              <a:solidFill>
                <a:srgbClr val="252D37"/>
              </a:solidFill>
              <a:latin typeface="Nunito Bold"/>
              <a:ea typeface="Nunito Bold"/>
              <a:cs typeface="Nunito Bold"/>
              <a:sym typeface="Nunito Bold"/>
            </a:endParaRPr>
          </a:p>
          <a:p>
            <a:pPr algn="just">
              <a:lnSpc>
                <a:spcPts val="4620"/>
              </a:lnSpc>
            </a:pPr>
            <a:r>
              <a:rPr lang="en-US" sz="3300" b="1">
                <a:solidFill>
                  <a:srgbClr val="252D37"/>
                </a:solidFill>
                <a:latin typeface="Nunito Bold"/>
                <a:ea typeface="Nunito Bold"/>
                <a:cs typeface="Nunito Bold"/>
                <a:sym typeface="Nunito Bold"/>
              </a:rPr>
              <a:t>Hồi quy tuyến tính:</a:t>
            </a:r>
            <a:r>
              <a:rPr lang="en-US" sz="3300">
                <a:solidFill>
                  <a:srgbClr val="252D37"/>
                </a:solidFill>
                <a:latin typeface="Nunito"/>
                <a:ea typeface="Nunito"/>
                <a:cs typeface="Nunito"/>
                <a:sym typeface="Nunito"/>
              </a:rPr>
              <a:t> Hệ số của các biến </a:t>
            </a:r>
            <a:r>
              <a:rPr lang="en-US" sz="3300" i="1">
                <a:solidFill>
                  <a:srgbClr val="252D37"/>
                </a:solidFill>
                <a:latin typeface="Nunito Italics"/>
                <a:ea typeface="Nunito Italics"/>
                <a:cs typeface="Nunito Italics"/>
                <a:sym typeface="Nunito Italics"/>
              </a:rPr>
              <a:t>(coefficients) </a:t>
            </a:r>
            <a:r>
              <a:rPr lang="en-US" sz="3300">
                <a:solidFill>
                  <a:srgbClr val="252D37"/>
                </a:solidFill>
                <a:latin typeface="Nunito"/>
                <a:ea typeface="Nunito"/>
                <a:cs typeface="Nunito"/>
                <a:sym typeface="Nunito"/>
              </a:rPr>
              <a:t>trong mô hình tuyến tính cho biết mức độ ảnh hưởng của từng biến </a:t>
            </a:r>
            <a:r>
              <a:rPr lang="en-US" sz="3300" i="1">
                <a:solidFill>
                  <a:srgbClr val="252D37"/>
                </a:solidFill>
                <a:latin typeface="Nunito Italics"/>
                <a:ea typeface="Nunito Italics"/>
                <a:cs typeface="Nunito Italics"/>
                <a:sym typeface="Nunito Italics"/>
              </a:rPr>
              <a:t>(sau khi đã chuẩn hóa dữ liệu).</a:t>
            </a:r>
            <a:endParaRPr lang="en-US" sz="3300" i="1">
              <a:solidFill>
                <a:srgbClr val="252D37"/>
              </a:solidFill>
              <a:latin typeface="Nunito Italics"/>
              <a:ea typeface="Nunito Italics"/>
              <a:cs typeface="Nunito Italics"/>
              <a:sym typeface="Nunito Italics"/>
            </a:endParaRPr>
          </a:p>
          <a:p>
            <a:pPr algn="just">
              <a:lnSpc>
                <a:spcPts val="4900"/>
              </a:lnSpc>
            </a:pPr>
            <a:r>
              <a:rPr lang="en-US" sz="3500" b="1" u="sng">
                <a:solidFill>
                  <a:srgbClr val="252D37"/>
                </a:solidFill>
                <a:latin typeface="Nunito Bold"/>
                <a:ea typeface="Nunito Bold"/>
                <a:cs typeface="Nunito Bold"/>
                <a:sym typeface="Nunito Bold"/>
              </a:rPr>
              <a:t>Phương pháp 2:</a:t>
            </a:r>
            <a:endParaRPr lang="en-US" sz="3500" b="1" u="sng">
              <a:solidFill>
                <a:srgbClr val="252D37"/>
              </a:solidFill>
              <a:latin typeface="Nunito Bold"/>
              <a:ea typeface="Nunito Bold"/>
              <a:cs typeface="Nunito Bold"/>
              <a:sym typeface="Nunito Bold"/>
            </a:endParaRPr>
          </a:p>
          <a:p>
            <a:pPr algn="just">
              <a:lnSpc>
                <a:spcPts val="4620"/>
              </a:lnSpc>
            </a:pPr>
            <a:r>
              <a:rPr lang="en-US" sz="3300" b="1">
                <a:solidFill>
                  <a:srgbClr val="252D37"/>
                </a:solidFill>
                <a:latin typeface="Nunito Bold"/>
                <a:ea typeface="Nunito Bold"/>
                <a:cs typeface="Nunito Bold"/>
                <a:sym typeface="Nunito Bold"/>
              </a:rPr>
              <a:t>Cây quyết định và rừng ngẫu nhiên: </a:t>
            </a:r>
            <a:r>
              <a:rPr lang="en-US" sz="3300">
                <a:solidFill>
                  <a:srgbClr val="252D37"/>
                </a:solidFill>
                <a:latin typeface="Nunito"/>
                <a:ea typeface="Nunito"/>
                <a:cs typeface="Nunito"/>
                <a:sym typeface="Nunito"/>
              </a:rPr>
              <a:t>Các thuật toán này cung cấp các độ đo mức độ quan trọng của đặc trưng dựa trên cách chúng được sử dụng để phân chia dữ liệu trong cây.</a:t>
            </a:r>
            <a:endParaRPr lang="en-US" sz="3300">
              <a:solidFill>
                <a:srgbClr val="252D37"/>
              </a:solidFill>
              <a:latin typeface="Nunito"/>
              <a:ea typeface="Nunito"/>
              <a:cs typeface="Nunito"/>
              <a:sym typeface="Nunito"/>
            </a:endParaRPr>
          </a:p>
        </p:txBody>
      </p:sp>
      <p:sp>
        <p:nvSpPr>
          <p:cNvPr id="10" name="TextBox 10"/>
          <p:cNvSpPr txBox="1"/>
          <p:nvPr/>
        </p:nvSpPr>
        <p:spPr>
          <a:xfrm>
            <a:off x="16727515" y="8933708"/>
            <a:ext cx="1063569" cy="627238"/>
          </a:xfrm>
          <a:prstGeom prst="rect">
            <a:avLst/>
          </a:prstGeom>
        </p:spPr>
        <p:txBody>
          <a:bodyPr lIns="0" tIns="0" rIns="0" bIns="0" rtlCol="0" anchor="t">
            <a:spAutoFit/>
          </a:bodyPr>
          <a:lstStyle/>
          <a:p>
            <a:pPr algn="ctr">
              <a:lnSpc>
                <a:spcPts val="4320"/>
              </a:lnSpc>
            </a:pPr>
            <a:r>
              <a:rPr lang="en-US" sz="5400" b="1">
                <a:solidFill>
                  <a:srgbClr val="D96627"/>
                </a:solidFill>
                <a:latin typeface="Barlow Bold" panose="00000800000000000000"/>
                <a:ea typeface="Barlow Bold" panose="00000800000000000000"/>
                <a:cs typeface="Barlow Bold" panose="00000800000000000000"/>
                <a:sym typeface="Barlow Bold" panose="00000800000000000000"/>
              </a:rPr>
              <a:t>13</a:t>
            </a:r>
            <a:endParaRPr lang="en-US" sz="54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11" name="TextBox 11"/>
          <p:cNvSpPr txBox="1"/>
          <p:nvPr/>
        </p:nvSpPr>
        <p:spPr>
          <a:xfrm>
            <a:off x="6327294" y="2015705"/>
            <a:ext cx="5278772" cy="460375"/>
          </a:xfrm>
          <a:prstGeom prst="rect">
            <a:avLst/>
          </a:prstGeom>
        </p:spPr>
        <p:txBody>
          <a:bodyPr lIns="0" tIns="0" rIns="0" bIns="0" rtlCol="0" anchor="t">
            <a:spAutoFit/>
          </a:bodyPr>
          <a:lstStyle/>
          <a:p>
            <a:pPr algn="l">
              <a:lnSpc>
                <a:spcPts val="3200"/>
              </a:lnSpc>
            </a:pPr>
            <a:r>
              <a:rPr lang="en-US" sz="4000" b="1">
                <a:solidFill>
                  <a:srgbClr val="D96627"/>
                </a:solidFill>
                <a:latin typeface="Barlow Bold" panose="00000800000000000000"/>
                <a:ea typeface="Barlow Bold" panose="00000800000000000000"/>
                <a:cs typeface="Barlow Bold" panose="00000800000000000000"/>
                <a:sym typeface="Barlow Bold" panose="00000800000000000000"/>
              </a:rPr>
              <a:t>(PHÂN TÍCH MỨC DỘ)</a:t>
            </a:r>
            <a:endParaRPr lang="en-US" sz="40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sp>
        <p:nvSpPr>
          <p:cNvPr id="2" name="TextBox 2"/>
          <p:cNvSpPr txBox="1"/>
          <p:nvPr/>
        </p:nvSpPr>
        <p:spPr>
          <a:xfrm>
            <a:off x="2099288" y="1616844"/>
            <a:ext cx="4666034" cy="993423"/>
          </a:xfrm>
          <a:prstGeom prst="rect">
            <a:avLst/>
          </a:prstGeom>
        </p:spPr>
        <p:txBody>
          <a:bodyPr lIns="0" tIns="0" rIns="0" bIns="0" rtlCol="0" anchor="t">
            <a:spAutoFit/>
          </a:bodyPr>
          <a:lstStyle/>
          <a:p>
            <a:pPr algn="l">
              <a:lnSpc>
                <a:spcPts val="6945"/>
              </a:lnSpc>
            </a:pPr>
            <a:r>
              <a:rPr lang="en-US" sz="8680" b="1">
                <a:solidFill>
                  <a:srgbClr val="D96627"/>
                </a:solidFill>
                <a:latin typeface="Barlow Bold" panose="00000800000000000000"/>
                <a:ea typeface="Barlow Bold" panose="00000800000000000000"/>
                <a:cs typeface="Barlow Bold" panose="00000800000000000000"/>
                <a:sym typeface="Barlow Bold" panose="00000800000000000000"/>
              </a:rPr>
              <a:t>CHI TIẾT</a:t>
            </a:r>
            <a:endParaRPr lang="en-US" sz="868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grpSp>
        <p:nvGrpSpPr>
          <p:cNvPr id="3" name="Group 3"/>
          <p:cNvGrpSpPr/>
          <p:nvPr/>
        </p:nvGrpSpPr>
        <p:grpSpPr>
          <a:xfrm rot="0">
            <a:off x="2251994" y="3048713"/>
            <a:ext cx="13936717" cy="5945292"/>
            <a:chOff x="0" y="0"/>
            <a:chExt cx="3670576" cy="1565838"/>
          </a:xfrm>
        </p:grpSpPr>
        <p:sp>
          <p:nvSpPr>
            <p:cNvPr id="4" name="Freeform 4"/>
            <p:cNvSpPr/>
            <p:nvPr/>
          </p:nvSpPr>
          <p:spPr>
            <a:xfrm>
              <a:off x="0" y="0"/>
              <a:ext cx="3670576" cy="1565838"/>
            </a:xfrm>
            <a:custGeom>
              <a:avLst/>
              <a:gdLst/>
              <a:ahLst/>
              <a:cxnLst/>
              <a:rect l="l" t="t" r="r" b="b"/>
              <a:pathLst>
                <a:path w="3670576" h="1565838">
                  <a:moveTo>
                    <a:pt x="24998" y="0"/>
                  </a:moveTo>
                  <a:lnTo>
                    <a:pt x="3645578" y="0"/>
                  </a:lnTo>
                  <a:cubicBezTo>
                    <a:pt x="3659384" y="0"/>
                    <a:pt x="3670576" y="11192"/>
                    <a:pt x="3670576" y="24998"/>
                  </a:cubicBezTo>
                  <a:lnTo>
                    <a:pt x="3670576" y="1540841"/>
                  </a:lnTo>
                  <a:cubicBezTo>
                    <a:pt x="3670576" y="1554646"/>
                    <a:pt x="3659384" y="1565838"/>
                    <a:pt x="3645578" y="1565838"/>
                  </a:cubicBezTo>
                  <a:lnTo>
                    <a:pt x="24998" y="1565838"/>
                  </a:lnTo>
                  <a:cubicBezTo>
                    <a:pt x="11192" y="1565838"/>
                    <a:pt x="0" y="1554646"/>
                    <a:pt x="0" y="1540841"/>
                  </a:cubicBezTo>
                  <a:lnTo>
                    <a:pt x="0" y="24998"/>
                  </a:lnTo>
                  <a:cubicBezTo>
                    <a:pt x="0" y="11192"/>
                    <a:pt x="11192" y="0"/>
                    <a:pt x="24998" y="0"/>
                  </a:cubicBezTo>
                  <a:close/>
                </a:path>
              </a:pathLst>
            </a:custGeom>
            <a:solidFill>
              <a:srgbClr val="D96627">
                <a:alpha val="18824"/>
              </a:srgbClr>
            </a:solidFill>
          </p:spPr>
        </p:sp>
        <p:sp>
          <p:nvSpPr>
            <p:cNvPr id="5" name="TextBox 5"/>
            <p:cNvSpPr txBox="1"/>
            <p:nvPr/>
          </p:nvSpPr>
          <p:spPr>
            <a:xfrm>
              <a:off x="0" y="-38100"/>
              <a:ext cx="3670576" cy="1603938"/>
            </a:xfrm>
            <a:prstGeom prst="rect">
              <a:avLst/>
            </a:prstGeom>
          </p:spPr>
          <p:txBody>
            <a:bodyPr lIns="50800" tIns="50800" rIns="50800" bIns="50800" rtlCol="0" anchor="ctr"/>
            <a:lstStyle/>
            <a:p>
              <a:pPr algn="ctr">
                <a:lnSpc>
                  <a:spcPts val="2660"/>
                </a:lnSpc>
                <a:spcBef>
                  <a:spcPct val="0"/>
                </a:spcBef>
              </a:pPr>
            </a:p>
          </p:txBody>
        </p:sp>
      </p:grpSp>
      <p:grpSp>
        <p:nvGrpSpPr>
          <p:cNvPr id="6" name="Group 6"/>
          <p:cNvGrpSpPr/>
          <p:nvPr/>
        </p:nvGrpSpPr>
        <p:grpSpPr>
          <a:xfrm rot="0">
            <a:off x="2150190" y="3048713"/>
            <a:ext cx="371326" cy="5945292"/>
            <a:chOff x="0" y="0"/>
            <a:chExt cx="97798" cy="1565838"/>
          </a:xfrm>
        </p:grpSpPr>
        <p:sp>
          <p:nvSpPr>
            <p:cNvPr id="7" name="Freeform 7"/>
            <p:cNvSpPr/>
            <p:nvPr/>
          </p:nvSpPr>
          <p:spPr>
            <a:xfrm>
              <a:off x="0" y="0"/>
              <a:ext cx="97798" cy="1565838"/>
            </a:xfrm>
            <a:custGeom>
              <a:avLst/>
              <a:gdLst/>
              <a:ahLst/>
              <a:cxnLst/>
              <a:rect l="l" t="t" r="r" b="b"/>
              <a:pathLst>
                <a:path w="97798" h="1565838">
                  <a:moveTo>
                    <a:pt x="0" y="0"/>
                  </a:moveTo>
                  <a:lnTo>
                    <a:pt x="97798" y="0"/>
                  </a:lnTo>
                  <a:lnTo>
                    <a:pt x="97798" y="1565838"/>
                  </a:lnTo>
                  <a:lnTo>
                    <a:pt x="0" y="1565838"/>
                  </a:lnTo>
                  <a:close/>
                </a:path>
              </a:pathLst>
            </a:custGeom>
            <a:solidFill>
              <a:srgbClr val="D96627"/>
            </a:solidFill>
          </p:spPr>
        </p:sp>
        <p:sp>
          <p:nvSpPr>
            <p:cNvPr id="8" name="TextBox 8"/>
            <p:cNvSpPr txBox="1"/>
            <p:nvPr/>
          </p:nvSpPr>
          <p:spPr>
            <a:xfrm>
              <a:off x="0" y="-47625"/>
              <a:ext cx="97798" cy="1613463"/>
            </a:xfrm>
            <a:prstGeom prst="rect">
              <a:avLst/>
            </a:prstGeom>
          </p:spPr>
          <p:txBody>
            <a:bodyPr lIns="50800" tIns="50800" rIns="50800" bIns="50800" rtlCol="0" anchor="ctr"/>
            <a:lstStyle/>
            <a:p>
              <a:pPr algn="ctr">
                <a:lnSpc>
                  <a:spcPts val="3220"/>
                </a:lnSpc>
                <a:spcBef>
                  <a:spcPct val="0"/>
                </a:spcBef>
              </a:pPr>
            </a:p>
          </p:txBody>
        </p:sp>
      </p:grpSp>
      <p:sp>
        <p:nvSpPr>
          <p:cNvPr id="9" name="TextBox 9"/>
          <p:cNvSpPr txBox="1"/>
          <p:nvPr/>
        </p:nvSpPr>
        <p:spPr>
          <a:xfrm>
            <a:off x="2817370" y="3645189"/>
            <a:ext cx="12336720" cy="4114165"/>
          </a:xfrm>
          <a:prstGeom prst="rect">
            <a:avLst/>
          </a:prstGeom>
        </p:spPr>
        <p:txBody>
          <a:bodyPr lIns="0" tIns="0" rIns="0" bIns="0" rtlCol="0" anchor="t">
            <a:spAutoFit/>
          </a:bodyPr>
          <a:lstStyle/>
          <a:p>
            <a:pPr algn="just">
              <a:lnSpc>
                <a:spcPts val="4900"/>
              </a:lnSpc>
            </a:pPr>
            <a:r>
              <a:rPr lang="en-US" sz="3500" b="1" u="sng">
                <a:solidFill>
                  <a:srgbClr val="252D37"/>
                </a:solidFill>
                <a:latin typeface="Nunito Bold"/>
                <a:ea typeface="Nunito Bold"/>
                <a:cs typeface="Nunito Bold"/>
                <a:sym typeface="Nunito Bold"/>
              </a:rPr>
              <a:t>Phương pháp 3:</a:t>
            </a:r>
            <a:endParaRPr lang="en-US" sz="3500" b="1" u="sng">
              <a:solidFill>
                <a:srgbClr val="252D37"/>
              </a:solidFill>
              <a:latin typeface="Nunito Bold"/>
              <a:ea typeface="Nunito Bold"/>
              <a:cs typeface="Nunito Bold"/>
              <a:sym typeface="Nunito Bold"/>
            </a:endParaRPr>
          </a:p>
          <a:p>
            <a:pPr algn="just">
              <a:lnSpc>
                <a:spcPts val="4620"/>
              </a:lnSpc>
            </a:pPr>
            <a:r>
              <a:rPr lang="en-US" sz="3300" b="1">
                <a:solidFill>
                  <a:srgbClr val="252D37"/>
                </a:solidFill>
                <a:latin typeface="Nunito Bold"/>
                <a:ea typeface="Nunito Bold"/>
                <a:cs typeface="Nunito Bold"/>
                <a:sym typeface="Nunito Bold"/>
              </a:rPr>
              <a:t>Permutation Importance: </a:t>
            </a:r>
            <a:r>
              <a:rPr lang="en-US" sz="3300">
                <a:solidFill>
                  <a:srgbClr val="252D37"/>
                </a:solidFill>
                <a:latin typeface="Nunito"/>
                <a:ea typeface="Nunito"/>
                <a:cs typeface="Nunito"/>
                <a:sym typeface="Nunito"/>
              </a:rPr>
              <a:t>Một kỹ thuật đánh giá mức độ quan trọng của đặc trưng bằng cách hoán vị ngẫu nhiên giá trị của từng đặc trưng và xem xét sự thay đổi trong hiệu suất của mô hình.</a:t>
            </a:r>
            <a:endParaRPr lang="en-US" sz="3300">
              <a:solidFill>
                <a:srgbClr val="252D37"/>
              </a:solidFill>
              <a:latin typeface="Nunito"/>
              <a:ea typeface="Nunito"/>
              <a:cs typeface="Nunito"/>
              <a:sym typeface="Nunito"/>
            </a:endParaRPr>
          </a:p>
          <a:p>
            <a:pPr algn="just">
              <a:lnSpc>
                <a:spcPts val="4900"/>
              </a:lnSpc>
            </a:pPr>
            <a:r>
              <a:rPr lang="en-US" sz="3500" b="1" u="sng">
                <a:solidFill>
                  <a:srgbClr val="252D37"/>
                </a:solidFill>
                <a:latin typeface="Nunito Bold"/>
                <a:ea typeface="Nunito Bold"/>
                <a:cs typeface="Nunito Bold"/>
                <a:sym typeface="Nunito Bold"/>
              </a:rPr>
              <a:t>Phương pháp 4:</a:t>
            </a:r>
            <a:endParaRPr lang="en-US" sz="3500" b="1" u="sng">
              <a:solidFill>
                <a:srgbClr val="252D37"/>
              </a:solidFill>
              <a:latin typeface="Nunito Bold"/>
              <a:ea typeface="Nunito Bold"/>
              <a:cs typeface="Nunito Bold"/>
              <a:sym typeface="Nunito Bold"/>
            </a:endParaRPr>
          </a:p>
          <a:p>
            <a:pPr algn="just">
              <a:lnSpc>
                <a:spcPts val="4620"/>
              </a:lnSpc>
            </a:pPr>
            <a:r>
              <a:rPr lang="en-US" sz="3300" b="1">
                <a:solidFill>
                  <a:srgbClr val="252D37"/>
                </a:solidFill>
                <a:latin typeface="Nunito Bold"/>
                <a:ea typeface="Nunito Bold"/>
                <a:cs typeface="Nunito Bold"/>
                <a:sym typeface="Nunito Bold"/>
              </a:rPr>
              <a:t>SHAP values: </a:t>
            </a:r>
            <a:r>
              <a:rPr lang="en-US" sz="3300">
                <a:solidFill>
                  <a:srgbClr val="252D37"/>
                </a:solidFill>
                <a:latin typeface="Nunito"/>
                <a:ea typeface="Nunito"/>
                <a:cs typeface="Nunito"/>
                <a:sym typeface="Nunito"/>
              </a:rPr>
              <a:t>Giá trị từ lý thuyết trò chơi, cho biết sự đóng góp của từng đặc trưng đối với một dự đoán cụ thể.</a:t>
            </a:r>
            <a:endParaRPr lang="en-US" sz="3300">
              <a:solidFill>
                <a:srgbClr val="252D37"/>
              </a:solidFill>
              <a:latin typeface="Nunito"/>
              <a:ea typeface="Nunito"/>
              <a:cs typeface="Nunito"/>
              <a:sym typeface="Nunito"/>
            </a:endParaRPr>
          </a:p>
        </p:txBody>
      </p:sp>
      <p:sp>
        <p:nvSpPr>
          <p:cNvPr id="10" name="TextBox 10"/>
          <p:cNvSpPr txBox="1"/>
          <p:nvPr/>
        </p:nvSpPr>
        <p:spPr>
          <a:xfrm>
            <a:off x="16727515" y="8933708"/>
            <a:ext cx="1063569" cy="627238"/>
          </a:xfrm>
          <a:prstGeom prst="rect">
            <a:avLst/>
          </a:prstGeom>
        </p:spPr>
        <p:txBody>
          <a:bodyPr lIns="0" tIns="0" rIns="0" bIns="0" rtlCol="0" anchor="t">
            <a:spAutoFit/>
          </a:bodyPr>
          <a:lstStyle/>
          <a:p>
            <a:pPr algn="ctr">
              <a:lnSpc>
                <a:spcPts val="4320"/>
              </a:lnSpc>
            </a:pPr>
            <a:r>
              <a:rPr lang="en-US" sz="5400" b="1">
                <a:solidFill>
                  <a:srgbClr val="D96627"/>
                </a:solidFill>
                <a:latin typeface="Barlow Bold" panose="00000800000000000000"/>
                <a:ea typeface="Barlow Bold" panose="00000800000000000000"/>
                <a:cs typeface="Barlow Bold" panose="00000800000000000000"/>
                <a:sym typeface="Barlow Bold" panose="00000800000000000000"/>
              </a:rPr>
              <a:t>14</a:t>
            </a:r>
            <a:endParaRPr lang="en-US" sz="54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11" name="TextBox 11"/>
          <p:cNvSpPr txBox="1"/>
          <p:nvPr/>
        </p:nvSpPr>
        <p:spPr>
          <a:xfrm>
            <a:off x="6327294" y="2015705"/>
            <a:ext cx="5278772" cy="460375"/>
          </a:xfrm>
          <a:prstGeom prst="rect">
            <a:avLst/>
          </a:prstGeom>
        </p:spPr>
        <p:txBody>
          <a:bodyPr lIns="0" tIns="0" rIns="0" bIns="0" rtlCol="0" anchor="t">
            <a:spAutoFit/>
          </a:bodyPr>
          <a:lstStyle/>
          <a:p>
            <a:pPr algn="l">
              <a:lnSpc>
                <a:spcPts val="3200"/>
              </a:lnSpc>
            </a:pPr>
            <a:r>
              <a:rPr lang="en-US" sz="4000" b="1">
                <a:solidFill>
                  <a:srgbClr val="D96627"/>
                </a:solidFill>
                <a:latin typeface="Barlow Bold" panose="00000800000000000000"/>
                <a:ea typeface="Barlow Bold" panose="00000800000000000000"/>
                <a:cs typeface="Barlow Bold" panose="00000800000000000000"/>
                <a:sym typeface="Barlow Bold" panose="00000800000000000000"/>
              </a:rPr>
              <a:t>(PHÂN TÍCH MỨC DỘ)</a:t>
            </a:r>
            <a:endParaRPr lang="en-US" sz="40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grpSp>
        <p:nvGrpSpPr>
          <p:cNvPr id="2" name="Group 2"/>
          <p:cNvGrpSpPr/>
          <p:nvPr/>
        </p:nvGrpSpPr>
        <p:grpSpPr>
          <a:xfrm rot="0">
            <a:off x="2408237" y="4353515"/>
            <a:ext cx="6547437" cy="4389575"/>
            <a:chOff x="0" y="0"/>
            <a:chExt cx="1724428" cy="1156102"/>
          </a:xfrm>
        </p:grpSpPr>
        <p:sp>
          <p:nvSpPr>
            <p:cNvPr id="3" name="Freeform 3"/>
            <p:cNvSpPr/>
            <p:nvPr/>
          </p:nvSpPr>
          <p:spPr>
            <a:xfrm>
              <a:off x="0" y="0"/>
              <a:ext cx="1724428" cy="1156102"/>
            </a:xfrm>
            <a:custGeom>
              <a:avLst/>
              <a:gdLst/>
              <a:ahLst/>
              <a:cxnLst/>
              <a:rect l="l" t="t" r="r" b="b"/>
              <a:pathLst>
                <a:path w="1724428" h="1156102">
                  <a:moveTo>
                    <a:pt x="53210" y="0"/>
                  </a:moveTo>
                  <a:lnTo>
                    <a:pt x="1671218" y="0"/>
                  </a:lnTo>
                  <a:cubicBezTo>
                    <a:pt x="1700605" y="0"/>
                    <a:pt x="1724428" y="23823"/>
                    <a:pt x="1724428" y="53210"/>
                  </a:cubicBezTo>
                  <a:lnTo>
                    <a:pt x="1724428" y="1102892"/>
                  </a:lnTo>
                  <a:cubicBezTo>
                    <a:pt x="1724428" y="1117004"/>
                    <a:pt x="1718822" y="1130539"/>
                    <a:pt x="1708843" y="1140517"/>
                  </a:cubicBezTo>
                  <a:cubicBezTo>
                    <a:pt x="1698865" y="1150496"/>
                    <a:pt x="1685330" y="1156102"/>
                    <a:pt x="1671218" y="1156102"/>
                  </a:cubicBezTo>
                  <a:lnTo>
                    <a:pt x="53210" y="1156102"/>
                  </a:lnTo>
                  <a:cubicBezTo>
                    <a:pt x="23823" y="1156102"/>
                    <a:pt x="0" y="1132279"/>
                    <a:pt x="0" y="1102892"/>
                  </a:cubicBezTo>
                  <a:lnTo>
                    <a:pt x="0" y="53210"/>
                  </a:lnTo>
                  <a:cubicBezTo>
                    <a:pt x="0" y="39098"/>
                    <a:pt x="5606" y="25563"/>
                    <a:pt x="15585" y="15585"/>
                  </a:cubicBezTo>
                  <a:cubicBezTo>
                    <a:pt x="25563" y="5606"/>
                    <a:pt x="39098" y="0"/>
                    <a:pt x="53210" y="0"/>
                  </a:cubicBezTo>
                  <a:close/>
                </a:path>
              </a:pathLst>
            </a:custGeom>
            <a:solidFill>
              <a:srgbClr val="D96627">
                <a:alpha val="18824"/>
              </a:srgbClr>
            </a:solidFill>
          </p:spPr>
        </p:sp>
        <p:sp>
          <p:nvSpPr>
            <p:cNvPr id="4" name="TextBox 4"/>
            <p:cNvSpPr txBox="1"/>
            <p:nvPr/>
          </p:nvSpPr>
          <p:spPr>
            <a:xfrm>
              <a:off x="0" y="-38100"/>
              <a:ext cx="1724428" cy="1194202"/>
            </a:xfrm>
            <a:prstGeom prst="rect">
              <a:avLst/>
            </a:prstGeom>
          </p:spPr>
          <p:txBody>
            <a:bodyPr lIns="50800" tIns="50800" rIns="50800" bIns="50800" rtlCol="0" anchor="ctr"/>
            <a:lstStyle/>
            <a:p>
              <a:pPr algn="ctr">
                <a:lnSpc>
                  <a:spcPts val="2660"/>
                </a:lnSpc>
                <a:spcBef>
                  <a:spcPct val="0"/>
                </a:spcBef>
              </a:pPr>
            </a:p>
          </p:txBody>
        </p:sp>
      </p:grpSp>
      <p:sp>
        <p:nvSpPr>
          <p:cNvPr id="5" name="TextBox 5"/>
          <p:cNvSpPr txBox="1"/>
          <p:nvPr/>
        </p:nvSpPr>
        <p:spPr>
          <a:xfrm>
            <a:off x="2408237" y="1553435"/>
            <a:ext cx="13471526" cy="1444020"/>
          </a:xfrm>
          <a:prstGeom prst="rect">
            <a:avLst/>
          </a:prstGeom>
        </p:spPr>
        <p:txBody>
          <a:bodyPr lIns="0" tIns="0" rIns="0" bIns="0" rtlCol="0" anchor="t">
            <a:spAutoFit/>
          </a:bodyPr>
          <a:lstStyle/>
          <a:p>
            <a:pPr algn="l">
              <a:lnSpc>
                <a:spcPts val="5660"/>
              </a:lnSpc>
            </a:pPr>
            <a:r>
              <a:rPr lang="en-US" sz="4880" b="1">
                <a:solidFill>
                  <a:srgbClr val="D96627"/>
                </a:solidFill>
                <a:latin typeface="Barlow Bold" panose="00000800000000000000"/>
                <a:ea typeface="Barlow Bold" panose="00000800000000000000"/>
                <a:cs typeface="Barlow Bold" panose="00000800000000000000"/>
                <a:sym typeface="Barlow Bold" panose="00000800000000000000"/>
              </a:rPr>
              <a:t>PHÂN TÍCH VÀ XỬ LÝ</a:t>
            </a:r>
            <a:endParaRPr lang="en-US" sz="4880" b="1">
              <a:solidFill>
                <a:srgbClr val="D96627"/>
              </a:solidFill>
              <a:latin typeface="Barlow Bold" panose="00000800000000000000"/>
              <a:ea typeface="Barlow Bold" panose="00000800000000000000"/>
              <a:cs typeface="Barlow Bold" panose="00000800000000000000"/>
              <a:sym typeface="Barlow Bold" panose="00000800000000000000"/>
            </a:endParaRPr>
          </a:p>
          <a:p>
            <a:pPr algn="l">
              <a:lnSpc>
                <a:spcPts val="5660"/>
              </a:lnSpc>
            </a:pPr>
            <a:r>
              <a:rPr lang="en-US" sz="4880" b="1">
                <a:solidFill>
                  <a:srgbClr val="D96627"/>
                </a:solidFill>
                <a:latin typeface="Barlow Bold" panose="00000800000000000000"/>
                <a:ea typeface="Barlow Bold" panose="00000800000000000000"/>
                <a:cs typeface="Barlow Bold" panose="00000800000000000000"/>
                <a:sym typeface="Barlow Bold" panose="00000800000000000000"/>
              </a:rPr>
              <a:t>DỮ LIỆU THIẾU</a:t>
            </a:r>
            <a:endParaRPr lang="en-US" sz="488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6" name="TextBox 6"/>
          <p:cNvSpPr txBox="1"/>
          <p:nvPr/>
        </p:nvSpPr>
        <p:spPr>
          <a:xfrm>
            <a:off x="2875848" y="4501619"/>
            <a:ext cx="5612215" cy="4098290"/>
          </a:xfrm>
          <a:prstGeom prst="rect">
            <a:avLst/>
          </a:prstGeom>
        </p:spPr>
        <p:txBody>
          <a:bodyPr lIns="0" tIns="0" rIns="0" bIns="0" rtlCol="0" anchor="t">
            <a:spAutoFit/>
          </a:bodyPr>
          <a:lstStyle/>
          <a:p>
            <a:pPr algn="just">
              <a:lnSpc>
                <a:spcPts val="4060"/>
              </a:lnSpc>
            </a:pPr>
            <a:r>
              <a:rPr lang="en-US" sz="2900">
                <a:solidFill>
                  <a:srgbClr val="252D37"/>
                </a:solidFill>
                <a:latin typeface="Barlow" panose="00000500000000000000"/>
                <a:ea typeface="Barlow" panose="00000500000000000000"/>
                <a:cs typeface="Barlow" panose="00000500000000000000"/>
                <a:sym typeface="Barlow" panose="00000500000000000000"/>
              </a:rPr>
              <a:t>xác định vị trí, kiểu bị thiếu </a:t>
            </a:r>
            <a:r>
              <a:rPr lang="en-US" sz="2900" i="1">
                <a:solidFill>
                  <a:srgbClr val="252D37"/>
                </a:solidFill>
                <a:latin typeface="Barlow Italics" panose="00000500000000000000"/>
                <a:ea typeface="Barlow Italics" panose="00000500000000000000"/>
                <a:cs typeface="Barlow Italics" panose="00000500000000000000"/>
                <a:sym typeface="Barlow Italics" panose="00000500000000000000"/>
              </a:rPr>
              <a:t>(ngẫu nhiên hoàn toàn (missing completely at random - MCAR), ngẫu nhiên (missing at random - MAR) </a:t>
            </a:r>
            <a:r>
              <a:rPr lang="en-US" sz="2900">
                <a:solidFill>
                  <a:srgbClr val="252D37"/>
                </a:solidFill>
                <a:latin typeface="Barlow" panose="00000500000000000000"/>
                <a:ea typeface="Barlow" panose="00000500000000000000"/>
                <a:cs typeface="Barlow" panose="00000500000000000000"/>
                <a:sym typeface="Barlow" panose="00000500000000000000"/>
              </a:rPr>
              <a:t>hay không ngẫu nhiên </a:t>
            </a:r>
            <a:r>
              <a:rPr lang="en-US" sz="2900" i="1">
                <a:solidFill>
                  <a:srgbClr val="252D37"/>
                </a:solidFill>
                <a:latin typeface="Barlow Italics" panose="00000500000000000000"/>
                <a:ea typeface="Barlow Italics" panose="00000500000000000000"/>
                <a:cs typeface="Barlow Italics" panose="00000500000000000000"/>
                <a:sym typeface="Barlow Italics" panose="00000500000000000000"/>
              </a:rPr>
              <a:t>(not missing at random - NMAR),</a:t>
            </a:r>
            <a:r>
              <a:rPr lang="en-US" sz="2900">
                <a:solidFill>
                  <a:srgbClr val="252D37"/>
                </a:solidFill>
                <a:latin typeface="Barlow" panose="00000500000000000000"/>
                <a:ea typeface="Barlow" panose="00000500000000000000"/>
                <a:cs typeface="Barlow" panose="00000500000000000000"/>
                <a:sym typeface="Barlow" panose="00000500000000000000"/>
              </a:rPr>
              <a:t> số lượng giá trị thiếu và đưa ra cách giải quyết</a:t>
            </a:r>
            <a:endParaRPr lang="en-US" sz="2900">
              <a:solidFill>
                <a:srgbClr val="252D37"/>
              </a:solidFill>
              <a:latin typeface="Barlow" panose="00000500000000000000"/>
              <a:ea typeface="Barlow" panose="00000500000000000000"/>
              <a:cs typeface="Barlow" panose="00000500000000000000"/>
              <a:sym typeface="Barlow" panose="00000500000000000000"/>
            </a:endParaRPr>
          </a:p>
          <a:p>
            <a:pPr algn="just">
              <a:lnSpc>
                <a:spcPts val="4060"/>
              </a:lnSpc>
            </a:pPr>
          </a:p>
        </p:txBody>
      </p:sp>
      <p:grpSp>
        <p:nvGrpSpPr>
          <p:cNvPr id="7" name="Group 7"/>
          <p:cNvGrpSpPr/>
          <p:nvPr/>
        </p:nvGrpSpPr>
        <p:grpSpPr>
          <a:xfrm rot="0">
            <a:off x="2408237" y="3077127"/>
            <a:ext cx="6547437" cy="1009689"/>
            <a:chOff x="0" y="0"/>
            <a:chExt cx="1724428" cy="265926"/>
          </a:xfrm>
        </p:grpSpPr>
        <p:sp>
          <p:nvSpPr>
            <p:cNvPr id="8" name="Freeform 8"/>
            <p:cNvSpPr/>
            <p:nvPr/>
          </p:nvSpPr>
          <p:spPr>
            <a:xfrm>
              <a:off x="0" y="0"/>
              <a:ext cx="1724428" cy="265926"/>
            </a:xfrm>
            <a:custGeom>
              <a:avLst/>
              <a:gdLst/>
              <a:ahLst/>
              <a:cxnLst/>
              <a:rect l="l" t="t" r="r" b="b"/>
              <a:pathLst>
                <a:path w="1724428" h="265926">
                  <a:moveTo>
                    <a:pt x="15372" y="0"/>
                  </a:moveTo>
                  <a:lnTo>
                    <a:pt x="1709056" y="0"/>
                  </a:lnTo>
                  <a:cubicBezTo>
                    <a:pt x="1717546" y="0"/>
                    <a:pt x="1724428" y="6882"/>
                    <a:pt x="1724428" y="15372"/>
                  </a:cubicBezTo>
                  <a:lnTo>
                    <a:pt x="1724428" y="250555"/>
                  </a:lnTo>
                  <a:cubicBezTo>
                    <a:pt x="1724428" y="254631"/>
                    <a:pt x="1722808" y="258541"/>
                    <a:pt x="1719926" y="261424"/>
                  </a:cubicBezTo>
                  <a:cubicBezTo>
                    <a:pt x="1717043" y="264307"/>
                    <a:pt x="1713133" y="265926"/>
                    <a:pt x="1709056" y="265926"/>
                  </a:cubicBezTo>
                  <a:lnTo>
                    <a:pt x="15372" y="265926"/>
                  </a:lnTo>
                  <a:cubicBezTo>
                    <a:pt x="6882" y="265926"/>
                    <a:pt x="0" y="259044"/>
                    <a:pt x="0" y="250555"/>
                  </a:cubicBezTo>
                  <a:lnTo>
                    <a:pt x="0" y="15372"/>
                  </a:lnTo>
                  <a:cubicBezTo>
                    <a:pt x="0" y="6882"/>
                    <a:pt x="6882" y="0"/>
                    <a:pt x="15372" y="0"/>
                  </a:cubicBezTo>
                  <a:close/>
                </a:path>
              </a:pathLst>
            </a:custGeom>
            <a:solidFill>
              <a:srgbClr val="D96627"/>
            </a:solidFill>
          </p:spPr>
        </p:sp>
        <p:sp>
          <p:nvSpPr>
            <p:cNvPr id="9" name="TextBox 9"/>
            <p:cNvSpPr txBox="1"/>
            <p:nvPr/>
          </p:nvSpPr>
          <p:spPr>
            <a:xfrm>
              <a:off x="0" y="-38100"/>
              <a:ext cx="1724428" cy="304026"/>
            </a:xfrm>
            <a:prstGeom prst="rect">
              <a:avLst/>
            </a:prstGeom>
          </p:spPr>
          <p:txBody>
            <a:bodyPr lIns="50800" tIns="50800" rIns="50800" bIns="50800" rtlCol="0" anchor="ctr"/>
            <a:lstStyle/>
            <a:p>
              <a:pPr algn="ctr">
                <a:lnSpc>
                  <a:spcPts val="2660"/>
                </a:lnSpc>
                <a:spcBef>
                  <a:spcPct val="0"/>
                </a:spcBef>
              </a:pPr>
            </a:p>
          </p:txBody>
        </p:sp>
      </p:grpSp>
      <p:grpSp>
        <p:nvGrpSpPr>
          <p:cNvPr id="10" name="Group 10"/>
          <p:cNvGrpSpPr/>
          <p:nvPr/>
        </p:nvGrpSpPr>
        <p:grpSpPr>
          <a:xfrm rot="0">
            <a:off x="9332326" y="3077127"/>
            <a:ext cx="6547437" cy="1009689"/>
            <a:chOff x="0" y="0"/>
            <a:chExt cx="1724428" cy="265926"/>
          </a:xfrm>
        </p:grpSpPr>
        <p:sp>
          <p:nvSpPr>
            <p:cNvPr id="11" name="Freeform 11"/>
            <p:cNvSpPr/>
            <p:nvPr/>
          </p:nvSpPr>
          <p:spPr>
            <a:xfrm>
              <a:off x="0" y="0"/>
              <a:ext cx="1724428" cy="265926"/>
            </a:xfrm>
            <a:custGeom>
              <a:avLst/>
              <a:gdLst/>
              <a:ahLst/>
              <a:cxnLst/>
              <a:rect l="l" t="t" r="r" b="b"/>
              <a:pathLst>
                <a:path w="1724428" h="265926">
                  <a:moveTo>
                    <a:pt x="15372" y="0"/>
                  </a:moveTo>
                  <a:lnTo>
                    <a:pt x="1709056" y="0"/>
                  </a:lnTo>
                  <a:cubicBezTo>
                    <a:pt x="1717546" y="0"/>
                    <a:pt x="1724428" y="6882"/>
                    <a:pt x="1724428" y="15372"/>
                  </a:cubicBezTo>
                  <a:lnTo>
                    <a:pt x="1724428" y="250555"/>
                  </a:lnTo>
                  <a:cubicBezTo>
                    <a:pt x="1724428" y="254631"/>
                    <a:pt x="1722808" y="258541"/>
                    <a:pt x="1719926" y="261424"/>
                  </a:cubicBezTo>
                  <a:cubicBezTo>
                    <a:pt x="1717043" y="264307"/>
                    <a:pt x="1713133" y="265926"/>
                    <a:pt x="1709056" y="265926"/>
                  </a:cubicBezTo>
                  <a:lnTo>
                    <a:pt x="15372" y="265926"/>
                  </a:lnTo>
                  <a:cubicBezTo>
                    <a:pt x="6882" y="265926"/>
                    <a:pt x="0" y="259044"/>
                    <a:pt x="0" y="250555"/>
                  </a:cubicBezTo>
                  <a:lnTo>
                    <a:pt x="0" y="15372"/>
                  </a:lnTo>
                  <a:cubicBezTo>
                    <a:pt x="0" y="6882"/>
                    <a:pt x="6882" y="0"/>
                    <a:pt x="15372" y="0"/>
                  </a:cubicBezTo>
                  <a:close/>
                </a:path>
              </a:pathLst>
            </a:custGeom>
            <a:solidFill>
              <a:srgbClr val="D96627"/>
            </a:solidFill>
          </p:spPr>
        </p:sp>
        <p:sp>
          <p:nvSpPr>
            <p:cNvPr id="12" name="TextBox 12"/>
            <p:cNvSpPr txBox="1"/>
            <p:nvPr/>
          </p:nvSpPr>
          <p:spPr>
            <a:xfrm>
              <a:off x="0" y="-38100"/>
              <a:ext cx="1724428" cy="304026"/>
            </a:xfrm>
            <a:prstGeom prst="rect">
              <a:avLst/>
            </a:prstGeom>
          </p:spPr>
          <p:txBody>
            <a:bodyPr lIns="50800" tIns="50800" rIns="50800" bIns="50800" rtlCol="0" anchor="ctr"/>
            <a:lstStyle/>
            <a:p>
              <a:pPr algn="ctr">
                <a:lnSpc>
                  <a:spcPts val="2660"/>
                </a:lnSpc>
                <a:spcBef>
                  <a:spcPct val="0"/>
                </a:spcBef>
              </a:pPr>
            </a:p>
          </p:txBody>
        </p:sp>
      </p:grpSp>
      <p:sp>
        <p:nvSpPr>
          <p:cNvPr id="13" name="TextBox 13"/>
          <p:cNvSpPr txBox="1"/>
          <p:nvPr/>
        </p:nvSpPr>
        <p:spPr>
          <a:xfrm>
            <a:off x="3343476" y="3374019"/>
            <a:ext cx="4676959" cy="587375"/>
          </a:xfrm>
          <a:prstGeom prst="rect">
            <a:avLst/>
          </a:prstGeom>
        </p:spPr>
        <p:txBody>
          <a:bodyPr lIns="0" tIns="0" rIns="0" bIns="0" rtlCol="0" anchor="t">
            <a:spAutoFit/>
          </a:bodyPr>
          <a:lstStyle/>
          <a:p>
            <a:pPr algn="ctr">
              <a:lnSpc>
                <a:spcPts val="4000"/>
              </a:lnSpc>
            </a:pPr>
            <a:r>
              <a:rPr lang="en-US" sz="5000">
                <a:solidFill>
                  <a:srgbClr val="FFFFFF"/>
                </a:solidFill>
                <a:latin typeface="Barlow" panose="00000500000000000000"/>
                <a:ea typeface="Barlow" panose="00000500000000000000"/>
                <a:cs typeface="Barlow" panose="00000500000000000000"/>
                <a:sym typeface="Barlow" panose="00000500000000000000"/>
              </a:rPr>
              <a:t>Mô tả</a:t>
            </a:r>
            <a:endParaRPr lang="en-US" sz="5000">
              <a:solidFill>
                <a:srgbClr val="FFFFFF"/>
              </a:solidFill>
              <a:latin typeface="Barlow" panose="00000500000000000000"/>
              <a:ea typeface="Barlow" panose="00000500000000000000"/>
              <a:cs typeface="Barlow" panose="00000500000000000000"/>
              <a:sym typeface="Barlow" panose="00000500000000000000"/>
            </a:endParaRPr>
          </a:p>
        </p:txBody>
      </p:sp>
      <p:sp>
        <p:nvSpPr>
          <p:cNvPr id="14" name="TextBox 14"/>
          <p:cNvSpPr txBox="1"/>
          <p:nvPr/>
        </p:nvSpPr>
        <p:spPr>
          <a:xfrm>
            <a:off x="10054581" y="3374019"/>
            <a:ext cx="4768582" cy="587375"/>
          </a:xfrm>
          <a:prstGeom prst="rect">
            <a:avLst/>
          </a:prstGeom>
        </p:spPr>
        <p:txBody>
          <a:bodyPr lIns="0" tIns="0" rIns="0" bIns="0" rtlCol="0" anchor="t">
            <a:spAutoFit/>
          </a:bodyPr>
          <a:lstStyle/>
          <a:p>
            <a:pPr algn="ctr">
              <a:lnSpc>
                <a:spcPts val="4000"/>
              </a:lnSpc>
            </a:pPr>
            <a:r>
              <a:rPr lang="en-US" sz="5000">
                <a:solidFill>
                  <a:srgbClr val="FFFFFF"/>
                </a:solidFill>
                <a:latin typeface="Barlow" panose="00000500000000000000"/>
                <a:ea typeface="Barlow" panose="00000500000000000000"/>
                <a:cs typeface="Barlow" panose="00000500000000000000"/>
                <a:sym typeface="Barlow" panose="00000500000000000000"/>
              </a:rPr>
              <a:t>Chi tiết</a:t>
            </a:r>
            <a:endParaRPr lang="en-US" sz="5000">
              <a:solidFill>
                <a:srgbClr val="FFFFFF"/>
              </a:solidFill>
              <a:latin typeface="Barlow" panose="00000500000000000000"/>
              <a:ea typeface="Barlow" panose="00000500000000000000"/>
              <a:cs typeface="Barlow" panose="00000500000000000000"/>
              <a:sym typeface="Barlow" panose="00000500000000000000"/>
            </a:endParaRPr>
          </a:p>
        </p:txBody>
      </p:sp>
      <p:grpSp>
        <p:nvGrpSpPr>
          <p:cNvPr id="15" name="Group 15"/>
          <p:cNvGrpSpPr/>
          <p:nvPr/>
        </p:nvGrpSpPr>
        <p:grpSpPr>
          <a:xfrm rot="0">
            <a:off x="9332326" y="4353515"/>
            <a:ext cx="6547437" cy="4389575"/>
            <a:chOff x="0" y="0"/>
            <a:chExt cx="1724428" cy="1156102"/>
          </a:xfrm>
        </p:grpSpPr>
        <p:sp>
          <p:nvSpPr>
            <p:cNvPr id="16" name="Freeform 16"/>
            <p:cNvSpPr/>
            <p:nvPr/>
          </p:nvSpPr>
          <p:spPr>
            <a:xfrm>
              <a:off x="0" y="0"/>
              <a:ext cx="1724428" cy="1156102"/>
            </a:xfrm>
            <a:custGeom>
              <a:avLst/>
              <a:gdLst/>
              <a:ahLst/>
              <a:cxnLst/>
              <a:rect l="l" t="t" r="r" b="b"/>
              <a:pathLst>
                <a:path w="1724428" h="1156102">
                  <a:moveTo>
                    <a:pt x="53210" y="0"/>
                  </a:moveTo>
                  <a:lnTo>
                    <a:pt x="1671218" y="0"/>
                  </a:lnTo>
                  <a:cubicBezTo>
                    <a:pt x="1700605" y="0"/>
                    <a:pt x="1724428" y="23823"/>
                    <a:pt x="1724428" y="53210"/>
                  </a:cubicBezTo>
                  <a:lnTo>
                    <a:pt x="1724428" y="1102892"/>
                  </a:lnTo>
                  <a:cubicBezTo>
                    <a:pt x="1724428" y="1117004"/>
                    <a:pt x="1718822" y="1130539"/>
                    <a:pt x="1708843" y="1140517"/>
                  </a:cubicBezTo>
                  <a:cubicBezTo>
                    <a:pt x="1698865" y="1150496"/>
                    <a:pt x="1685330" y="1156102"/>
                    <a:pt x="1671218" y="1156102"/>
                  </a:cubicBezTo>
                  <a:lnTo>
                    <a:pt x="53210" y="1156102"/>
                  </a:lnTo>
                  <a:cubicBezTo>
                    <a:pt x="23823" y="1156102"/>
                    <a:pt x="0" y="1132279"/>
                    <a:pt x="0" y="1102892"/>
                  </a:cubicBezTo>
                  <a:lnTo>
                    <a:pt x="0" y="53210"/>
                  </a:lnTo>
                  <a:cubicBezTo>
                    <a:pt x="0" y="39098"/>
                    <a:pt x="5606" y="25563"/>
                    <a:pt x="15585" y="15585"/>
                  </a:cubicBezTo>
                  <a:cubicBezTo>
                    <a:pt x="25563" y="5606"/>
                    <a:pt x="39098" y="0"/>
                    <a:pt x="53210" y="0"/>
                  </a:cubicBezTo>
                  <a:close/>
                </a:path>
              </a:pathLst>
            </a:custGeom>
            <a:solidFill>
              <a:srgbClr val="D96627">
                <a:alpha val="18824"/>
              </a:srgbClr>
            </a:solidFill>
          </p:spPr>
        </p:sp>
        <p:sp>
          <p:nvSpPr>
            <p:cNvPr id="17" name="TextBox 17"/>
            <p:cNvSpPr txBox="1"/>
            <p:nvPr/>
          </p:nvSpPr>
          <p:spPr>
            <a:xfrm>
              <a:off x="0" y="-38100"/>
              <a:ext cx="1724428" cy="1194202"/>
            </a:xfrm>
            <a:prstGeom prst="rect">
              <a:avLst/>
            </a:prstGeom>
          </p:spPr>
          <p:txBody>
            <a:bodyPr lIns="50800" tIns="50800" rIns="50800" bIns="50800" rtlCol="0" anchor="ctr"/>
            <a:lstStyle/>
            <a:p>
              <a:pPr algn="ctr">
                <a:lnSpc>
                  <a:spcPts val="2660"/>
                </a:lnSpc>
                <a:spcBef>
                  <a:spcPct val="0"/>
                </a:spcBef>
              </a:pPr>
            </a:p>
          </p:txBody>
        </p:sp>
      </p:grpSp>
      <p:sp>
        <p:nvSpPr>
          <p:cNvPr id="18" name="TextBox 18"/>
          <p:cNvSpPr txBox="1"/>
          <p:nvPr/>
        </p:nvSpPr>
        <p:spPr>
          <a:xfrm>
            <a:off x="9799937" y="4492094"/>
            <a:ext cx="5612215" cy="2702560"/>
          </a:xfrm>
          <a:prstGeom prst="rect">
            <a:avLst/>
          </a:prstGeom>
        </p:spPr>
        <p:txBody>
          <a:bodyPr lIns="0" tIns="0" rIns="0" bIns="0" rtlCol="0" anchor="t">
            <a:spAutoFit/>
          </a:bodyPr>
          <a:lstStyle/>
          <a:p>
            <a:pPr marL="669290" lvl="1" indent="-334645" algn="just">
              <a:lnSpc>
                <a:spcPts val="4340"/>
              </a:lnSpc>
              <a:buFont typeface="Arial" panose="020B0604020202020204"/>
              <a:buChar char="•"/>
            </a:pPr>
            <a:r>
              <a:rPr lang="en-US" sz="3100">
                <a:solidFill>
                  <a:srgbClr val="252D37"/>
                </a:solidFill>
                <a:latin typeface="Barlow" panose="00000500000000000000"/>
                <a:ea typeface="Barlow" panose="00000500000000000000"/>
                <a:cs typeface="Barlow" panose="00000500000000000000"/>
                <a:sym typeface="Barlow" panose="00000500000000000000"/>
              </a:rPr>
              <a:t>Xác định các cột có missing value, bao nhiêu missing value mỗi cột</a:t>
            </a:r>
            <a:endParaRPr lang="en-US" sz="3100">
              <a:solidFill>
                <a:srgbClr val="252D37"/>
              </a:solidFill>
              <a:latin typeface="Barlow" panose="00000500000000000000"/>
              <a:ea typeface="Barlow" panose="00000500000000000000"/>
              <a:cs typeface="Barlow" panose="00000500000000000000"/>
              <a:sym typeface="Barlow" panose="00000500000000000000"/>
            </a:endParaRPr>
          </a:p>
          <a:p>
            <a:pPr marL="669290" lvl="1" indent="-334645" algn="just">
              <a:lnSpc>
                <a:spcPts val="4340"/>
              </a:lnSpc>
              <a:buFont typeface="Arial" panose="020B0604020202020204"/>
              <a:buChar char="•"/>
            </a:pPr>
            <a:r>
              <a:rPr lang="en-US" sz="3100">
                <a:solidFill>
                  <a:srgbClr val="252D37"/>
                </a:solidFill>
                <a:latin typeface="Barlow" panose="00000500000000000000"/>
                <a:ea typeface="Barlow" panose="00000500000000000000"/>
                <a:cs typeface="Barlow" panose="00000500000000000000"/>
                <a:sym typeface="Barlow" panose="00000500000000000000"/>
              </a:rPr>
              <a:t>Phân tích kiểu dữ liệu bị thiếu, từ đó đưa ra giải pháp</a:t>
            </a:r>
            <a:endParaRPr lang="en-US" sz="3100">
              <a:solidFill>
                <a:srgbClr val="252D37"/>
              </a:solidFill>
              <a:latin typeface="Barlow" panose="00000500000000000000"/>
              <a:ea typeface="Barlow" panose="00000500000000000000"/>
              <a:cs typeface="Barlow" panose="00000500000000000000"/>
              <a:sym typeface="Barlow" panose="00000500000000000000"/>
            </a:endParaRPr>
          </a:p>
        </p:txBody>
      </p:sp>
      <p:sp>
        <p:nvSpPr>
          <p:cNvPr id="19" name="TextBox 19"/>
          <p:cNvSpPr txBox="1"/>
          <p:nvPr/>
        </p:nvSpPr>
        <p:spPr>
          <a:xfrm>
            <a:off x="16727515" y="8933708"/>
            <a:ext cx="1063569" cy="627238"/>
          </a:xfrm>
          <a:prstGeom prst="rect">
            <a:avLst/>
          </a:prstGeom>
        </p:spPr>
        <p:txBody>
          <a:bodyPr lIns="0" tIns="0" rIns="0" bIns="0" rtlCol="0" anchor="t">
            <a:spAutoFit/>
          </a:bodyPr>
          <a:lstStyle/>
          <a:p>
            <a:pPr algn="ctr">
              <a:lnSpc>
                <a:spcPts val="4320"/>
              </a:lnSpc>
            </a:pPr>
            <a:r>
              <a:rPr lang="en-US" sz="5400" b="1">
                <a:solidFill>
                  <a:srgbClr val="D96627"/>
                </a:solidFill>
                <a:latin typeface="Barlow Bold" panose="00000800000000000000"/>
                <a:ea typeface="Barlow Bold" panose="00000800000000000000"/>
                <a:cs typeface="Barlow Bold" panose="00000800000000000000"/>
                <a:sym typeface="Barlow Bold" panose="00000800000000000000"/>
              </a:rPr>
              <a:t>15</a:t>
            </a:r>
            <a:endParaRPr lang="en-US" sz="54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grpSp>
        <p:nvGrpSpPr>
          <p:cNvPr id="2" name="Group 2"/>
          <p:cNvGrpSpPr/>
          <p:nvPr/>
        </p:nvGrpSpPr>
        <p:grpSpPr>
          <a:xfrm rot="0">
            <a:off x="2408237" y="4353515"/>
            <a:ext cx="6547437" cy="4389575"/>
            <a:chOff x="0" y="0"/>
            <a:chExt cx="1724428" cy="1156102"/>
          </a:xfrm>
        </p:grpSpPr>
        <p:sp>
          <p:nvSpPr>
            <p:cNvPr id="3" name="Freeform 3"/>
            <p:cNvSpPr/>
            <p:nvPr/>
          </p:nvSpPr>
          <p:spPr>
            <a:xfrm>
              <a:off x="0" y="0"/>
              <a:ext cx="1724428" cy="1156102"/>
            </a:xfrm>
            <a:custGeom>
              <a:avLst/>
              <a:gdLst/>
              <a:ahLst/>
              <a:cxnLst/>
              <a:rect l="l" t="t" r="r" b="b"/>
              <a:pathLst>
                <a:path w="1724428" h="1156102">
                  <a:moveTo>
                    <a:pt x="53210" y="0"/>
                  </a:moveTo>
                  <a:lnTo>
                    <a:pt x="1671218" y="0"/>
                  </a:lnTo>
                  <a:cubicBezTo>
                    <a:pt x="1700605" y="0"/>
                    <a:pt x="1724428" y="23823"/>
                    <a:pt x="1724428" y="53210"/>
                  </a:cubicBezTo>
                  <a:lnTo>
                    <a:pt x="1724428" y="1102892"/>
                  </a:lnTo>
                  <a:cubicBezTo>
                    <a:pt x="1724428" y="1117004"/>
                    <a:pt x="1718822" y="1130539"/>
                    <a:pt x="1708843" y="1140517"/>
                  </a:cubicBezTo>
                  <a:cubicBezTo>
                    <a:pt x="1698865" y="1150496"/>
                    <a:pt x="1685330" y="1156102"/>
                    <a:pt x="1671218" y="1156102"/>
                  </a:cubicBezTo>
                  <a:lnTo>
                    <a:pt x="53210" y="1156102"/>
                  </a:lnTo>
                  <a:cubicBezTo>
                    <a:pt x="23823" y="1156102"/>
                    <a:pt x="0" y="1132279"/>
                    <a:pt x="0" y="1102892"/>
                  </a:cubicBezTo>
                  <a:lnTo>
                    <a:pt x="0" y="53210"/>
                  </a:lnTo>
                  <a:cubicBezTo>
                    <a:pt x="0" y="39098"/>
                    <a:pt x="5606" y="25563"/>
                    <a:pt x="15585" y="15585"/>
                  </a:cubicBezTo>
                  <a:cubicBezTo>
                    <a:pt x="25563" y="5606"/>
                    <a:pt x="39098" y="0"/>
                    <a:pt x="53210" y="0"/>
                  </a:cubicBezTo>
                  <a:close/>
                </a:path>
              </a:pathLst>
            </a:custGeom>
            <a:solidFill>
              <a:srgbClr val="D96627">
                <a:alpha val="18824"/>
              </a:srgbClr>
            </a:solidFill>
          </p:spPr>
        </p:sp>
        <p:sp>
          <p:nvSpPr>
            <p:cNvPr id="4" name="TextBox 4"/>
            <p:cNvSpPr txBox="1"/>
            <p:nvPr/>
          </p:nvSpPr>
          <p:spPr>
            <a:xfrm>
              <a:off x="0" y="-38100"/>
              <a:ext cx="1724428" cy="1194202"/>
            </a:xfrm>
            <a:prstGeom prst="rect">
              <a:avLst/>
            </a:prstGeom>
          </p:spPr>
          <p:txBody>
            <a:bodyPr lIns="50800" tIns="50800" rIns="50800" bIns="50800" rtlCol="0" anchor="ctr"/>
            <a:lstStyle/>
            <a:p>
              <a:pPr algn="ctr">
                <a:lnSpc>
                  <a:spcPts val="2660"/>
                </a:lnSpc>
                <a:spcBef>
                  <a:spcPct val="0"/>
                </a:spcBef>
              </a:pPr>
            </a:p>
          </p:txBody>
        </p:sp>
      </p:grpSp>
      <p:sp>
        <p:nvSpPr>
          <p:cNvPr id="5" name="TextBox 5"/>
          <p:cNvSpPr txBox="1"/>
          <p:nvPr/>
        </p:nvSpPr>
        <p:spPr>
          <a:xfrm>
            <a:off x="2408237" y="1553435"/>
            <a:ext cx="13471526" cy="1444020"/>
          </a:xfrm>
          <a:prstGeom prst="rect">
            <a:avLst/>
          </a:prstGeom>
        </p:spPr>
        <p:txBody>
          <a:bodyPr lIns="0" tIns="0" rIns="0" bIns="0" rtlCol="0" anchor="t">
            <a:spAutoFit/>
          </a:bodyPr>
          <a:lstStyle/>
          <a:p>
            <a:pPr algn="l">
              <a:lnSpc>
                <a:spcPts val="5660"/>
              </a:lnSpc>
            </a:pPr>
            <a:r>
              <a:rPr lang="en-US" sz="4880" b="1">
                <a:solidFill>
                  <a:srgbClr val="D96627"/>
                </a:solidFill>
                <a:latin typeface="Barlow Bold" panose="00000800000000000000"/>
                <a:ea typeface="Barlow Bold" panose="00000800000000000000"/>
                <a:cs typeface="Barlow Bold" panose="00000800000000000000"/>
                <a:sym typeface="Barlow Bold" panose="00000800000000000000"/>
              </a:rPr>
              <a:t>PHÂN TÍCH VÀ XỬ LÝ</a:t>
            </a:r>
            <a:endParaRPr lang="en-US" sz="4880" b="1">
              <a:solidFill>
                <a:srgbClr val="D96627"/>
              </a:solidFill>
              <a:latin typeface="Barlow Bold" panose="00000800000000000000"/>
              <a:ea typeface="Barlow Bold" panose="00000800000000000000"/>
              <a:cs typeface="Barlow Bold" panose="00000800000000000000"/>
              <a:sym typeface="Barlow Bold" panose="00000800000000000000"/>
            </a:endParaRPr>
          </a:p>
          <a:p>
            <a:pPr algn="l">
              <a:lnSpc>
                <a:spcPts val="5660"/>
              </a:lnSpc>
            </a:pPr>
            <a:r>
              <a:rPr lang="en-US" sz="4880" b="1">
                <a:solidFill>
                  <a:srgbClr val="D96627"/>
                </a:solidFill>
                <a:latin typeface="Barlow Bold" panose="00000800000000000000"/>
                <a:ea typeface="Barlow Bold" panose="00000800000000000000"/>
                <a:cs typeface="Barlow Bold" panose="00000800000000000000"/>
                <a:sym typeface="Barlow Bold" panose="00000800000000000000"/>
              </a:rPr>
              <a:t>DỮ LIỆU NGOẠI LAI</a:t>
            </a:r>
            <a:endParaRPr lang="en-US" sz="488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6" name="TextBox 6"/>
          <p:cNvSpPr txBox="1"/>
          <p:nvPr/>
        </p:nvSpPr>
        <p:spPr>
          <a:xfrm>
            <a:off x="2875848" y="4482569"/>
            <a:ext cx="5612215" cy="3200400"/>
          </a:xfrm>
          <a:prstGeom prst="rect">
            <a:avLst/>
          </a:prstGeom>
        </p:spPr>
        <p:txBody>
          <a:bodyPr lIns="0" tIns="0" rIns="0" bIns="0" rtlCol="0" anchor="t">
            <a:spAutoFit/>
          </a:bodyPr>
          <a:lstStyle/>
          <a:p>
            <a:pPr algn="just">
              <a:lnSpc>
                <a:spcPts val="4200"/>
              </a:lnSpc>
            </a:pPr>
            <a:r>
              <a:rPr lang="en-US" sz="3000">
                <a:solidFill>
                  <a:srgbClr val="252D37"/>
                </a:solidFill>
                <a:latin typeface="Barlow" panose="00000500000000000000"/>
                <a:ea typeface="Barlow" panose="00000500000000000000"/>
                <a:cs typeface="Barlow" panose="00000500000000000000"/>
                <a:sym typeface="Barlow" panose="00000500000000000000"/>
              </a:rPr>
              <a:t>Xác định các điểm dữ liệu "ngoại lai" </a:t>
            </a:r>
            <a:r>
              <a:rPr lang="en-US" sz="3000" i="1">
                <a:solidFill>
                  <a:srgbClr val="252D37"/>
                </a:solidFill>
                <a:latin typeface="Barlow Italics" panose="00000500000000000000"/>
                <a:ea typeface="Barlow Italics" panose="00000500000000000000"/>
                <a:cs typeface="Barlow Italics" panose="00000500000000000000"/>
                <a:sym typeface="Barlow Italics" panose="00000500000000000000"/>
              </a:rPr>
              <a:t>(outliers) </a:t>
            </a:r>
            <a:r>
              <a:rPr lang="en-US" sz="3000">
                <a:solidFill>
                  <a:srgbClr val="252D37"/>
                </a:solidFill>
                <a:latin typeface="Barlow" panose="00000500000000000000"/>
                <a:ea typeface="Barlow" panose="00000500000000000000"/>
                <a:cs typeface="Barlow" panose="00000500000000000000"/>
                <a:sym typeface="Barlow" panose="00000500000000000000"/>
              </a:rPr>
              <a:t>có giá trị bất thường so với phần còn lại của dữ liệu. Các ngoại lai có thể ảnh hưởng đến hiệu suất của mô hình và cần được xử lý một cách thích hợp.</a:t>
            </a:r>
            <a:endParaRPr lang="en-US" sz="3000">
              <a:solidFill>
                <a:srgbClr val="252D37"/>
              </a:solidFill>
              <a:latin typeface="Barlow" panose="00000500000000000000"/>
              <a:ea typeface="Barlow" panose="00000500000000000000"/>
              <a:cs typeface="Barlow" panose="00000500000000000000"/>
              <a:sym typeface="Barlow" panose="00000500000000000000"/>
            </a:endParaRPr>
          </a:p>
        </p:txBody>
      </p:sp>
      <p:grpSp>
        <p:nvGrpSpPr>
          <p:cNvPr id="7" name="Group 7"/>
          <p:cNvGrpSpPr/>
          <p:nvPr/>
        </p:nvGrpSpPr>
        <p:grpSpPr>
          <a:xfrm rot="0">
            <a:off x="2408237" y="3077127"/>
            <a:ext cx="6547437" cy="1009689"/>
            <a:chOff x="0" y="0"/>
            <a:chExt cx="1724428" cy="265926"/>
          </a:xfrm>
        </p:grpSpPr>
        <p:sp>
          <p:nvSpPr>
            <p:cNvPr id="8" name="Freeform 8"/>
            <p:cNvSpPr/>
            <p:nvPr/>
          </p:nvSpPr>
          <p:spPr>
            <a:xfrm>
              <a:off x="0" y="0"/>
              <a:ext cx="1724428" cy="265926"/>
            </a:xfrm>
            <a:custGeom>
              <a:avLst/>
              <a:gdLst/>
              <a:ahLst/>
              <a:cxnLst/>
              <a:rect l="l" t="t" r="r" b="b"/>
              <a:pathLst>
                <a:path w="1724428" h="265926">
                  <a:moveTo>
                    <a:pt x="15372" y="0"/>
                  </a:moveTo>
                  <a:lnTo>
                    <a:pt x="1709056" y="0"/>
                  </a:lnTo>
                  <a:cubicBezTo>
                    <a:pt x="1717546" y="0"/>
                    <a:pt x="1724428" y="6882"/>
                    <a:pt x="1724428" y="15372"/>
                  </a:cubicBezTo>
                  <a:lnTo>
                    <a:pt x="1724428" y="250555"/>
                  </a:lnTo>
                  <a:cubicBezTo>
                    <a:pt x="1724428" y="254631"/>
                    <a:pt x="1722808" y="258541"/>
                    <a:pt x="1719926" y="261424"/>
                  </a:cubicBezTo>
                  <a:cubicBezTo>
                    <a:pt x="1717043" y="264307"/>
                    <a:pt x="1713133" y="265926"/>
                    <a:pt x="1709056" y="265926"/>
                  </a:cubicBezTo>
                  <a:lnTo>
                    <a:pt x="15372" y="265926"/>
                  </a:lnTo>
                  <a:cubicBezTo>
                    <a:pt x="6882" y="265926"/>
                    <a:pt x="0" y="259044"/>
                    <a:pt x="0" y="250555"/>
                  </a:cubicBezTo>
                  <a:lnTo>
                    <a:pt x="0" y="15372"/>
                  </a:lnTo>
                  <a:cubicBezTo>
                    <a:pt x="0" y="6882"/>
                    <a:pt x="6882" y="0"/>
                    <a:pt x="15372" y="0"/>
                  </a:cubicBezTo>
                  <a:close/>
                </a:path>
              </a:pathLst>
            </a:custGeom>
            <a:solidFill>
              <a:srgbClr val="D96627"/>
            </a:solidFill>
          </p:spPr>
        </p:sp>
        <p:sp>
          <p:nvSpPr>
            <p:cNvPr id="9" name="TextBox 9"/>
            <p:cNvSpPr txBox="1"/>
            <p:nvPr/>
          </p:nvSpPr>
          <p:spPr>
            <a:xfrm>
              <a:off x="0" y="-38100"/>
              <a:ext cx="1724428" cy="304026"/>
            </a:xfrm>
            <a:prstGeom prst="rect">
              <a:avLst/>
            </a:prstGeom>
          </p:spPr>
          <p:txBody>
            <a:bodyPr lIns="50800" tIns="50800" rIns="50800" bIns="50800" rtlCol="0" anchor="ctr"/>
            <a:lstStyle/>
            <a:p>
              <a:pPr algn="ctr">
                <a:lnSpc>
                  <a:spcPts val="2660"/>
                </a:lnSpc>
                <a:spcBef>
                  <a:spcPct val="0"/>
                </a:spcBef>
              </a:pPr>
            </a:p>
          </p:txBody>
        </p:sp>
      </p:grpSp>
      <p:grpSp>
        <p:nvGrpSpPr>
          <p:cNvPr id="10" name="Group 10"/>
          <p:cNvGrpSpPr/>
          <p:nvPr/>
        </p:nvGrpSpPr>
        <p:grpSpPr>
          <a:xfrm rot="0">
            <a:off x="9332326" y="3077127"/>
            <a:ext cx="6547437" cy="1009689"/>
            <a:chOff x="0" y="0"/>
            <a:chExt cx="1724428" cy="265926"/>
          </a:xfrm>
        </p:grpSpPr>
        <p:sp>
          <p:nvSpPr>
            <p:cNvPr id="11" name="Freeform 11"/>
            <p:cNvSpPr/>
            <p:nvPr/>
          </p:nvSpPr>
          <p:spPr>
            <a:xfrm>
              <a:off x="0" y="0"/>
              <a:ext cx="1724428" cy="265926"/>
            </a:xfrm>
            <a:custGeom>
              <a:avLst/>
              <a:gdLst/>
              <a:ahLst/>
              <a:cxnLst/>
              <a:rect l="l" t="t" r="r" b="b"/>
              <a:pathLst>
                <a:path w="1724428" h="265926">
                  <a:moveTo>
                    <a:pt x="15372" y="0"/>
                  </a:moveTo>
                  <a:lnTo>
                    <a:pt x="1709056" y="0"/>
                  </a:lnTo>
                  <a:cubicBezTo>
                    <a:pt x="1717546" y="0"/>
                    <a:pt x="1724428" y="6882"/>
                    <a:pt x="1724428" y="15372"/>
                  </a:cubicBezTo>
                  <a:lnTo>
                    <a:pt x="1724428" y="250555"/>
                  </a:lnTo>
                  <a:cubicBezTo>
                    <a:pt x="1724428" y="254631"/>
                    <a:pt x="1722808" y="258541"/>
                    <a:pt x="1719926" y="261424"/>
                  </a:cubicBezTo>
                  <a:cubicBezTo>
                    <a:pt x="1717043" y="264307"/>
                    <a:pt x="1713133" y="265926"/>
                    <a:pt x="1709056" y="265926"/>
                  </a:cubicBezTo>
                  <a:lnTo>
                    <a:pt x="15372" y="265926"/>
                  </a:lnTo>
                  <a:cubicBezTo>
                    <a:pt x="6882" y="265926"/>
                    <a:pt x="0" y="259044"/>
                    <a:pt x="0" y="250555"/>
                  </a:cubicBezTo>
                  <a:lnTo>
                    <a:pt x="0" y="15372"/>
                  </a:lnTo>
                  <a:cubicBezTo>
                    <a:pt x="0" y="6882"/>
                    <a:pt x="6882" y="0"/>
                    <a:pt x="15372" y="0"/>
                  </a:cubicBezTo>
                  <a:close/>
                </a:path>
              </a:pathLst>
            </a:custGeom>
            <a:solidFill>
              <a:srgbClr val="D96627"/>
            </a:solidFill>
          </p:spPr>
        </p:sp>
        <p:sp>
          <p:nvSpPr>
            <p:cNvPr id="12" name="TextBox 12"/>
            <p:cNvSpPr txBox="1"/>
            <p:nvPr/>
          </p:nvSpPr>
          <p:spPr>
            <a:xfrm>
              <a:off x="0" y="-38100"/>
              <a:ext cx="1724428" cy="304026"/>
            </a:xfrm>
            <a:prstGeom prst="rect">
              <a:avLst/>
            </a:prstGeom>
          </p:spPr>
          <p:txBody>
            <a:bodyPr lIns="50800" tIns="50800" rIns="50800" bIns="50800" rtlCol="0" anchor="ctr"/>
            <a:lstStyle/>
            <a:p>
              <a:pPr algn="ctr">
                <a:lnSpc>
                  <a:spcPts val="2660"/>
                </a:lnSpc>
                <a:spcBef>
                  <a:spcPct val="0"/>
                </a:spcBef>
              </a:pPr>
            </a:p>
          </p:txBody>
        </p:sp>
      </p:grpSp>
      <p:sp>
        <p:nvSpPr>
          <p:cNvPr id="13" name="TextBox 13"/>
          <p:cNvSpPr txBox="1"/>
          <p:nvPr/>
        </p:nvSpPr>
        <p:spPr>
          <a:xfrm>
            <a:off x="3343476" y="3374019"/>
            <a:ext cx="4676959" cy="587375"/>
          </a:xfrm>
          <a:prstGeom prst="rect">
            <a:avLst/>
          </a:prstGeom>
        </p:spPr>
        <p:txBody>
          <a:bodyPr lIns="0" tIns="0" rIns="0" bIns="0" rtlCol="0" anchor="t">
            <a:spAutoFit/>
          </a:bodyPr>
          <a:lstStyle/>
          <a:p>
            <a:pPr algn="ctr">
              <a:lnSpc>
                <a:spcPts val="4000"/>
              </a:lnSpc>
            </a:pPr>
            <a:r>
              <a:rPr lang="en-US" sz="5000">
                <a:solidFill>
                  <a:srgbClr val="FFFFFF"/>
                </a:solidFill>
                <a:latin typeface="Barlow" panose="00000500000000000000"/>
                <a:ea typeface="Barlow" panose="00000500000000000000"/>
                <a:cs typeface="Barlow" panose="00000500000000000000"/>
                <a:sym typeface="Barlow" panose="00000500000000000000"/>
              </a:rPr>
              <a:t>Mô tả</a:t>
            </a:r>
            <a:endParaRPr lang="en-US" sz="5000">
              <a:solidFill>
                <a:srgbClr val="FFFFFF"/>
              </a:solidFill>
              <a:latin typeface="Barlow" panose="00000500000000000000"/>
              <a:ea typeface="Barlow" panose="00000500000000000000"/>
              <a:cs typeface="Barlow" panose="00000500000000000000"/>
              <a:sym typeface="Barlow" panose="00000500000000000000"/>
            </a:endParaRPr>
          </a:p>
        </p:txBody>
      </p:sp>
      <p:sp>
        <p:nvSpPr>
          <p:cNvPr id="14" name="TextBox 14"/>
          <p:cNvSpPr txBox="1"/>
          <p:nvPr/>
        </p:nvSpPr>
        <p:spPr>
          <a:xfrm>
            <a:off x="10054581" y="3374019"/>
            <a:ext cx="4768582" cy="587375"/>
          </a:xfrm>
          <a:prstGeom prst="rect">
            <a:avLst/>
          </a:prstGeom>
        </p:spPr>
        <p:txBody>
          <a:bodyPr lIns="0" tIns="0" rIns="0" bIns="0" rtlCol="0" anchor="t">
            <a:spAutoFit/>
          </a:bodyPr>
          <a:lstStyle/>
          <a:p>
            <a:pPr algn="ctr">
              <a:lnSpc>
                <a:spcPts val="4000"/>
              </a:lnSpc>
            </a:pPr>
            <a:r>
              <a:rPr lang="en-US" sz="5000">
                <a:solidFill>
                  <a:srgbClr val="FFFFFF"/>
                </a:solidFill>
                <a:latin typeface="Barlow" panose="00000500000000000000"/>
                <a:ea typeface="Barlow" panose="00000500000000000000"/>
                <a:cs typeface="Barlow" panose="00000500000000000000"/>
                <a:sym typeface="Barlow" panose="00000500000000000000"/>
              </a:rPr>
              <a:t>Chi tiết</a:t>
            </a:r>
            <a:endParaRPr lang="en-US" sz="5000">
              <a:solidFill>
                <a:srgbClr val="FFFFFF"/>
              </a:solidFill>
              <a:latin typeface="Barlow" panose="00000500000000000000"/>
              <a:ea typeface="Barlow" panose="00000500000000000000"/>
              <a:cs typeface="Barlow" panose="00000500000000000000"/>
              <a:sym typeface="Barlow" panose="00000500000000000000"/>
            </a:endParaRPr>
          </a:p>
        </p:txBody>
      </p:sp>
      <p:grpSp>
        <p:nvGrpSpPr>
          <p:cNvPr id="15" name="Group 15"/>
          <p:cNvGrpSpPr/>
          <p:nvPr/>
        </p:nvGrpSpPr>
        <p:grpSpPr>
          <a:xfrm rot="0">
            <a:off x="9332326" y="4353515"/>
            <a:ext cx="6547437" cy="4389575"/>
            <a:chOff x="0" y="0"/>
            <a:chExt cx="1724428" cy="1156102"/>
          </a:xfrm>
        </p:grpSpPr>
        <p:sp>
          <p:nvSpPr>
            <p:cNvPr id="16" name="Freeform 16"/>
            <p:cNvSpPr/>
            <p:nvPr/>
          </p:nvSpPr>
          <p:spPr>
            <a:xfrm>
              <a:off x="0" y="0"/>
              <a:ext cx="1724428" cy="1156102"/>
            </a:xfrm>
            <a:custGeom>
              <a:avLst/>
              <a:gdLst/>
              <a:ahLst/>
              <a:cxnLst/>
              <a:rect l="l" t="t" r="r" b="b"/>
              <a:pathLst>
                <a:path w="1724428" h="1156102">
                  <a:moveTo>
                    <a:pt x="53210" y="0"/>
                  </a:moveTo>
                  <a:lnTo>
                    <a:pt x="1671218" y="0"/>
                  </a:lnTo>
                  <a:cubicBezTo>
                    <a:pt x="1700605" y="0"/>
                    <a:pt x="1724428" y="23823"/>
                    <a:pt x="1724428" y="53210"/>
                  </a:cubicBezTo>
                  <a:lnTo>
                    <a:pt x="1724428" y="1102892"/>
                  </a:lnTo>
                  <a:cubicBezTo>
                    <a:pt x="1724428" y="1117004"/>
                    <a:pt x="1718822" y="1130539"/>
                    <a:pt x="1708843" y="1140517"/>
                  </a:cubicBezTo>
                  <a:cubicBezTo>
                    <a:pt x="1698865" y="1150496"/>
                    <a:pt x="1685330" y="1156102"/>
                    <a:pt x="1671218" y="1156102"/>
                  </a:cubicBezTo>
                  <a:lnTo>
                    <a:pt x="53210" y="1156102"/>
                  </a:lnTo>
                  <a:cubicBezTo>
                    <a:pt x="23823" y="1156102"/>
                    <a:pt x="0" y="1132279"/>
                    <a:pt x="0" y="1102892"/>
                  </a:cubicBezTo>
                  <a:lnTo>
                    <a:pt x="0" y="53210"/>
                  </a:lnTo>
                  <a:cubicBezTo>
                    <a:pt x="0" y="39098"/>
                    <a:pt x="5606" y="25563"/>
                    <a:pt x="15585" y="15585"/>
                  </a:cubicBezTo>
                  <a:cubicBezTo>
                    <a:pt x="25563" y="5606"/>
                    <a:pt x="39098" y="0"/>
                    <a:pt x="53210" y="0"/>
                  </a:cubicBezTo>
                  <a:close/>
                </a:path>
              </a:pathLst>
            </a:custGeom>
            <a:solidFill>
              <a:srgbClr val="D96627">
                <a:alpha val="18824"/>
              </a:srgbClr>
            </a:solidFill>
          </p:spPr>
        </p:sp>
        <p:sp>
          <p:nvSpPr>
            <p:cNvPr id="17" name="TextBox 17"/>
            <p:cNvSpPr txBox="1"/>
            <p:nvPr/>
          </p:nvSpPr>
          <p:spPr>
            <a:xfrm>
              <a:off x="0" y="-38100"/>
              <a:ext cx="1724428" cy="1194202"/>
            </a:xfrm>
            <a:prstGeom prst="rect">
              <a:avLst/>
            </a:prstGeom>
          </p:spPr>
          <p:txBody>
            <a:bodyPr lIns="50800" tIns="50800" rIns="50800" bIns="50800" rtlCol="0" anchor="ctr"/>
            <a:lstStyle/>
            <a:p>
              <a:pPr algn="ctr">
                <a:lnSpc>
                  <a:spcPts val="2660"/>
                </a:lnSpc>
                <a:spcBef>
                  <a:spcPct val="0"/>
                </a:spcBef>
              </a:pPr>
            </a:p>
          </p:txBody>
        </p:sp>
      </p:grpSp>
      <p:sp>
        <p:nvSpPr>
          <p:cNvPr id="18" name="TextBox 18"/>
          <p:cNvSpPr txBox="1"/>
          <p:nvPr/>
        </p:nvSpPr>
        <p:spPr>
          <a:xfrm>
            <a:off x="9799937" y="4482569"/>
            <a:ext cx="5612215" cy="3853180"/>
          </a:xfrm>
          <a:prstGeom prst="rect">
            <a:avLst/>
          </a:prstGeom>
        </p:spPr>
        <p:txBody>
          <a:bodyPr lIns="0" tIns="0" rIns="0" bIns="0" rtlCol="0" anchor="t">
            <a:spAutoFit/>
          </a:bodyPr>
          <a:lstStyle/>
          <a:p>
            <a:pPr marL="647700" lvl="1" indent="-323850" algn="just">
              <a:lnSpc>
                <a:spcPts val="4200"/>
              </a:lnSpc>
              <a:buFont typeface="Arial" panose="020B0604020202020204"/>
              <a:buChar char="•"/>
            </a:pPr>
            <a:r>
              <a:rPr lang="en-US" sz="3000">
                <a:solidFill>
                  <a:srgbClr val="252D37"/>
                </a:solidFill>
                <a:latin typeface="Barlow" panose="00000500000000000000"/>
                <a:ea typeface="Barlow" panose="00000500000000000000"/>
                <a:cs typeface="Barlow" panose="00000500000000000000"/>
                <a:sym typeface="Barlow" panose="00000500000000000000"/>
              </a:rPr>
              <a:t>Phát hiện ngoại lai</a:t>
            </a:r>
            <a:endParaRPr lang="en-US" sz="3000">
              <a:solidFill>
                <a:srgbClr val="252D37"/>
              </a:solidFill>
              <a:latin typeface="Barlow" panose="00000500000000000000"/>
              <a:ea typeface="Barlow" panose="00000500000000000000"/>
              <a:cs typeface="Barlow" panose="00000500000000000000"/>
              <a:sym typeface="Barlow" panose="00000500000000000000"/>
            </a:endParaRPr>
          </a:p>
          <a:p>
            <a:pPr marL="1165860" lvl="2" indent="-388620" algn="just">
              <a:lnSpc>
                <a:spcPts val="3780"/>
              </a:lnSpc>
              <a:buFont typeface="Arial" panose="020B0604020202020204"/>
              <a:buChar char="⚬"/>
            </a:pPr>
            <a:r>
              <a:rPr lang="en-US" sz="2700">
                <a:solidFill>
                  <a:srgbClr val="252D37"/>
                </a:solidFill>
                <a:latin typeface="Barlow" panose="00000500000000000000"/>
                <a:ea typeface="Barlow" panose="00000500000000000000"/>
                <a:cs typeface="Barlow" panose="00000500000000000000"/>
                <a:sym typeface="Barlow" panose="00000500000000000000"/>
              </a:rPr>
              <a:t>Phương pháp trực quan</a:t>
            </a:r>
            <a:endParaRPr lang="en-US" sz="2700">
              <a:solidFill>
                <a:srgbClr val="252D37"/>
              </a:solidFill>
              <a:latin typeface="Barlow" panose="00000500000000000000"/>
              <a:ea typeface="Barlow" panose="00000500000000000000"/>
              <a:cs typeface="Barlow" panose="00000500000000000000"/>
              <a:sym typeface="Barlow" panose="00000500000000000000"/>
            </a:endParaRPr>
          </a:p>
          <a:p>
            <a:pPr marL="1165860" lvl="2" indent="-388620" algn="just">
              <a:lnSpc>
                <a:spcPts val="3780"/>
              </a:lnSpc>
              <a:buFont typeface="Arial" panose="020B0604020202020204"/>
              <a:buChar char="⚬"/>
            </a:pPr>
            <a:r>
              <a:rPr lang="en-US" sz="2700">
                <a:solidFill>
                  <a:srgbClr val="252D37"/>
                </a:solidFill>
                <a:latin typeface="Barlow" panose="00000500000000000000"/>
                <a:ea typeface="Barlow" panose="00000500000000000000"/>
                <a:cs typeface="Barlow" panose="00000500000000000000"/>
                <a:sym typeface="Barlow" panose="00000500000000000000"/>
              </a:rPr>
              <a:t>Phương pháp thống kê</a:t>
            </a:r>
            <a:endParaRPr lang="en-US" sz="2700">
              <a:solidFill>
                <a:srgbClr val="252D37"/>
              </a:solidFill>
              <a:latin typeface="Barlow" panose="00000500000000000000"/>
              <a:ea typeface="Barlow" panose="00000500000000000000"/>
              <a:cs typeface="Barlow" panose="00000500000000000000"/>
              <a:sym typeface="Barlow" panose="00000500000000000000"/>
            </a:endParaRPr>
          </a:p>
          <a:p>
            <a:pPr marL="647700" lvl="1" indent="-323850" algn="just">
              <a:lnSpc>
                <a:spcPts val="4200"/>
              </a:lnSpc>
              <a:buFont typeface="Arial" panose="020B0604020202020204"/>
              <a:buChar char="•"/>
            </a:pPr>
            <a:r>
              <a:rPr lang="en-US" sz="3000">
                <a:solidFill>
                  <a:srgbClr val="252D37"/>
                </a:solidFill>
                <a:latin typeface="Barlow" panose="00000500000000000000"/>
                <a:ea typeface="Barlow" panose="00000500000000000000"/>
                <a:cs typeface="Barlow" panose="00000500000000000000"/>
                <a:sym typeface="Barlow" panose="00000500000000000000"/>
              </a:rPr>
              <a:t>Xử lý ngoại lai</a:t>
            </a:r>
            <a:endParaRPr lang="en-US" sz="3000">
              <a:solidFill>
                <a:srgbClr val="252D37"/>
              </a:solidFill>
              <a:latin typeface="Barlow" panose="00000500000000000000"/>
              <a:ea typeface="Barlow" panose="00000500000000000000"/>
              <a:cs typeface="Barlow" panose="00000500000000000000"/>
              <a:sym typeface="Barlow" panose="00000500000000000000"/>
            </a:endParaRPr>
          </a:p>
          <a:p>
            <a:pPr marL="1122680" lvl="2" indent="-374015" algn="just">
              <a:lnSpc>
                <a:spcPts val="3640"/>
              </a:lnSpc>
              <a:buFont typeface="Arial" panose="020B0604020202020204"/>
              <a:buChar char="⚬"/>
            </a:pPr>
            <a:r>
              <a:rPr lang="en-US" sz="2600">
                <a:solidFill>
                  <a:srgbClr val="252D37"/>
                </a:solidFill>
                <a:latin typeface="Barlow" panose="00000500000000000000"/>
                <a:ea typeface="Barlow" panose="00000500000000000000"/>
                <a:cs typeface="Barlow" panose="00000500000000000000"/>
                <a:sym typeface="Barlow" panose="00000500000000000000"/>
              </a:rPr>
              <a:t>Loại bỏ</a:t>
            </a:r>
            <a:endParaRPr lang="en-US" sz="2600">
              <a:solidFill>
                <a:srgbClr val="252D37"/>
              </a:solidFill>
              <a:latin typeface="Barlow" panose="00000500000000000000"/>
              <a:ea typeface="Barlow" panose="00000500000000000000"/>
              <a:cs typeface="Barlow" panose="00000500000000000000"/>
              <a:sym typeface="Barlow" panose="00000500000000000000"/>
            </a:endParaRPr>
          </a:p>
          <a:p>
            <a:pPr marL="1122680" lvl="2" indent="-374015" algn="just">
              <a:lnSpc>
                <a:spcPts val="3640"/>
              </a:lnSpc>
              <a:buFont typeface="Arial" panose="020B0604020202020204"/>
              <a:buChar char="⚬"/>
            </a:pPr>
            <a:r>
              <a:rPr lang="en-US" sz="2600">
                <a:solidFill>
                  <a:srgbClr val="252D37"/>
                </a:solidFill>
                <a:latin typeface="Barlow" panose="00000500000000000000"/>
                <a:ea typeface="Barlow" panose="00000500000000000000"/>
                <a:cs typeface="Barlow" panose="00000500000000000000"/>
                <a:sym typeface="Barlow" panose="00000500000000000000"/>
              </a:rPr>
              <a:t>Thay thế</a:t>
            </a:r>
            <a:endParaRPr lang="en-US" sz="2600">
              <a:solidFill>
                <a:srgbClr val="252D37"/>
              </a:solidFill>
              <a:latin typeface="Barlow" panose="00000500000000000000"/>
              <a:ea typeface="Barlow" panose="00000500000000000000"/>
              <a:cs typeface="Barlow" panose="00000500000000000000"/>
              <a:sym typeface="Barlow" panose="00000500000000000000"/>
            </a:endParaRPr>
          </a:p>
          <a:p>
            <a:pPr marL="1122680" lvl="2" indent="-374015" algn="just">
              <a:lnSpc>
                <a:spcPts val="3640"/>
              </a:lnSpc>
              <a:buFont typeface="Arial" panose="020B0604020202020204"/>
              <a:buChar char="⚬"/>
            </a:pPr>
            <a:r>
              <a:rPr lang="en-US" sz="2600">
                <a:solidFill>
                  <a:srgbClr val="252D37"/>
                </a:solidFill>
                <a:latin typeface="Barlow" panose="00000500000000000000"/>
                <a:ea typeface="Barlow" panose="00000500000000000000"/>
                <a:cs typeface="Barlow" panose="00000500000000000000"/>
                <a:sym typeface="Barlow" panose="00000500000000000000"/>
              </a:rPr>
              <a:t>Biến đối dữ liệu</a:t>
            </a:r>
            <a:endParaRPr lang="en-US" sz="2600">
              <a:solidFill>
                <a:srgbClr val="252D37"/>
              </a:solidFill>
              <a:latin typeface="Barlow" panose="00000500000000000000"/>
              <a:ea typeface="Barlow" panose="00000500000000000000"/>
              <a:cs typeface="Barlow" panose="00000500000000000000"/>
              <a:sym typeface="Barlow" panose="00000500000000000000"/>
            </a:endParaRPr>
          </a:p>
          <a:p>
            <a:pPr marL="1122680" lvl="2" indent="-374015" algn="just">
              <a:lnSpc>
                <a:spcPts val="3640"/>
              </a:lnSpc>
              <a:buFont typeface="Arial" panose="020B0604020202020204"/>
              <a:buChar char="⚬"/>
            </a:pPr>
            <a:r>
              <a:rPr lang="en-US" sz="2600">
                <a:solidFill>
                  <a:srgbClr val="252D37"/>
                </a:solidFill>
                <a:latin typeface="Barlow" panose="00000500000000000000"/>
                <a:ea typeface="Barlow" panose="00000500000000000000"/>
                <a:cs typeface="Barlow" panose="00000500000000000000"/>
                <a:sym typeface="Barlow" panose="00000500000000000000"/>
              </a:rPr>
              <a:t>Giữ lại dùng model khác</a:t>
            </a:r>
            <a:endParaRPr lang="en-US" sz="2600">
              <a:solidFill>
                <a:srgbClr val="252D37"/>
              </a:solidFill>
              <a:latin typeface="Barlow" panose="00000500000000000000"/>
              <a:ea typeface="Barlow" panose="00000500000000000000"/>
              <a:cs typeface="Barlow" panose="00000500000000000000"/>
              <a:sym typeface="Barlow" panose="00000500000000000000"/>
            </a:endParaRPr>
          </a:p>
        </p:txBody>
      </p:sp>
      <p:sp>
        <p:nvSpPr>
          <p:cNvPr id="19" name="TextBox 19"/>
          <p:cNvSpPr txBox="1"/>
          <p:nvPr/>
        </p:nvSpPr>
        <p:spPr>
          <a:xfrm>
            <a:off x="16727515" y="8933708"/>
            <a:ext cx="1063569" cy="627238"/>
          </a:xfrm>
          <a:prstGeom prst="rect">
            <a:avLst/>
          </a:prstGeom>
        </p:spPr>
        <p:txBody>
          <a:bodyPr lIns="0" tIns="0" rIns="0" bIns="0" rtlCol="0" anchor="t">
            <a:spAutoFit/>
          </a:bodyPr>
          <a:lstStyle/>
          <a:p>
            <a:pPr algn="ctr">
              <a:lnSpc>
                <a:spcPts val="4320"/>
              </a:lnSpc>
            </a:pPr>
            <a:r>
              <a:rPr lang="en-US" sz="5400" b="1">
                <a:solidFill>
                  <a:srgbClr val="D96627"/>
                </a:solidFill>
                <a:latin typeface="Barlow Bold" panose="00000800000000000000"/>
                <a:ea typeface="Barlow Bold" panose="00000800000000000000"/>
                <a:cs typeface="Barlow Bold" panose="00000800000000000000"/>
                <a:sym typeface="Barlow Bold" panose="00000800000000000000"/>
              </a:rPr>
              <a:t>16</a:t>
            </a:r>
            <a:endParaRPr lang="en-US" sz="54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grpSp>
        <p:nvGrpSpPr>
          <p:cNvPr id="2" name="Group 2"/>
          <p:cNvGrpSpPr/>
          <p:nvPr/>
        </p:nvGrpSpPr>
        <p:grpSpPr>
          <a:xfrm rot="0">
            <a:off x="2137241" y="4092522"/>
            <a:ext cx="14052418" cy="4375849"/>
            <a:chOff x="0" y="0"/>
            <a:chExt cx="3701048" cy="1152487"/>
          </a:xfrm>
        </p:grpSpPr>
        <p:sp>
          <p:nvSpPr>
            <p:cNvPr id="3" name="Freeform 3"/>
            <p:cNvSpPr/>
            <p:nvPr/>
          </p:nvSpPr>
          <p:spPr>
            <a:xfrm>
              <a:off x="0" y="0"/>
              <a:ext cx="3701049" cy="1152487"/>
            </a:xfrm>
            <a:custGeom>
              <a:avLst/>
              <a:gdLst/>
              <a:ahLst/>
              <a:cxnLst/>
              <a:rect l="l" t="t" r="r" b="b"/>
              <a:pathLst>
                <a:path w="3701049" h="1152487">
                  <a:moveTo>
                    <a:pt x="24792" y="0"/>
                  </a:moveTo>
                  <a:lnTo>
                    <a:pt x="3676257" y="0"/>
                  </a:lnTo>
                  <a:cubicBezTo>
                    <a:pt x="3689949" y="0"/>
                    <a:pt x="3701049" y="11100"/>
                    <a:pt x="3701049" y="24792"/>
                  </a:cubicBezTo>
                  <a:lnTo>
                    <a:pt x="3701049" y="1127695"/>
                  </a:lnTo>
                  <a:cubicBezTo>
                    <a:pt x="3701049" y="1141387"/>
                    <a:pt x="3689949" y="1152487"/>
                    <a:pt x="3676257" y="1152487"/>
                  </a:cubicBezTo>
                  <a:lnTo>
                    <a:pt x="24792" y="1152487"/>
                  </a:lnTo>
                  <a:cubicBezTo>
                    <a:pt x="11100" y="1152487"/>
                    <a:pt x="0" y="1141387"/>
                    <a:pt x="0" y="1127695"/>
                  </a:cubicBezTo>
                  <a:lnTo>
                    <a:pt x="0" y="24792"/>
                  </a:lnTo>
                  <a:cubicBezTo>
                    <a:pt x="0" y="11100"/>
                    <a:pt x="11100" y="0"/>
                    <a:pt x="24792" y="0"/>
                  </a:cubicBezTo>
                  <a:close/>
                </a:path>
              </a:pathLst>
            </a:custGeom>
            <a:solidFill>
              <a:srgbClr val="D96627">
                <a:alpha val="18824"/>
              </a:srgbClr>
            </a:solidFill>
          </p:spPr>
        </p:sp>
        <p:sp>
          <p:nvSpPr>
            <p:cNvPr id="4" name="TextBox 4"/>
            <p:cNvSpPr txBox="1"/>
            <p:nvPr/>
          </p:nvSpPr>
          <p:spPr>
            <a:xfrm>
              <a:off x="0" y="-38100"/>
              <a:ext cx="3701048" cy="1190587"/>
            </a:xfrm>
            <a:prstGeom prst="rect">
              <a:avLst/>
            </a:prstGeom>
          </p:spPr>
          <p:txBody>
            <a:bodyPr lIns="50800" tIns="50800" rIns="50800" bIns="50800" rtlCol="0" anchor="ctr"/>
            <a:lstStyle/>
            <a:p>
              <a:pPr algn="ctr">
                <a:lnSpc>
                  <a:spcPts val="2660"/>
                </a:lnSpc>
                <a:spcBef>
                  <a:spcPct val="0"/>
                </a:spcBef>
              </a:pPr>
            </a:p>
          </p:txBody>
        </p:sp>
      </p:grpSp>
      <p:sp>
        <p:nvSpPr>
          <p:cNvPr id="5" name="TextBox 5"/>
          <p:cNvSpPr txBox="1"/>
          <p:nvPr/>
        </p:nvSpPr>
        <p:spPr>
          <a:xfrm>
            <a:off x="2137241" y="1700128"/>
            <a:ext cx="4973771" cy="993423"/>
          </a:xfrm>
          <a:prstGeom prst="rect">
            <a:avLst/>
          </a:prstGeom>
        </p:spPr>
        <p:txBody>
          <a:bodyPr lIns="0" tIns="0" rIns="0" bIns="0" rtlCol="0" anchor="t">
            <a:spAutoFit/>
          </a:bodyPr>
          <a:lstStyle/>
          <a:p>
            <a:pPr algn="l">
              <a:lnSpc>
                <a:spcPts val="6945"/>
              </a:lnSpc>
            </a:pPr>
            <a:r>
              <a:rPr lang="en-US" sz="8680" b="1">
                <a:solidFill>
                  <a:srgbClr val="D96627"/>
                </a:solidFill>
                <a:latin typeface="Barlow Bold" panose="00000800000000000000"/>
                <a:ea typeface="Barlow Bold" panose="00000800000000000000"/>
                <a:cs typeface="Barlow Bold" panose="00000800000000000000"/>
                <a:sym typeface="Barlow Bold" panose="00000800000000000000"/>
              </a:rPr>
              <a:t>CHI TIẾT</a:t>
            </a:r>
            <a:endParaRPr lang="en-US" sz="868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6" name="TextBox 6"/>
          <p:cNvSpPr txBox="1"/>
          <p:nvPr/>
        </p:nvSpPr>
        <p:spPr>
          <a:xfrm>
            <a:off x="2733219" y="4515314"/>
            <a:ext cx="12821561" cy="3200400"/>
          </a:xfrm>
          <a:prstGeom prst="rect">
            <a:avLst/>
          </a:prstGeom>
        </p:spPr>
        <p:txBody>
          <a:bodyPr lIns="0" tIns="0" rIns="0" bIns="0" rtlCol="0" anchor="t">
            <a:spAutoFit/>
          </a:bodyPr>
          <a:lstStyle/>
          <a:p>
            <a:pPr algn="just">
              <a:lnSpc>
                <a:spcPts val="4200"/>
              </a:lnSpc>
            </a:pPr>
            <a:r>
              <a:rPr lang="en-US" sz="3000" b="1">
                <a:solidFill>
                  <a:srgbClr val="252D37"/>
                </a:solidFill>
                <a:latin typeface="Barlow Bold" panose="00000800000000000000"/>
                <a:ea typeface="Barlow Bold" panose="00000800000000000000"/>
                <a:cs typeface="Barlow Bold" panose="00000800000000000000"/>
                <a:sym typeface="Barlow Bold" panose="00000800000000000000"/>
              </a:rPr>
              <a:t>Phương pháp trực quan:</a:t>
            </a:r>
            <a:r>
              <a:rPr lang="en-US" sz="3000">
                <a:solidFill>
                  <a:srgbClr val="252D37"/>
                </a:solidFill>
                <a:latin typeface="Barlow" panose="00000500000000000000"/>
                <a:ea typeface="Barlow" panose="00000500000000000000"/>
                <a:cs typeface="Barlow" panose="00000500000000000000"/>
                <a:sym typeface="Barlow" panose="00000500000000000000"/>
              </a:rPr>
              <a:t> Sử dụng biểu đồ hộp </a:t>
            </a:r>
            <a:r>
              <a:rPr lang="en-US" sz="3000" i="1">
                <a:solidFill>
                  <a:srgbClr val="252D37"/>
                </a:solidFill>
                <a:latin typeface="Barlow Italics" panose="00000500000000000000"/>
                <a:ea typeface="Barlow Italics" panose="00000500000000000000"/>
                <a:cs typeface="Barlow Italics" panose="00000500000000000000"/>
                <a:sym typeface="Barlow Italics" panose="00000500000000000000"/>
              </a:rPr>
              <a:t>(box plots), </a:t>
            </a:r>
            <a:r>
              <a:rPr lang="en-US" sz="3000">
                <a:solidFill>
                  <a:srgbClr val="252D37"/>
                </a:solidFill>
                <a:latin typeface="Barlow" panose="00000500000000000000"/>
                <a:ea typeface="Barlow" panose="00000500000000000000"/>
                <a:cs typeface="Barlow" panose="00000500000000000000"/>
                <a:sym typeface="Barlow" panose="00000500000000000000"/>
              </a:rPr>
              <a:t>biểu đồ phân tán </a:t>
            </a:r>
            <a:r>
              <a:rPr lang="en-US" sz="3000" i="1">
                <a:solidFill>
                  <a:srgbClr val="252D37"/>
                </a:solidFill>
                <a:latin typeface="Barlow Italics" panose="00000500000000000000"/>
                <a:ea typeface="Barlow Italics" panose="00000500000000000000"/>
                <a:cs typeface="Barlow Italics" panose="00000500000000000000"/>
                <a:sym typeface="Barlow Italics" panose="00000500000000000000"/>
              </a:rPr>
              <a:t>(scatter plots) </a:t>
            </a:r>
            <a:r>
              <a:rPr lang="en-US" sz="3000">
                <a:solidFill>
                  <a:srgbClr val="252D37"/>
                </a:solidFill>
                <a:latin typeface="Barlow" panose="00000500000000000000"/>
                <a:ea typeface="Barlow" panose="00000500000000000000"/>
                <a:cs typeface="Barlow" panose="00000500000000000000"/>
                <a:sym typeface="Barlow" panose="00000500000000000000"/>
              </a:rPr>
              <a:t>để trực quan hóa dữ liệu và xác định các điểm nằm ngoài phạm vi thông thường.</a:t>
            </a:r>
            <a:endParaRPr lang="en-US" sz="3000">
              <a:solidFill>
                <a:srgbClr val="252D37"/>
              </a:solidFill>
              <a:latin typeface="Barlow" panose="00000500000000000000"/>
              <a:ea typeface="Barlow" panose="00000500000000000000"/>
              <a:cs typeface="Barlow" panose="00000500000000000000"/>
              <a:sym typeface="Barlow" panose="00000500000000000000"/>
            </a:endParaRPr>
          </a:p>
          <a:p>
            <a:pPr algn="just">
              <a:lnSpc>
                <a:spcPts val="4200"/>
              </a:lnSpc>
            </a:pPr>
            <a:r>
              <a:rPr lang="en-US" sz="3000" b="1">
                <a:solidFill>
                  <a:srgbClr val="252D37"/>
                </a:solidFill>
                <a:latin typeface="Barlow Bold" panose="00000800000000000000"/>
                <a:ea typeface="Barlow Bold" panose="00000800000000000000"/>
                <a:cs typeface="Barlow Bold" panose="00000800000000000000"/>
                <a:sym typeface="Barlow Bold" panose="00000800000000000000"/>
              </a:rPr>
              <a:t>Phương pháp thống kê:</a:t>
            </a:r>
            <a:r>
              <a:rPr lang="en-US" sz="3000">
                <a:solidFill>
                  <a:srgbClr val="252D37"/>
                </a:solidFill>
                <a:latin typeface="Barlow" panose="00000500000000000000"/>
                <a:ea typeface="Barlow" panose="00000500000000000000"/>
                <a:cs typeface="Barlow" panose="00000500000000000000"/>
                <a:sym typeface="Barlow" panose="00000500000000000000"/>
              </a:rPr>
              <a:t> Sử dụng các quy tắc dựa trên khoảng tứ phân vị </a:t>
            </a:r>
            <a:r>
              <a:rPr lang="en-US" sz="3000" i="1">
                <a:solidFill>
                  <a:srgbClr val="252D37"/>
                </a:solidFill>
                <a:latin typeface="Barlow Italics" panose="00000500000000000000"/>
                <a:ea typeface="Barlow Italics" panose="00000500000000000000"/>
                <a:cs typeface="Barlow Italics" panose="00000500000000000000"/>
                <a:sym typeface="Barlow Italics" panose="00000500000000000000"/>
              </a:rPr>
              <a:t>(interquartile range - IQR),</a:t>
            </a:r>
            <a:r>
              <a:rPr lang="en-US" sz="3000">
                <a:solidFill>
                  <a:srgbClr val="252D37"/>
                </a:solidFill>
                <a:latin typeface="Barlow" panose="00000500000000000000"/>
                <a:ea typeface="Barlow" panose="00000500000000000000"/>
                <a:cs typeface="Barlow" panose="00000500000000000000"/>
                <a:sym typeface="Barlow" panose="00000500000000000000"/>
              </a:rPr>
              <a:t> độ lệch chuẩn </a:t>
            </a:r>
            <a:r>
              <a:rPr lang="en-US" sz="3000" i="1">
                <a:solidFill>
                  <a:srgbClr val="252D37"/>
                </a:solidFill>
                <a:latin typeface="Barlow Italics" panose="00000500000000000000"/>
                <a:ea typeface="Barlow Italics" panose="00000500000000000000"/>
                <a:cs typeface="Barlow Italics" panose="00000500000000000000"/>
                <a:sym typeface="Barlow Italics" panose="00000500000000000000"/>
              </a:rPr>
              <a:t>(standard deviation), </a:t>
            </a:r>
            <a:r>
              <a:rPr lang="en-US" sz="3000">
                <a:solidFill>
                  <a:srgbClr val="252D37"/>
                </a:solidFill>
                <a:latin typeface="Barlow" panose="00000500000000000000"/>
                <a:ea typeface="Barlow" panose="00000500000000000000"/>
                <a:cs typeface="Barlow" panose="00000500000000000000"/>
                <a:sym typeface="Barlow" panose="00000500000000000000"/>
              </a:rPr>
              <a:t>hoặc các phương pháp thống kê khác để xác định các điểm dữ liệu bất thường.</a:t>
            </a:r>
            <a:endParaRPr lang="en-US" sz="3000">
              <a:solidFill>
                <a:srgbClr val="252D37"/>
              </a:solidFill>
              <a:latin typeface="Barlow" panose="00000500000000000000"/>
              <a:ea typeface="Barlow" panose="00000500000000000000"/>
              <a:cs typeface="Barlow" panose="00000500000000000000"/>
              <a:sym typeface="Barlow" panose="00000500000000000000"/>
            </a:endParaRPr>
          </a:p>
        </p:txBody>
      </p:sp>
      <p:grpSp>
        <p:nvGrpSpPr>
          <p:cNvPr id="7" name="Group 7"/>
          <p:cNvGrpSpPr/>
          <p:nvPr/>
        </p:nvGrpSpPr>
        <p:grpSpPr>
          <a:xfrm rot="0">
            <a:off x="2137241" y="2816133"/>
            <a:ext cx="8445248" cy="1009689"/>
            <a:chOff x="0" y="0"/>
            <a:chExt cx="2224263" cy="265926"/>
          </a:xfrm>
        </p:grpSpPr>
        <p:sp>
          <p:nvSpPr>
            <p:cNvPr id="8" name="Freeform 8"/>
            <p:cNvSpPr/>
            <p:nvPr/>
          </p:nvSpPr>
          <p:spPr>
            <a:xfrm>
              <a:off x="0" y="0"/>
              <a:ext cx="2224263" cy="265926"/>
            </a:xfrm>
            <a:custGeom>
              <a:avLst/>
              <a:gdLst/>
              <a:ahLst/>
              <a:cxnLst/>
              <a:rect l="l" t="t" r="r" b="b"/>
              <a:pathLst>
                <a:path w="2224263" h="265926">
                  <a:moveTo>
                    <a:pt x="11917" y="0"/>
                  </a:moveTo>
                  <a:lnTo>
                    <a:pt x="2212346" y="0"/>
                  </a:lnTo>
                  <a:cubicBezTo>
                    <a:pt x="2218927" y="0"/>
                    <a:pt x="2224263" y="5336"/>
                    <a:pt x="2224263" y="11917"/>
                  </a:cubicBezTo>
                  <a:lnTo>
                    <a:pt x="2224263" y="254009"/>
                  </a:lnTo>
                  <a:cubicBezTo>
                    <a:pt x="2224263" y="257170"/>
                    <a:pt x="2223007" y="260201"/>
                    <a:pt x="2220772" y="262436"/>
                  </a:cubicBezTo>
                  <a:cubicBezTo>
                    <a:pt x="2218537" y="264671"/>
                    <a:pt x="2215506" y="265926"/>
                    <a:pt x="2212346" y="265926"/>
                  </a:cubicBezTo>
                  <a:lnTo>
                    <a:pt x="11917" y="265926"/>
                  </a:lnTo>
                  <a:cubicBezTo>
                    <a:pt x="8757" y="265926"/>
                    <a:pt x="5725" y="264671"/>
                    <a:pt x="3491" y="262436"/>
                  </a:cubicBezTo>
                  <a:cubicBezTo>
                    <a:pt x="1256" y="260201"/>
                    <a:pt x="0" y="257170"/>
                    <a:pt x="0" y="254009"/>
                  </a:cubicBezTo>
                  <a:lnTo>
                    <a:pt x="0" y="11917"/>
                  </a:lnTo>
                  <a:cubicBezTo>
                    <a:pt x="0" y="8757"/>
                    <a:pt x="1256" y="5725"/>
                    <a:pt x="3491" y="3491"/>
                  </a:cubicBezTo>
                  <a:cubicBezTo>
                    <a:pt x="5725" y="1256"/>
                    <a:pt x="8757" y="0"/>
                    <a:pt x="11917" y="0"/>
                  </a:cubicBezTo>
                  <a:close/>
                </a:path>
              </a:pathLst>
            </a:custGeom>
            <a:solidFill>
              <a:srgbClr val="D96627"/>
            </a:solidFill>
          </p:spPr>
        </p:sp>
        <p:sp>
          <p:nvSpPr>
            <p:cNvPr id="9" name="TextBox 9"/>
            <p:cNvSpPr txBox="1"/>
            <p:nvPr/>
          </p:nvSpPr>
          <p:spPr>
            <a:xfrm>
              <a:off x="0" y="-38100"/>
              <a:ext cx="2224263" cy="304026"/>
            </a:xfrm>
            <a:prstGeom prst="rect">
              <a:avLst/>
            </a:prstGeom>
          </p:spPr>
          <p:txBody>
            <a:bodyPr lIns="50800" tIns="50800" rIns="50800" bIns="50800" rtlCol="0" anchor="ctr"/>
            <a:lstStyle/>
            <a:p>
              <a:pPr algn="ctr">
                <a:lnSpc>
                  <a:spcPts val="2660"/>
                </a:lnSpc>
                <a:spcBef>
                  <a:spcPct val="0"/>
                </a:spcBef>
              </a:pPr>
            </a:p>
          </p:txBody>
        </p:sp>
      </p:grpSp>
      <p:sp>
        <p:nvSpPr>
          <p:cNvPr id="10" name="TextBox 10"/>
          <p:cNvSpPr txBox="1"/>
          <p:nvPr/>
        </p:nvSpPr>
        <p:spPr>
          <a:xfrm>
            <a:off x="3097308" y="3113015"/>
            <a:ext cx="6525115" cy="587375"/>
          </a:xfrm>
          <a:prstGeom prst="rect">
            <a:avLst/>
          </a:prstGeom>
        </p:spPr>
        <p:txBody>
          <a:bodyPr lIns="0" tIns="0" rIns="0" bIns="0" rtlCol="0" anchor="t">
            <a:spAutoFit/>
          </a:bodyPr>
          <a:lstStyle/>
          <a:p>
            <a:pPr algn="ctr">
              <a:lnSpc>
                <a:spcPts val="4000"/>
              </a:lnSpc>
            </a:pPr>
            <a:r>
              <a:rPr lang="en-US" sz="5000">
                <a:solidFill>
                  <a:srgbClr val="FFFFFF"/>
                </a:solidFill>
                <a:latin typeface="Barlow" panose="00000500000000000000"/>
                <a:ea typeface="Barlow" panose="00000500000000000000"/>
                <a:cs typeface="Barlow" panose="00000500000000000000"/>
                <a:sym typeface="Barlow" panose="00000500000000000000"/>
              </a:rPr>
              <a:t>PHÁT HIỆN NGOẠI LAI</a:t>
            </a:r>
            <a:endParaRPr lang="en-US" sz="5000">
              <a:solidFill>
                <a:srgbClr val="FFFFFF"/>
              </a:solidFill>
              <a:latin typeface="Barlow" panose="00000500000000000000"/>
              <a:ea typeface="Barlow" panose="00000500000000000000"/>
              <a:cs typeface="Barlow" panose="00000500000000000000"/>
              <a:sym typeface="Barlow" panose="00000500000000000000"/>
            </a:endParaRPr>
          </a:p>
        </p:txBody>
      </p:sp>
      <p:sp>
        <p:nvSpPr>
          <p:cNvPr id="11" name="TextBox 11"/>
          <p:cNvSpPr txBox="1"/>
          <p:nvPr/>
        </p:nvSpPr>
        <p:spPr>
          <a:xfrm>
            <a:off x="16727515" y="8933708"/>
            <a:ext cx="1063569" cy="627238"/>
          </a:xfrm>
          <a:prstGeom prst="rect">
            <a:avLst/>
          </a:prstGeom>
        </p:spPr>
        <p:txBody>
          <a:bodyPr lIns="0" tIns="0" rIns="0" bIns="0" rtlCol="0" anchor="t">
            <a:spAutoFit/>
          </a:bodyPr>
          <a:lstStyle/>
          <a:p>
            <a:pPr algn="ctr">
              <a:lnSpc>
                <a:spcPts val="4320"/>
              </a:lnSpc>
            </a:pPr>
            <a:r>
              <a:rPr lang="en-US" sz="5400" b="1">
                <a:solidFill>
                  <a:srgbClr val="D96627"/>
                </a:solidFill>
                <a:latin typeface="Barlow Bold" panose="00000800000000000000"/>
                <a:ea typeface="Barlow Bold" panose="00000800000000000000"/>
                <a:cs typeface="Barlow Bold" panose="00000800000000000000"/>
                <a:sym typeface="Barlow Bold" panose="00000800000000000000"/>
              </a:rPr>
              <a:t>17</a:t>
            </a:r>
            <a:endParaRPr lang="en-US" sz="54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12" name="TextBox 12"/>
          <p:cNvSpPr txBox="1"/>
          <p:nvPr/>
        </p:nvSpPr>
        <p:spPr>
          <a:xfrm>
            <a:off x="6386709" y="2098583"/>
            <a:ext cx="5278772" cy="460375"/>
          </a:xfrm>
          <a:prstGeom prst="rect">
            <a:avLst/>
          </a:prstGeom>
        </p:spPr>
        <p:txBody>
          <a:bodyPr lIns="0" tIns="0" rIns="0" bIns="0" rtlCol="0" anchor="t">
            <a:spAutoFit/>
          </a:bodyPr>
          <a:lstStyle/>
          <a:p>
            <a:pPr algn="l">
              <a:lnSpc>
                <a:spcPts val="3200"/>
              </a:lnSpc>
            </a:pPr>
            <a:r>
              <a:rPr lang="en-US" sz="4000" b="1">
                <a:solidFill>
                  <a:srgbClr val="D96627"/>
                </a:solidFill>
                <a:latin typeface="Barlow Bold" panose="00000800000000000000"/>
                <a:ea typeface="Barlow Bold" panose="00000800000000000000"/>
                <a:cs typeface="Barlow Bold" panose="00000800000000000000"/>
                <a:sym typeface="Barlow Bold" panose="00000800000000000000"/>
              </a:rPr>
              <a:t>(DỰ ĐOÁN GIÁ NHÀ)</a:t>
            </a:r>
            <a:endParaRPr lang="en-US" sz="40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grpSp>
        <p:nvGrpSpPr>
          <p:cNvPr id="2" name="Group 2"/>
          <p:cNvGrpSpPr/>
          <p:nvPr/>
        </p:nvGrpSpPr>
        <p:grpSpPr>
          <a:xfrm rot="0">
            <a:off x="2137241" y="4092522"/>
            <a:ext cx="14052418" cy="4650686"/>
            <a:chOff x="0" y="0"/>
            <a:chExt cx="3701048" cy="1224872"/>
          </a:xfrm>
        </p:grpSpPr>
        <p:sp>
          <p:nvSpPr>
            <p:cNvPr id="3" name="Freeform 3"/>
            <p:cNvSpPr/>
            <p:nvPr/>
          </p:nvSpPr>
          <p:spPr>
            <a:xfrm>
              <a:off x="0" y="0"/>
              <a:ext cx="3701049" cy="1224872"/>
            </a:xfrm>
            <a:custGeom>
              <a:avLst/>
              <a:gdLst/>
              <a:ahLst/>
              <a:cxnLst/>
              <a:rect l="l" t="t" r="r" b="b"/>
              <a:pathLst>
                <a:path w="3701049" h="1224872">
                  <a:moveTo>
                    <a:pt x="24792" y="0"/>
                  </a:moveTo>
                  <a:lnTo>
                    <a:pt x="3676257" y="0"/>
                  </a:lnTo>
                  <a:cubicBezTo>
                    <a:pt x="3689949" y="0"/>
                    <a:pt x="3701049" y="11100"/>
                    <a:pt x="3701049" y="24792"/>
                  </a:cubicBezTo>
                  <a:lnTo>
                    <a:pt x="3701049" y="1200080"/>
                  </a:lnTo>
                  <a:cubicBezTo>
                    <a:pt x="3701049" y="1213772"/>
                    <a:pt x="3689949" y="1224872"/>
                    <a:pt x="3676257" y="1224872"/>
                  </a:cubicBezTo>
                  <a:lnTo>
                    <a:pt x="24792" y="1224872"/>
                  </a:lnTo>
                  <a:cubicBezTo>
                    <a:pt x="11100" y="1224872"/>
                    <a:pt x="0" y="1213772"/>
                    <a:pt x="0" y="1200080"/>
                  </a:cubicBezTo>
                  <a:lnTo>
                    <a:pt x="0" y="24792"/>
                  </a:lnTo>
                  <a:cubicBezTo>
                    <a:pt x="0" y="11100"/>
                    <a:pt x="11100" y="0"/>
                    <a:pt x="24792" y="0"/>
                  </a:cubicBezTo>
                  <a:close/>
                </a:path>
              </a:pathLst>
            </a:custGeom>
            <a:solidFill>
              <a:srgbClr val="D96627">
                <a:alpha val="18824"/>
              </a:srgbClr>
            </a:solidFill>
          </p:spPr>
        </p:sp>
        <p:sp>
          <p:nvSpPr>
            <p:cNvPr id="4" name="TextBox 4"/>
            <p:cNvSpPr txBox="1"/>
            <p:nvPr/>
          </p:nvSpPr>
          <p:spPr>
            <a:xfrm>
              <a:off x="0" y="-38100"/>
              <a:ext cx="3701048" cy="1262972"/>
            </a:xfrm>
            <a:prstGeom prst="rect">
              <a:avLst/>
            </a:prstGeom>
          </p:spPr>
          <p:txBody>
            <a:bodyPr lIns="50800" tIns="50800" rIns="50800" bIns="50800" rtlCol="0" anchor="ctr"/>
            <a:lstStyle/>
            <a:p>
              <a:pPr algn="ctr">
                <a:lnSpc>
                  <a:spcPts val="2660"/>
                </a:lnSpc>
                <a:spcBef>
                  <a:spcPct val="0"/>
                </a:spcBef>
              </a:pPr>
            </a:p>
          </p:txBody>
        </p:sp>
      </p:grpSp>
      <p:sp>
        <p:nvSpPr>
          <p:cNvPr id="5" name="TextBox 5"/>
          <p:cNvSpPr txBox="1"/>
          <p:nvPr/>
        </p:nvSpPr>
        <p:spPr>
          <a:xfrm>
            <a:off x="2137241" y="1700128"/>
            <a:ext cx="4973771" cy="993423"/>
          </a:xfrm>
          <a:prstGeom prst="rect">
            <a:avLst/>
          </a:prstGeom>
        </p:spPr>
        <p:txBody>
          <a:bodyPr lIns="0" tIns="0" rIns="0" bIns="0" rtlCol="0" anchor="t">
            <a:spAutoFit/>
          </a:bodyPr>
          <a:lstStyle/>
          <a:p>
            <a:pPr algn="l">
              <a:lnSpc>
                <a:spcPts val="6945"/>
              </a:lnSpc>
            </a:pPr>
            <a:r>
              <a:rPr lang="en-US" sz="8680" b="1">
                <a:solidFill>
                  <a:srgbClr val="D96627"/>
                </a:solidFill>
                <a:latin typeface="Barlow Bold" panose="00000800000000000000"/>
                <a:ea typeface="Barlow Bold" panose="00000800000000000000"/>
                <a:cs typeface="Barlow Bold" panose="00000800000000000000"/>
                <a:sym typeface="Barlow Bold" panose="00000800000000000000"/>
              </a:rPr>
              <a:t>CHI TIẾT</a:t>
            </a:r>
            <a:endParaRPr lang="en-US" sz="868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6" name="TextBox 6"/>
          <p:cNvSpPr txBox="1"/>
          <p:nvPr/>
        </p:nvSpPr>
        <p:spPr>
          <a:xfrm>
            <a:off x="2733219" y="4512865"/>
            <a:ext cx="12821561" cy="3733800"/>
          </a:xfrm>
          <a:prstGeom prst="rect">
            <a:avLst/>
          </a:prstGeom>
        </p:spPr>
        <p:txBody>
          <a:bodyPr lIns="0" tIns="0" rIns="0" bIns="0" rtlCol="0" anchor="t">
            <a:spAutoFit/>
          </a:bodyPr>
          <a:lstStyle/>
          <a:p>
            <a:pPr algn="just">
              <a:lnSpc>
                <a:spcPts val="4200"/>
              </a:lnSpc>
            </a:pPr>
            <a:r>
              <a:rPr lang="en-US" sz="3000" b="1">
                <a:solidFill>
                  <a:srgbClr val="252D37"/>
                </a:solidFill>
                <a:latin typeface="Barlow Bold" panose="00000800000000000000"/>
                <a:ea typeface="Barlow Bold" panose="00000800000000000000"/>
                <a:cs typeface="Barlow Bold" panose="00000800000000000000"/>
                <a:sym typeface="Barlow Bold" panose="00000800000000000000"/>
              </a:rPr>
              <a:t>Loại bỏ:</a:t>
            </a:r>
            <a:r>
              <a:rPr lang="en-US" sz="3000">
                <a:solidFill>
                  <a:srgbClr val="252D37"/>
                </a:solidFill>
                <a:latin typeface="Barlow" panose="00000500000000000000"/>
                <a:ea typeface="Barlow" panose="00000500000000000000"/>
                <a:cs typeface="Barlow" panose="00000500000000000000"/>
                <a:sym typeface="Barlow" panose="00000500000000000000"/>
              </a:rPr>
              <a:t> Xóa các điểm ngoại lai khỏi dữ liệu </a:t>
            </a:r>
            <a:r>
              <a:rPr lang="en-US" sz="3000" i="1">
                <a:solidFill>
                  <a:srgbClr val="252D37"/>
                </a:solidFill>
                <a:latin typeface="Barlow Italics" panose="00000500000000000000"/>
                <a:ea typeface="Barlow Italics" panose="00000500000000000000"/>
                <a:cs typeface="Barlow Italics" panose="00000500000000000000"/>
                <a:sym typeface="Barlow Italics" panose="00000500000000000000"/>
              </a:rPr>
              <a:t>(cần thận trọng, vì có thể làm mất thông tin).</a:t>
            </a:r>
            <a:endParaRPr lang="en-US" sz="3000" i="1">
              <a:solidFill>
                <a:srgbClr val="252D37"/>
              </a:solidFill>
              <a:latin typeface="Barlow Italics" panose="00000500000000000000"/>
              <a:ea typeface="Barlow Italics" panose="00000500000000000000"/>
              <a:cs typeface="Barlow Italics" panose="00000500000000000000"/>
              <a:sym typeface="Barlow Italics" panose="00000500000000000000"/>
            </a:endParaRPr>
          </a:p>
          <a:p>
            <a:pPr algn="just">
              <a:lnSpc>
                <a:spcPts val="4200"/>
              </a:lnSpc>
            </a:pPr>
            <a:r>
              <a:rPr lang="en-US" sz="3000" b="1">
                <a:solidFill>
                  <a:srgbClr val="252D37"/>
                </a:solidFill>
                <a:latin typeface="Barlow Bold" panose="00000800000000000000"/>
                <a:ea typeface="Barlow Bold" panose="00000800000000000000"/>
                <a:cs typeface="Barlow Bold" panose="00000800000000000000"/>
                <a:sym typeface="Barlow Bold" panose="00000800000000000000"/>
              </a:rPr>
              <a:t>Thay thế:</a:t>
            </a:r>
            <a:r>
              <a:rPr lang="en-US" sz="3000">
                <a:solidFill>
                  <a:srgbClr val="252D37"/>
                </a:solidFill>
                <a:latin typeface="Barlow" panose="00000500000000000000"/>
                <a:ea typeface="Barlow" panose="00000500000000000000"/>
                <a:cs typeface="Barlow" panose="00000500000000000000"/>
                <a:sym typeface="Barlow" panose="00000500000000000000"/>
              </a:rPr>
              <a:t> Thay thế giá trị ngoại lai bằng một giá trị hợp lý hơn </a:t>
            </a:r>
            <a:r>
              <a:rPr lang="en-US" sz="3000" i="1">
                <a:solidFill>
                  <a:srgbClr val="252D37"/>
                </a:solidFill>
                <a:latin typeface="Barlow Italics" panose="00000500000000000000"/>
                <a:ea typeface="Barlow Italics" panose="00000500000000000000"/>
                <a:cs typeface="Barlow Italics" panose="00000500000000000000"/>
                <a:sym typeface="Barlow Italics" panose="00000500000000000000"/>
              </a:rPr>
              <a:t>(ví dụ: giá trị trung bình, trung vị, hoặc giá trị được dự đoán từ một mô hình khác).</a:t>
            </a:r>
            <a:endParaRPr lang="en-US" sz="3000" i="1">
              <a:solidFill>
                <a:srgbClr val="252D37"/>
              </a:solidFill>
              <a:latin typeface="Barlow Italics" panose="00000500000000000000"/>
              <a:ea typeface="Barlow Italics" panose="00000500000000000000"/>
              <a:cs typeface="Barlow Italics" panose="00000500000000000000"/>
              <a:sym typeface="Barlow Italics" panose="00000500000000000000"/>
            </a:endParaRPr>
          </a:p>
          <a:p>
            <a:pPr algn="just">
              <a:lnSpc>
                <a:spcPts val="4200"/>
              </a:lnSpc>
            </a:pPr>
            <a:r>
              <a:rPr lang="en-US" sz="3000" b="1">
                <a:solidFill>
                  <a:srgbClr val="252D37"/>
                </a:solidFill>
                <a:latin typeface="Barlow Bold" panose="00000800000000000000"/>
                <a:ea typeface="Barlow Bold" panose="00000800000000000000"/>
                <a:cs typeface="Barlow Bold" panose="00000800000000000000"/>
                <a:sym typeface="Barlow Bold" panose="00000800000000000000"/>
              </a:rPr>
              <a:t>Biến đổi dữ liệu: </a:t>
            </a:r>
            <a:r>
              <a:rPr lang="en-US" sz="3000">
                <a:solidFill>
                  <a:srgbClr val="252D37"/>
                </a:solidFill>
                <a:latin typeface="Barlow" panose="00000500000000000000"/>
                <a:ea typeface="Barlow" panose="00000500000000000000"/>
                <a:cs typeface="Barlow" panose="00000500000000000000"/>
                <a:sym typeface="Barlow" panose="00000500000000000000"/>
              </a:rPr>
              <a:t>Áp dụng các phép biến đổi toán học </a:t>
            </a:r>
            <a:r>
              <a:rPr lang="en-US" sz="3000" i="1">
                <a:solidFill>
                  <a:srgbClr val="252D37"/>
                </a:solidFill>
                <a:latin typeface="Barlow Italics" panose="00000500000000000000"/>
                <a:ea typeface="Barlow Italics" panose="00000500000000000000"/>
                <a:cs typeface="Barlow Italics" panose="00000500000000000000"/>
                <a:sym typeface="Barlow Italics" panose="00000500000000000000"/>
              </a:rPr>
              <a:t>(ví dụ: logarit, căn bậc hai) </a:t>
            </a:r>
            <a:r>
              <a:rPr lang="en-US" sz="3000">
                <a:solidFill>
                  <a:srgbClr val="252D37"/>
                </a:solidFill>
                <a:latin typeface="Barlow" panose="00000500000000000000"/>
                <a:ea typeface="Barlow" panose="00000500000000000000"/>
                <a:cs typeface="Barlow" panose="00000500000000000000"/>
                <a:sym typeface="Barlow" panose="00000500000000000000"/>
              </a:rPr>
              <a:t>để giảm thiểu ảnh hưởng của ngoại lai.</a:t>
            </a:r>
            <a:endParaRPr lang="en-US" sz="3000">
              <a:solidFill>
                <a:srgbClr val="252D37"/>
              </a:solidFill>
              <a:latin typeface="Barlow" panose="00000500000000000000"/>
              <a:ea typeface="Barlow" panose="00000500000000000000"/>
              <a:cs typeface="Barlow" panose="00000500000000000000"/>
              <a:sym typeface="Barlow" panose="00000500000000000000"/>
            </a:endParaRPr>
          </a:p>
          <a:p>
            <a:pPr algn="just">
              <a:lnSpc>
                <a:spcPts val="4200"/>
              </a:lnSpc>
            </a:pPr>
            <a:r>
              <a:rPr lang="en-US" sz="3000" b="1">
                <a:solidFill>
                  <a:srgbClr val="252D37"/>
                </a:solidFill>
                <a:latin typeface="Barlow Bold" panose="00000800000000000000"/>
                <a:ea typeface="Barlow Bold" panose="00000800000000000000"/>
                <a:cs typeface="Barlow Bold" panose="00000800000000000000"/>
                <a:sym typeface="Barlow Bold" panose="00000800000000000000"/>
              </a:rPr>
              <a:t>Giữ lại và dùng model khác: </a:t>
            </a:r>
            <a:r>
              <a:rPr lang="en-US" sz="3000">
                <a:solidFill>
                  <a:srgbClr val="252D37"/>
                </a:solidFill>
                <a:latin typeface="Barlow" panose="00000500000000000000"/>
                <a:ea typeface="Barlow" panose="00000500000000000000"/>
                <a:cs typeface="Barlow" panose="00000500000000000000"/>
                <a:sym typeface="Barlow" panose="00000500000000000000"/>
              </a:rPr>
              <a:t>Đôi khi, ngoại lai mang thông tin có ý nghĩa.</a:t>
            </a:r>
            <a:endParaRPr lang="en-US" sz="3000">
              <a:solidFill>
                <a:srgbClr val="252D37"/>
              </a:solidFill>
              <a:latin typeface="Barlow" panose="00000500000000000000"/>
              <a:ea typeface="Barlow" panose="00000500000000000000"/>
              <a:cs typeface="Barlow" panose="00000500000000000000"/>
              <a:sym typeface="Barlow" panose="00000500000000000000"/>
            </a:endParaRPr>
          </a:p>
        </p:txBody>
      </p:sp>
      <p:grpSp>
        <p:nvGrpSpPr>
          <p:cNvPr id="7" name="Group 7"/>
          <p:cNvGrpSpPr/>
          <p:nvPr/>
        </p:nvGrpSpPr>
        <p:grpSpPr>
          <a:xfrm rot="0">
            <a:off x="2137241" y="2816133"/>
            <a:ext cx="8445248" cy="1009689"/>
            <a:chOff x="0" y="0"/>
            <a:chExt cx="2224263" cy="265926"/>
          </a:xfrm>
        </p:grpSpPr>
        <p:sp>
          <p:nvSpPr>
            <p:cNvPr id="8" name="Freeform 8"/>
            <p:cNvSpPr/>
            <p:nvPr/>
          </p:nvSpPr>
          <p:spPr>
            <a:xfrm>
              <a:off x="0" y="0"/>
              <a:ext cx="2224263" cy="265926"/>
            </a:xfrm>
            <a:custGeom>
              <a:avLst/>
              <a:gdLst/>
              <a:ahLst/>
              <a:cxnLst/>
              <a:rect l="l" t="t" r="r" b="b"/>
              <a:pathLst>
                <a:path w="2224263" h="265926">
                  <a:moveTo>
                    <a:pt x="11917" y="0"/>
                  </a:moveTo>
                  <a:lnTo>
                    <a:pt x="2212346" y="0"/>
                  </a:lnTo>
                  <a:cubicBezTo>
                    <a:pt x="2218927" y="0"/>
                    <a:pt x="2224263" y="5336"/>
                    <a:pt x="2224263" y="11917"/>
                  </a:cubicBezTo>
                  <a:lnTo>
                    <a:pt x="2224263" y="254009"/>
                  </a:lnTo>
                  <a:cubicBezTo>
                    <a:pt x="2224263" y="257170"/>
                    <a:pt x="2223007" y="260201"/>
                    <a:pt x="2220772" y="262436"/>
                  </a:cubicBezTo>
                  <a:cubicBezTo>
                    <a:pt x="2218537" y="264671"/>
                    <a:pt x="2215506" y="265926"/>
                    <a:pt x="2212346" y="265926"/>
                  </a:cubicBezTo>
                  <a:lnTo>
                    <a:pt x="11917" y="265926"/>
                  </a:lnTo>
                  <a:cubicBezTo>
                    <a:pt x="8757" y="265926"/>
                    <a:pt x="5725" y="264671"/>
                    <a:pt x="3491" y="262436"/>
                  </a:cubicBezTo>
                  <a:cubicBezTo>
                    <a:pt x="1256" y="260201"/>
                    <a:pt x="0" y="257170"/>
                    <a:pt x="0" y="254009"/>
                  </a:cubicBezTo>
                  <a:lnTo>
                    <a:pt x="0" y="11917"/>
                  </a:lnTo>
                  <a:cubicBezTo>
                    <a:pt x="0" y="8757"/>
                    <a:pt x="1256" y="5725"/>
                    <a:pt x="3491" y="3491"/>
                  </a:cubicBezTo>
                  <a:cubicBezTo>
                    <a:pt x="5725" y="1256"/>
                    <a:pt x="8757" y="0"/>
                    <a:pt x="11917" y="0"/>
                  </a:cubicBezTo>
                  <a:close/>
                </a:path>
              </a:pathLst>
            </a:custGeom>
            <a:solidFill>
              <a:srgbClr val="D96627"/>
            </a:solidFill>
          </p:spPr>
        </p:sp>
        <p:sp>
          <p:nvSpPr>
            <p:cNvPr id="9" name="TextBox 9"/>
            <p:cNvSpPr txBox="1"/>
            <p:nvPr/>
          </p:nvSpPr>
          <p:spPr>
            <a:xfrm>
              <a:off x="0" y="-38100"/>
              <a:ext cx="2224263" cy="304026"/>
            </a:xfrm>
            <a:prstGeom prst="rect">
              <a:avLst/>
            </a:prstGeom>
          </p:spPr>
          <p:txBody>
            <a:bodyPr lIns="50800" tIns="50800" rIns="50800" bIns="50800" rtlCol="0" anchor="ctr"/>
            <a:lstStyle/>
            <a:p>
              <a:pPr algn="ctr">
                <a:lnSpc>
                  <a:spcPts val="2660"/>
                </a:lnSpc>
                <a:spcBef>
                  <a:spcPct val="0"/>
                </a:spcBef>
              </a:pPr>
            </a:p>
          </p:txBody>
        </p:sp>
      </p:grpSp>
      <p:sp>
        <p:nvSpPr>
          <p:cNvPr id="10" name="TextBox 10"/>
          <p:cNvSpPr txBox="1"/>
          <p:nvPr/>
        </p:nvSpPr>
        <p:spPr>
          <a:xfrm>
            <a:off x="3097308" y="3113015"/>
            <a:ext cx="6525115" cy="587375"/>
          </a:xfrm>
          <a:prstGeom prst="rect">
            <a:avLst/>
          </a:prstGeom>
        </p:spPr>
        <p:txBody>
          <a:bodyPr lIns="0" tIns="0" rIns="0" bIns="0" rtlCol="0" anchor="t">
            <a:spAutoFit/>
          </a:bodyPr>
          <a:lstStyle/>
          <a:p>
            <a:pPr algn="ctr">
              <a:lnSpc>
                <a:spcPts val="4000"/>
              </a:lnSpc>
            </a:pPr>
            <a:r>
              <a:rPr lang="en-US" sz="5000">
                <a:solidFill>
                  <a:srgbClr val="FFFFFF"/>
                </a:solidFill>
                <a:latin typeface="Barlow" panose="00000500000000000000"/>
                <a:ea typeface="Barlow" panose="00000500000000000000"/>
                <a:cs typeface="Barlow" panose="00000500000000000000"/>
                <a:sym typeface="Barlow" panose="00000500000000000000"/>
              </a:rPr>
              <a:t>XỬ LÝ NGOẠI LAI</a:t>
            </a:r>
            <a:endParaRPr lang="en-US" sz="5000">
              <a:solidFill>
                <a:srgbClr val="FFFFFF"/>
              </a:solidFill>
              <a:latin typeface="Barlow" panose="00000500000000000000"/>
              <a:ea typeface="Barlow" panose="00000500000000000000"/>
              <a:cs typeface="Barlow" panose="00000500000000000000"/>
              <a:sym typeface="Barlow" panose="00000500000000000000"/>
            </a:endParaRPr>
          </a:p>
        </p:txBody>
      </p:sp>
      <p:sp>
        <p:nvSpPr>
          <p:cNvPr id="11" name="TextBox 11"/>
          <p:cNvSpPr txBox="1"/>
          <p:nvPr/>
        </p:nvSpPr>
        <p:spPr>
          <a:xfrm>
            <a:off x="16727515" y="8933708"/>
            <a:ext cx="1063569" cy="627238"/>
          </a:xfrm>
          <a:prstGeom prst="rect">
            <a:avLst/>
          </a:prstGeom>
        </p:spPr>
        <p:txBody>
          <a:bodyPr lIns="0" tIns="0" rIns="0" bIns="0" rtlCol="0" anchor="t">
            <a:spAutoFit/>
          </a:bodyPr>
          <a:lstStyle/>
          <a:p>
            <a:pPr algn="ctr">
              <a:lnSpc>
                <a:spcPts val="4320"/>
              </a:lnSpc>
            </a:pPr>
            <a:r>
              <a:rPr lang="en-US" sz="5400" b="1">
                <a:solidFill>
                  <a:srgbClr val="D96627"/>
                </a:solidFill>
                <a:latin typeface="Barlow Bold" panose="00000800000000000000"/>
                <a:ea typeface="Barlow Bold" panose="00000800000000000000"/>
                <a:cs typeface="Barlow Bold" panose="00000800000000000000"/>
                <a:sym typeface="Barlow Bold" panose="00000800000000000000"/>
              </a:rPr>
              <a:t>18</a:t>
            </a:r>
            <a:endParaRPr lang="en-US" sz="54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12" name="TextBox 12"/>
          <p:cNvSpPr txBox="1"/>
          <p:nvPr/>
        </p:nvSpPr>
        <p:spPr>
          <a:xfrm>
            <a:off x="6386709" y="2098583"/>
            <a:ext cx="5278772" cy="460375"/>
          </a:xfrm>
          <a:prstGeom prst="rect">
            <a:avLst/>
          </a:prstGeom>
        </p:spPr>
        <p:txBody>
          <a:bodyPr lIns="0" tIns="0" rIns="0" bIns="0" rtlCol="0" anchor="t">
            <a:spAutoFit/>
          </a:bodyPr>
          <a:lstStyle/>
          <a:p>
            <a:pPr algn="l">
              <a:lnSpc>
                <a:spcPts val="3200"/>
              </a:lnSpc>
            </a:pPr>
            <a:r>
              <a:rPr lang="en-US" sz="4000" b="1">
                <a:solidFill>
                  <a:srgbClr val="D96627"/>
                </a:solidFill>
                <a:latin typeface="Barlow Bold" panose="00000800000000000000"/>
                <a:ea typeface="Barlow Bold" panose="00000800000000000000"/>
                <a:cs typeface="Barlow Bold" panose="00000800000000000000"/>
                <a:sym typeface="Barlow Bold" panose="00000800000000000000"/>
              </a:rPr>
              <a:t>(DỰ ĐOÁN GIÁ NHÀ)</a:t>
            </a:r>
            <a:endParaRPr lang="en-US" sz="40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grpSp>
        <p:nvGrpSpPr>
          <p:cNvPr id="2" name="Group 2"/>
          <p:cNvGrpSpPr/>
          <p:nvPr/>
        </p:nvGrpSpPr>
        <p:grpSpPr>
          <a:xfrm rot="0">
            <a:off x="2408237" y="4353515"/>
            <a:ext cx="6547437" cy="4389575"/>
            <a:chOff x="0" y="0"/>
            <a:chExt cx="1724428" cy="1156102"/>
          </a:xfrm>
        </p:grpSpPr>
        <p:sp>
          <p:nvSpPr>
            <p:cNvPr id="3" name="Freeform 3"/>
            <p:cNvSpPr/>
            <p:nvPr/>
          </p:nvSpPr>
          <p:spPr>
            <a:xfrm>
              <a:off x="0" y="0"/>
              <a:ext cx="1724428" cy="1156102"/>
            </a:xfrm>
            <a:custGeom>
              <a:avLst/>
              <a:gdLst/>
              <a:ahLst/>
              <a:cxnLst/>
              <a:rect l="l" t="t" r="r" b="b"/>
              <a:pathLst>
                <a:path w="1724428" h="1156102">
                  <a:moveTo>
                    <a:pt x="53210" y="0"/>
                  </a:moveTo>
                  <a:lnTo>
                    <a:pt x="1671218" y="0"/>
                  </a:lnTo>
                  <a:cubicBezTo>
                    <a:pt x="1700605" y="0"/>
                    <a:pt x="1724428" y="23823"/>
                    <a:pt x="1724428" y="53210"/>
                  </a:cubicBezTo>
                  <a:lnTo>
                    <a:pt x="1724428" y="1102892"/>
                  </a:lnTo>
                  <a:cubicBezTo>
                    <a:pt x="1724428" y="1117004"/>
                    <a:pt x="1718822" y="1130539"/>
                    <a:pt x="1708843" y="1140517"/>
                  </a:cubicBezTo>
                  <a:cubicBezTo>
                    <a:pt x="1698865" y="1150496"/>
                    <a:pt x="1685330" y="1156102"/>
                    <a:pt x="1671218" y="1156102"/>
                  </a:cubicBezTo>
                  <a:lnTo>
                    <a:pt x="53210" y="1156102"/>
                  </a:lnTo>
                  <a:cubicBezTo>
                    <a:pt x="23823" y="1156102"/>
                    <a:pt x="0" y="1132279"/>
                    <a:pt x="0" y="1102892"/>
                  </a:cubicBezTo>
                  <a:lnTo>
                    <a:pt x="0" y="53210"/>
                  </a:lnTo>
                  <a:cubicBezTo>
                    <a:pt x="0" y="39098"/>
                    <a:pt x="5606" y="25563"/>
                    <a:pt x="15585" y="15585"/>
                  </a:cubicBezTo>
                  <a:cubicBezTo>
                    <a:pt x="25563" y="5606"/>
                    <a:pt x="39098" y="0"/>
                    <a:pt x="53210" y="0"/>
                  </a:cubicBezTo>
                  <a:close/>
                </a:path>
              </a:pathLst>
            </a:custGeom>
            <a:solidFill>
              <a:srgbClr val="D96627">
                <a:alpha val="18824"/>
              </a:srgbClr>
            </a:solidFill>
          </p:spPr>
        </p:sp>
        <p:sp>
          <p:nvSpPr>
            <p:cNvPr id="4" name="TextBox 4"/>
            <p:cNvSpPr txBox="1"/>
            <p:nvPr/>
          </p:nvSpPr>
          <p:spPr>
            <a:xfrm>
              <a:off x="0" y="-38100"/>
              <a:ext cx="1724428" cy="1194202"/>
            </a:xfrm>
            <a:prstGeom prst="rect">
              <a:avLst/>
            </a:prstGeom>
          </p:spPr>
          <p:txBody>
            <a:bodyPr lIns="50800" tIns="50800" rIns="50800" bIns="50800" rtlCol="0" anchor="ctr"/>
            <a:lstStyle/>
            <a:p>
              <a:pPr algn="ctr">
                <a:lnSpc>
                  <a:spcPts val="2660"/>
                </a:lnSpc>
                <a:spcBef>
                  <a:spcPct val="0"/>
                </a:spcBef>
              </a:pPr>
            </a:p>
          </p:txBody>
        </p:sp>
      </p:grpSp>
      <p:sp>
        <p:nvSpPr>
          <p:cNvPr id="5" name="TextBox 5"/>
          <p:cNvSpPr txBox="1"/>
          <p:nvPr/>
        </p:nvSpPr>
        <p:spPr>
          <a:xfrm>
            <a:off x="2408237" y="1867760"/>
            <a:ext cx="13195382" cy="993423"/>
          </a:xfrm>
          <a:prstGeom prst="rect">
            <a:avLst/>
          </a:prstGeom>
        </p:spPr>
        <p:txBody>
          <a:bodyPr lIns="0" tIns="0" rIns="0" bIns="0" rtlCol="0" anchor="t">
            <a:spAutoFit/>
          </a:bodyPr>
          <a:lstStyle/>
          <a:p>
            <a:pPr algn="l">
              <a:lnSpc>
                <a:spcPts val="6945"/>
              </a:lnSpc>
            </a:pPr>
            <a:r>
              <a:rPr lang="en-US" sz="8680" b="1">
                <a:solidFill>
                  <a:srgbClr val="D96627"/>
                </a:solidFill>
                <a:latin typeface="Barlow Bold" panose="00000800000000000000"/>
                <a:ea typeface="Barlow Bold" panose="00000800000000000000"/>
                <a:cs typeface="Barlow Bold" panose="00000800000000000000"/>
                <a:sym typeface="Barlow Bold" panose="00000800000000000000"/>
              </a:rPr>
              <a:t>TẠO ĐẶC TRƯNG MỚI</a:t>
            </a:r>
            <a:endParaRPr lang="en-US" sz="868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6" name="TextBox 6"/>
          <p:cNvSpPr txBox="1"/>
          <p:nvPr/>
        </p:nvSpPr>
        <p:spPr>
          <a:xfrm>
            <a:off x="2875848" y="4482569"/>
            <a:ext cx="5612215" cy="3733800"/>
          </a:xfrm>
          <a:prstGeom prst="rect">
            <a:avLst/>
          </a:prstGeom>
        </p:spPr>
        <p:txBody>
          <a:bodyPr lIns="0" tIns="0" rIns="0" bIns="0" rtlCol="0" anchor="t">
            <a:spAutoFit/>
          </a:bodyPr>
          <a:lstStyle/>
          <a:p>
            <a:pPr algn="just">
              <a:lnSpc>
                <a:spcPts val="4200"/>
              </a:lnSpc>
            </a:pPr>
            <a:r>
              <a:rPr lang="en-US" sz="3000">
                <a:solidFill>
                  <a:srgbClr val="252D37"/>
                </a:solidFill>
                <a:latin typeface="Barlow" panose="00000500000000000000"/>
                <a:ea typeface="Barlow" panose="00000500000000000000"/>
                <a:cs typeface="Barlow" panose="00000500000000000000"/>
                <a:sym typeface="Barlow" panose="00000500000000000000"/>
              </a:rPr>
              <a:t>Tạo ra các đặc trưng mới từ các đặc trưng hiện có để cải thiện hiệu suất của mô hình. Việc này có thể bao gồm kết hợp các đặc trưng, tạo các biến tương tác, hoặc trích xuất thông tin từ các biến dạng văn bản hoặc thời gian.</a:t>
            </a:r>
            <a:endParaRPr lang="en-US" sz="3000">
              <a:solidFill>
                <a:srgbClr val="252D37"/>
              </a:solidFill>
              <a:latin typeface="Barlow" panose="00000500000000000000"/>
              <a:ea typeface="Barlow" panose="00000500000000000000"/>
              <a:cs typeface="Barlow" panose="00000500000000000000"/>
              <a:sym typeface="Barlow" panose="00000500000000000000"/>
            </a:endParaRPr>
          </a:p>
        </p:txBody>
      </p:sp>
      <p:grpSp>
        <p:nvGrpSpPr>
          <p:cNvPr id="7" name="Group 7"/>
          <p:cNvGrpSpPr/>
          <p:nvPr/>
        </p:nvGrpSpPr>
        <p:grpSpPr>
          <a:xfrm rot="0">
            <a:off x="2408237" y="3077127"/>
            <a:ext cx="6547437" cy="1009689"/>
            <a:chOff x="0" y="0"/>
            <a:chExt cx="1724428" cy="265926"/>
          </a:xfrm>
        </p:grpSpPr>
        <p:sp>
          <p:nvSpPr>
            <p:cNvPr id="8" name="Freeform 8"/>
            <p:cNvSpPr/>
            <p:nvPr/>
          </p:nvSpPr>
          <p:spPr>
            <a:xfrm>
              <a:off x="0" y="0"/>
              <a:ext cx="1724428" cy="265926"/>
            </a:xfrm>
            <a:custGeom>
              <a:avLst/>
              <a:gdLst/>
              <a:ahLst/>
              <a:cxnLst/>
              <a:rect l="l" t="t" r="r" b="b"/>
              <a:pathLst>
                <a:path w="1724428" h="265926">
                  <a:moveTo>
                    <a:pt x="15372" y="0"/>
                  </a:moveTo>
                  <a:lnTo>
                    <a:pt x="1709056" y="0"/>
                  </a:lnTo>
                  <a:cubicBezTo>
                    <a:pt x="1717546" y="0"/>
                    <a:pt x="1724428" y="6882"/>
                    <a:pt x="1724428" y="15372"/>
                  </a:cubicBezTo>
                  <a:lnTo>
                    <a:pt x="1724428" y="250555"/>
                  </a:lnTo>
                  <a:cubicBezTo>
                    <a:pt x="1724428" y="254631"/>
                    <a:pt x="1722808" y="258541"/>
                    <a:pt x="1719926" y="261424"/>
                  </a:cubicBezTo>
                  <a:cubicBezTo>
                    <a:pt x="1717043" y="264307"/>
                    <a:pt x="1713133" y="265926"/>
                    <a:pt x="1709056" y="265926"/>
                  </a:cubicBezTo>
                  <a:lnTo>
                    <a:pt x="15372" y="265926"/>
                  </a:lnTo>
                  <a:cubicBezTo>
                    <a:pt x="6882" y="265926"/>
                    <a:pt x="0" y="259044"/>
                    <a:pt x="0" y="250555"/>
                  </a:cubicBezTo>
                  <a:lnTo>
                    <a:pt x="0" y="15372"/>
                  </a:lnTo>
                  <a:cubicBezTo>
                    <a:pt x="0" y="6882"/>
                    <a:pt x="6882" y="0"/>
                    <a:pt x="15372" y="0"/>
                  </a:cubicBezTo>
                  <a:close/>
                </a:path>
              </a:pathLst>
            </a:custGeom>
            <a:solidFill>
              <a:srgbClr val="D96627"/>
            </a:solidFill>
          </p:spPr>
        </p:sp>
        <p:sp>
          <p:nvSpPr>
            <p:cNvPr id="9" name="TextBox 9"/>
            <p:cNvSpPr txBox="1"/>
            <p:nvPr/>
          </p:nvSpPr>
          <p:spPr>
            <a:xfrm>
              <a:off x="0" y="-38100"/>
              <a:ext cx="1724428" cy="304026"/>
            </a:xfrm>
            <a:prstGeom prst="rect">
              <a:avLst/>
            </a:prstGeom>
          </p:spPr>
          <p:txBody>
            <a:bodyPr lIns="50800" tIns="50800" rIns="50800" bIns="50800" rtlCol="0" anchor="ctr"/>
            <a:lstStyle/>
            <a:p>
              <a:pPr algn="ctr">
                <a:lnSpc>
                  <a:spcPts val="2660"/>
                </a:lnSpc>
                <a:spcBef>
                  <a:spcPct val="0"/>
                </a:spcBef>
              </a:pPr>
            </a:p>
          </p:txBody>
        </p:sp>
      </p:grpSp>
      <p:grpSp>
        <p:nvGrpSpPr>
          <p:cNvPr id="10" name="Group 10"/>
          <p:cNvGrpSpPr/>
          <p:nvPr/>
        </p:nvGrpSpPr>
        <p:grpSpPr>
          <a:xfrm rot="0">
            <a:off x="9332326" y="3077127"/>
            <a:ext cx="6547437" cy="1009689"/>
            <a:chOff x="0" y="0"/>
            <a:chExt cx="1724428" cy="265926"/>
          </a:xfrm>
        </p:grpSpPr>
        <p:sp>
          <p:nvSpPr>
            <p:cNvPr id="11" name="Freeform 11"/>
            <p:cNvSpPr/>
            <p:nvPr/>
          </p:nvSpPr>
          <p:spPr>
            <a:xfrm>
              <a:off x="0" y="0"/>
              <a:ext cx="1724428" cy="265926"/>
            </a:xfrm>
            <a:custGeom>
              <a:avLst/>
              <a:gdLst/>
              <a:ahLst/>
              <a:cxnLst/>
              <a:rect l="l" t="t" r="r" b="b"/>
              <a:pathLst>
                <a:path w="1724428" h="265926">
                  <a:moveTo>
                    <a:pt x="15372" y="0"/>
                  </a:moveTo>
                  <a:lnTo>
                    <a:pt x="1709056" y="0"/>
                  </a:lnTo>
                  <a:cubicBezTo>
                    <a:pt x="1717546" y="0"/>
                    <a:pt x="1724428" y="6882"/>
                    <a:pt x="1724428" y="15372"/>
                  </a:cubicBezTo>
                  <a:lnTo>
                    <a:pt x="1724428" y="250555"/>
                  </a:lnTo>
                  <a:cubicBezTo>
                    <a:pt x="1724428" y="254631"/>
                    <a:pt x="1722808" y="258541"/>
                    <a:pt x="1719926" y="261424"/>
                  </a:cubicBezTo>
                  <a:cubicBezTo>
                    <a:pt x="1717043" y="264307"/>
                    <a:pt x="1713133" y="265926"/>
                    <a:pt x="1709056" y="265926"/>
                  </a:cubicBezTo>
                  <a:lnTo>
                    <a:pt x="15372" y="265926"/>
                  </a:lnTo>
                  <a:cubicBezTo>
                    <a:pt x="6882" y="265926"/>
                    <a:pt x="0" y="259044"/>
                    <a:pt x="0" y="250555"/>
                  </a:cubicBezTo>
                  <a:lnTo>
                    <a:pt x="0" y="15372"/>
                  </a:lnTo>
                  <a:cubicBezTo>
                    <a:pt x="0" y="6882"/>
                    <a:pt x="6882" y="0"/>
                    <a:pt x="15372" y="0"/>
                  </a:cubicBezTo>
                  <a:close/>
                </a:path>
              </a:pathLst>
            </a:custGeom>
            <a:solidFill>
              <a:srgbClr val="D96627"/>
            </a:solidFill>
          </p:spPr>
        </p:sp>
        <p:sp>
          <p:nvSpPr>
            <p:cNvPr id="12" name="TextBox 12"/>
            <p:cNvSpPr txBox="1"/>
            <p:nvPr/>
          </p:nvSpPr>
          <p:spPr>
            <a:xfrm>
              <a:off x="0" y="-38100"/>
              <a:ext cx="1724428" cy="304026"/>
            </a:xfrm>
            <a:prstGeom prst="rect">
              <a:avLst/>
            </a:prstGeom>
          </p:spPr>
          <p:txBody>
            <a:bodyPr lIns="50800" tIns="50800" rIns="50800" bIns="50800" rtlCol="0" anchor="ctr"/>
            <a:lstStyle/>
            <a:p>
              <a:pPr algn="ctr">
                <a:lnSpc>
                  <a:spcPts val="2660"/>
                </a:lnSpc>
                <a:spcBef>
                  <a:spcPct val="0"/>
                </a:spcBef>
              </a:pPr>
            </a:p>
          </p:txBody>
        </p:sp>
      </p:grpSp>
      <p:sp>
        <p:nvSpPr>
          <p:cNvPr id="13" name="TextBox 13"/>
          <p:cNvSpPr txBox="1"/>
          <p:nvPr/>
        </p:nvSpPr>
        <p:spPr>
          <a:xfrm>
            <a:off x="3343476" y="3374019"/>
            <a:ext cx="4676959" cy="587375"/>
          </a:xfrm>
          <a:prstGeom prst="rect">
            <a:avLst/>
          </a:prstGeom>
        </p:spPr>
        <p:txBody>
          <a:bodyPr lIns="0" tIns="0" rIns="0" bIns="0" rtlCol="0" anchor="t">
            <a:spAutoFit/>
          </a:bodyPr>
          <a:lstStyle/>
          <a:p>
            <a:pPr algn="ctr">
              <a:lnSpc>
                <a:spcPts val="4000"/>
              </a:lnSpc>
            </a:pPr>
            <a:r>
              <a:rPr lang="en-US" sz="5000">
                <a:solidFill>
                  <a:srgbClr val="FFFFFF"/>
                </a:solidFill>
                <a:latin typeface="Barlow" panose="00000500000000000000"/>
                <a:ea typeface="Barlow" panose="00000500000000000000"/>
                <a:cs typeface="Barlow" panose="00000500000000000000"/>
                <a:sym typeface="Barlow" panose="00000500000000000000"/>
              </a:rPr>
              <a:t>Mô tả</a:t>
            </a:r>
            <a:endParaRPr lang="en-US" sz="5000">
              <a:solidFill>
                <a:srgbClr val="FFFFFF"/>
              </a:solidFill>
              <a:latin typeface="Barlow" panose="00000500000000000000"/>
              <a:ea typeface="Barlow" panose="00000500000000000000"/>
              <a:cs typeface="Barlow" panose="00000500000000000000"/>
              <a:sym typeface="Barlow" panose="00000500000000000000"/>
            </a:endParaRPr>
          </a:p>
        </p:txBody>
      </p:sp>
      <p:sp>
        <p:nvSpPr>
          <p:cNvPr id="14" name="TextBox 14"/>
          <p:cNvSpPr txBox="1"/>
          <p:nvPr/>
        </p:nvSpPr>
        <p:spPr>
          <a:xfrm>
            <a:off x="10054581" y="3374019"/>
            <a:ext cx="4768582" cy="587375"/>
          </a:xfrm>
          <a:prstGeom prst="rect">
            <a:avLst/>
          </a:prstGeom>
        </p:spPr>
        <p:txBody>
          <a:bodyPr lIns="0" tIns="0" rIns="0" bIns="0" rtlCol="0" anchor="t">
            <a:spAutoFit/>
          </a:bodyPr>
          <a:lstStyle/>
          <a:p>
            <a:pPr algn="ctr">
              <a:lnSpc>
                <a:spcPts val="4000"/>
              </a:lnSpc>
            </a:pPr>
            <a:r>
              <a:rPr lang="en-US" sz="5000">
                <a:solidFill>
                  <a:srgbClr val="FFFFFF"/>
                </a:solidFill>
                <a:latin typeface="Barlow" panose="00000500000000000000"/>
                <a:ea typeface="Barlow" panose="00000500000000000000"/>
                <a:cs typeface="Barlow" panose="00000500000000000000"/>
                <a:sym typeface="Barlow" panose="00000500000000000000"/>
              </a:rPr>
              <a:t>Chi tiết</a:t>
            </a:r>
            <a:endParaRPr lang="en-US" sz="5000">
              <a:solidFill>
                <a:srgbClr val="FFFFFF"/>
              </a:solidFill>
              <a:latin typeface="Barlow" panose="00000500000000000000"/>
              <a:ea typeface="Barlow" panose="00000500000000000000"/>
              <a:cs typeface="Barlow" panose="00000500000000000000"/>
              <a:sym typeface="Barlow" panose="00000500000000000000"/>
            </a:endParaRPr>
          </a:p>
        </p:txBody>
      </p:sp>
      <p:grpSp>
        <p:nvGrpSpPr>
          <p:cNvPr id="15" name="Group 15"/>
          <p:cNvGrpSpPr/>
          <p:nvPr/>
        </p:nvGrpSpPr>
        <p:grpSpPr>
          <a:xfrm rot="0">
            <a:off x="9332326" y="4353515"/>
            <a:ext cx="6547437" cy="4389575"/>
            <a:chOff x="0" y="0"/>
            <a:chExt cx="1724428" cy="1156102"/>
          </a:xfrm>
        </p:grpSpPr>
        <p:sp>
          <p:nvSpPr>
            <p:cNvPr id="16" name="Freeform 16"/>
            <p:cNvSpPr/>
            <p:nvPr/>
          </p:nvSpPr>
          <p:spPr>
            <a:xfrm>
              <a:off x="0" y="0"/>
              <a:ext cx="1724428" cy="1156102"/>
            </a:xfrm>
            <a:custGeom>
              <a:avLst/>
              <a:gdLst/>
              <a:ahLst/>
              <a:cxnLst/>
              <a:rect l="l" t="t" r="r" b="b"/>
              <a:pathLst>
                <a:path w="1724428" h="1156102">
                  <a:moveTo>
                    <a:pt x="53210" y="0"/>
                  </a:moveTo>
                  <a:lnTo>
                    <a:pt x="1671218" y="0"/>
                  </a:lnTo>
                  <a:cubicBezTo>
                    <a:pt x="1700605" y="0"/>
                    <a:pt x="1724428" y="23823"/>
                    <a:pt x="1724428" y="53210"/>
                  </a:cubicBezTo>
                  <a:lnTo>
                    <a:pt x="1724428" y="1102892"/>
                  </a:lnTo>
                  <a:cubicBezTo>
                    <a:pt x="1724428" y="1117004"/>
                    <a:pt x="1718822" y="1130539"/>
                    <a:pt x="1708843" y="1140517"/>
                  </a:cubicBezTo>
                  <a:cubicBezTo>
                    <a:pt x="1698865" y="1150496"/>
                    <a:pt x="1685330" y="1156102"/>
                    <a:pt x="1671218" y="1156102"/>
                  </a:cubicBezTo>
                  <a:lnTo>
                    <a:pt x="53210" y="1156102"/>
                  </a:lnTo>
                  <a:cubicBezTo>
                    <a:pt x="23823" y="1156102"/>
                    <a:pt x="0" y="1132279"/>
                    <a:pt x="0" y="1102892"/>
                  </a:cubicBezTo>
                  <a:lnTo>
                    <a:pt x="0" y="53210"/>
                  </a:lnTo>
                  <a:cubicBezTo>
                    <a:pt x="0" y="39098"/>
                    <a:pt x="5606" y="25563"/>
                    <a:pt x="15585" y="15585"/>
                  </a:cubicBezTo>
                  <a:cubicBezTo>
                    <a:pt x="25563" y="5606"/>
                    <a:pt x="39098" y="0"/>
                    <a:pt x="53210" y="0"/>
                  </a:cubicBezTo>
                  <a:close/>
                </a:path>
              </a:pathLst>
            </a:custGeom>
            <a:solidFill>
              <a:srgbClr val="D96627">
                <a:alpha val="18824"/>
              </a:srgbClr>
            </a:solidFill>
          </p:spPr>
        </p:sp>
        <p:sp>
          <p:nvSpPr>
            <p:cNvPr id="17" name="TextBox 17"/>
            <p:cNvSpPr txBox="1"/>
            <p:nvPr/>
          </p:nvSpPr>
          <p:spPr>
            <a:xfrm>
              <a:off x="0" y="-38100"/>
              <a:ext cx="1724428" cy="1194202"/>
            </a:xfrm>
            <a:prstGeom prst="rect">
              <a:avLst/>
            </a:prstGeom>
          </p:spPr>
          <p:txBody>
            <a:bodyPr lIns="50800" tIns="50800" rIns="50800" bIns="50800" rtlCol="0" anchor="ctr"/>
            <a:lstStyle/>
            <a:p>
              <a:pPr algn="ctr">
                <a:lnSpc>
                  <a:spcPts val="2660"/>
                </a:lnSpc>
                <a:spcBef>
                  <a:spcPct val="0"/>
                </a:spcBef>
              </a:pPr>
            </a:p>
          </p:txBody>
        </p:sp>
      </p:grpSp>
      <p:sp>
        <p:nvSpPr>
          <p:cNvPr id="18" name="TextBox 18"/>
          <p:cNvSpPr txBox="1"/>
          <p:nvPr/>
        </p:nvSpPr>
        <p:spPr>
          <a:xfrm>
            <a:off x="9799937" y="4482569"/>
            <a:ext cx="5612215" cy="2390140"/>
          </a:xfrm>
          <a:prstGeom prst="rect">
            <a:avLst/>
          </a:prstGeom>
        </p:spPr>
        <p:txBody>
          <a:bodyPr lIns="0" tIns="0" rIns="0" bIns="0" rtlCol="0" anchor="t">
            <a:spAutoFit/>
          </a:bodyPr>
          <a:lstStyle/>
          <a:p>
            <a:pPr marL="734060" lvl="1" indent="-367030" algn="just">
              <a:lnSpc>
                <a:spcPts val="4760"/>
              </a:lnSpc>
              <a:buFont typeface="Arial" panose="020B0604020202020204"/>
              <a:buChar char="•"/>
            </a:pPr>
            <a:r>
              <a:rPr lang="en-US" sz="3400">
                <a:solidFill>
                  <a:srgbClr val="252D37"/>
                </a:solidFill>
                <a:latin typeface="Barlow" panose="00000500000000000000"/>
                <a:ea typeface="Barlow" panose="00000500000000000000"/>
                <a:cs typeface="Barlow" panose="00000500000000000000"/>
                <a:sym typeface="Barlow" panose="00000500000000000000"/>
              </a:rPr>
              <a:t>Kết hợp các đặc trưng</a:t>
            </a:r>
            <a:endParaRPr lang="en-US" sz="3400">
              <a:solidFill>
                <a:srgbClr val="252D37"/>
              </a:solidFill>
              <a:latin typeface="Barlow" panose="00000500000000000000"/>
              <a:ea typeface="Barlow" panose="00000500000000000000"/>
              <a:cs typeface="Barlow" panose="00000500000000000000"/>
              <a:sym typeface="Barlow" panose="00000500000000000000"/>
            </a:endParaRPr>
          </a:p>
          <a:p>
            <a:pPr marL="734060" lvl="1" indent="-367030" algn="just">
              <a:lnSpc>
                <a:spcPts val="4760"/>
              </a:lnSpc>
              <a:buFont typeface="Arial" panose="020B0604020202020204"/>
              <a:buChar char="•"/>
            </a:pPr>
            <a:r>
              <a:rPr lang="en-US" sz="3400">
                <a:solidFill>
                  <a:srgbClr val="252D37"/>
                </a:solidFill>
                <a:latin typeface="Barlow" panose="00000500000000000000"/>
                <a:ea typeface="Barlow" panose="00000500000000000000"/>
                <a:cs typeface="Barlow" panose="00000500000000000000"/>
                <a:sym typeface="Barlow" panose="00000500000000000000"/>
              </a:rPr>
              <a:t>Tạo biến tương tác</a:t>
            </a:r>
            <a:endParaRPr lang="en-US" sz="3400">
              <a:solidFill>
                <a:srgbClr val="252D37"/>
              </a:solidFill>
              <a:latin typeface="Barlow" panose="00000500000000000000"/>
              <a:ea typeface="Barlow" panose="00000500000000000000"/>
              <a:cs typeface="Barlow" panose="00000500000000000000"/>
              <a:sym typeface="Barlow" panose="00000500000000000000"/>
            </a:endParaRPr>
          </a:p>
          <a:p>
            <a:pPr marL="734060" lvl="1" indent="-367030" algn="just">
              <a:lnSpc>
                <a:spcPts val="4760"/>
              </a:lnSpc>
              <a:buFont typeface="Arial" panose="020B0604020202020204"/>
              <a:buChar char="•"/>
            </a:pPr>
            <a:r>
              <a:rPr lang="en-US" sz="3400">
                <a:solidFill>
                  <a:srgbClr val="252D37"/>
                </a:solidFill>
                <a:latin typeface="Barlow" panose="00000500000000000000"/>
                <a:ea typeface="Barlow" panose="00000500000000000000"/>
                <a:cs typeface="Barlow" panose="00000500000000000000"/>
                <a:sym typeface="Barlow" panose="00000500000000000000"/>
              </a:rPr>
              <a:t>Trích xuất thông tin</a:t>
            </a:r>
            <a:endParaRPr lang="en-US" sz="3400">
              <a:solidFill>
                <a:srgbClr val="252D37"/>
              </a:solidFill>
              <a:latin typeface="Barlow" panose="00000500000000000000"/>
              <a:ea typeface="Barlow" panose="00000500000000000000"/>
              <a:cs typeface="Barlow" panose="00000500000000000000"/>
              <a:sym typeface="Barlow" panose="00000500000000000000"/>
            </a:endParaRPr>
          </a:p>
          <a:p>
            <a:pPr marL="734060" lvl="1" indent="-367030" algn="just">
              <a:lnSpc>
                <a:spcPts val="4760"/>
              </a:lnSpc>
              <a:buFont typeface="Arial" panose="020B0604020202020204"/>
              <a:buChar char="•"/>
            </a:pPr>
            <a:r>
              <a:rPr lang="en-US" sz="3400">
                <a:solidFill>
                  <a:srgbClr val="252D37"/>
                </a:solidFill>
                <a:latin typeface="Barlow" panose="00000500000000000000"/>
                <a:ea typeface="Barlow" panose="00000500000000000000"/>
                <a:cs typeface="Barlow" panose="00000500000000000000"/>
                <a:sym typeface="Barlow" panose="00000500000000000000"/>
              </a:rPr>
              <a:t>One-hot encoding</a:t>
            </a:r>
            <a:endParaRPr lang="en-US" sz="3400">
              <a:solidFill>
                <a:srgbClr val="252D37"/>
              </a:solidFill>
              <a:latin typeface="Barlow" panose="00000500000000000000"/>
              <a:ea typeface="Barlow" panose="00000500000000000000"/>
              <a:cs typeface="Barlow" panose="00000500000000000000"/>
              <a:sym typeface="Barlow" panose="00000500000000000000"/>
            </a:endParaRPr>
          </a:p>
        </p:txBody>
      </p:sp>
      <p:sp>
        <p:nvSpPr>
          <p:cNvPr id="19" name="TextBox 19"/>
          <p:cNvSpPr txBox="1"/>
          <p:nvPr/>
        </p:nvSpPr>
        <p:spPr>
          <a:xfrm>
            <a:off x="16727515" y="8933708"/>
            <a:ext cx="1063569" cy="627238"/>
          </a:xfrm>
          <a:prstGeom prst="rect">
            <a:avLst/>
          </a:prstGeom>
        </p:spPr>
        <p:txBody>
          <a:bodyPr lIns="0" tIns="0" rIns="0" bIns="0" rtlCol="0" anchor="t">
            <a:spAutoFit/>
          </a:bodyPr>
          <a:lstStyle/>
          <a:p>
            <a:pPr algn="ctr">
              <a:lnSpc>
                <a:spcPts val="4320"/>
              </a:lnSpc>
            </a:pPr>
            <a:r>
              <a:rPr lang="en-US" sz="5400" b="1">
                <a:solidFill>
                  <a:srgbClr val="D96627"/>
                </a:solidFill>
                <a:latin typeface="Barlow Bold" panose="00000800000000000000"/>
                <a:ea typeface="Barlow Bold" panose="00000800000000000000"/>
                <a:cs typeface="Barlow Bold" panose="00000800000000000000"/>
                <a:sym typeface="Barlow Bold" panose="00000800000000000000"/>
              </a:rPr>
              <a:t>19</a:t>
            </a:r>
            <a:endParaRPr lang="en-US" sz="54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sp>
        <p:nvSpPr>
          <p:cNvPr id="2" name="TextBox 2"/>
          <p:cNvSpPr txBox="1"/>
          <p:nvPr/>
        </p:nvSpPr>
        <p:spPr>
          <a:xfrm>
            <a:off x="16727515" y="8933708"/>
            <a:ext cx="1063569" cy="627238"/>
          </a:xfrm>
          <a:prstGeom prst="rect">
            <a:avLst/>
          </a:prstGeom>
        </p:spPr>
        <p:txBody>
          <a:bodyPr lIns="0" tIns="0" rIns="0" bIns="0" rtlCol="0" anchor="t">
            <a:spAutoFit/>
          </a:bodyPr>
          <a:lstStyle/>
          <a:p>
            <a:pPr algn="ctr">
              <a:lnSpc>
                <a:spcPts val="4320"/>
              </a:lnSpc>
            </a:pPr>
            <a:r>
              <a:rPr lang="en-US" sz="5400" b="1">
                <a:solidFill>
                  <a:srgbClr val="D96627"/>
                </a:solidFill>
                <a:latin typeface="Barlow Bold" panose="00000800000000000000"/>
                <a:ea typeface="Barlow Bold" panose="00000800000000000000"/>
                <a:cs typeface="Barlow Bold" panose="00000800000000000000"/>
                <a:sym typeface="Barlow Bold" panose="00000800000000000000"/>
              </a:rPr>
              <a:t>2</a:t>
            </a:r>
            <a:endParaRPr lang="en-US" sz="54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grpSp>
        <p:nvGrpSpPr>
          <p:cNvPr id="3" name="Group 3"/>
          <p:cNvGrpSpPr/>
          <p:nvPr/>
        </p:nvGrpSpPr>
        <p:grpSpPr>
          <a:xfrm rot="0">
            <a:off x="2226543" y="3056158"/>
            <a:ext cx="13936717" cy="5945292"/>
            <a:chOff x="0" y="0"/>
            <a:chExt cx="3670576" cy="1565838"/>
          </a:xfrm>
        </p:grpSpPr>
        <p:sp>
          <p:nvSpPr>
            <p:cNvPr id="4" name="Freeform 4"/>
            <p:cNvSpPr/>
            <p:nvPr/>
          </p:nvSpPr>
          <p:spPr>
            <a:xfrm>
              <a:off x="0" y="0"/>
              <a:ext cx="3670576" cy="1565838"/>
            </a:xfrm>
            <a:custGeom>
              <a:avLst/>
              <a:gdLst/>
              <a:ahLst/>
              <a:cxnLst/>
              <a:rect l="l" t="t" r="r" b="b"/>
              <a:pathLst>
                <a:path w="3670576" h="1565838">
                  <a:moveTo>
                    <a:pt x="24998" y="0"/>
                  </a:moveTo>
                  <a:lnTo>
                    <a:pt x="3645578" y="0"/>
                  </a:lnTo>
                  <a:cubicBezTo>
                    <a:pt x="3659384" y="0"/>
                    <a:pt x="3670576" y="11192"/>
                    <a:pt x="3670576" y="24998"/>
                  </a:cubicBezTo>
                  <a:lnTo>
                    <a:pt x="3670576" y="1540841"/>
                  </a:lnTo>
                  <a:cubicBezTo>
                    <a:pt x="3670576" y="1554646"/>
                    <a:pt x="3659384" y="1565838"/>
                    <a:pt x="3645578" y="1565838"/>
                  </a:cubicBezTo>
                  <a:lnTo>
                    <a:pt x="24998" y="1565838"/>
                  </a:lnTo>
                  <a:cubicBezTo>
                    <a:pt x="11192" y="1565838"/>
                    <a:pt x="0" y="1554646"/>
                    <a:pt x="0" y="1540841"/>
                  </a:cubicBezTo>
                  <a:lnTo>
                    <a:pt x="0" y="24998"/>
                  </a:lnTo>
                  <a:cubicBezTo>
                    <a:pt x="0" y="11192"/>
                    <a:pt x="11192" y="0"/>
                    <a:pt x="24998" y="0"/>
                  </a:cubicBezTo>
                  <a:close/>
                </a:path>
              </a:pathLst>
            </a:custGeom>
            <a:solidFill>
              <a:srgbClr val="D96627">
                <a:alpha val="18824"/>
              </a:srgbClr>
            </a:solidFill>
          </p:spPr>
        </p:sp>
        <p:sp>
          <p:nvSpPr>
            <p:cNvPr id="5" name="TextBox 5"/>
            <p:cNvSpPr txBox="1"/>
            <p:nvPr/>
          </p:nvSpPr>
          <p:spPr>
            <a:xfrm>
              <a:off x="0" y="-38100"/>
              <a:ext cx="3670576" cy="1603938"/>
            </a:xfrm>
            <a:prstGeom prst="rect">
              <a:avLst/>
            </a:prstGeom>
          </p:spPr>
          <p:txBody>
            <a:bodyPr lIns="50800" tIns="50800" rIns="50800" bIns="50800" rtlCol="0" anchor="ctr"/>
            <a:lstStyle/>
            <a:p>
              <a:pPr algn="ctr">
                <a:lnSpc>
                  <a:spcPts val="2660"/>
                </a:lnSpc>
                <a:spcBef>
                  <a:spcPct val="0"/>
                </a:spcBef>
              </a:pPr>
            </a:p>
          </p:txBody>
        </p:sp>
      </p:grpSp>
      <p:grpSp>
        <p:nvGrpSpPr>
          <p:cNvPr id="6" name="Group 6"/>
          <p:cNvGrpSpPr/>
          <p:nvPr/>
        </p:nvGrpSpPr>
        <p:grpSpPr>
          <a:xfrm rot="0">
            <a:off x="2124739" y="3056158"/>
            <a:ext cx="371326" cy="5945292"/>
            <a:chOff x="0" y="0"/>
            <a:chExt cx="97798" cy="1565838"/>
          </a:xfrm>
        </p:grpSpPr>
        <p:sp>
          <p:nvSpPr>
            <p:cNvPr id="7" name="Freeform 7"/>
            <p:cNvSpPr/>
            <p:nvPr/>
          </p:nvSpPr>
          <p:spPr>
            <a:xfrm>
              <a:off x="0" y="0"/>
              <a:ext cx="97798" cy="1565838"/>
            </a:xfrm>
            <a:custGeom>
              <a:avLst/>
              <a:gdLst/>
              <a:ahLst/>
              <a:cxnLst/>
              <a:rect l="l" t="t" r="r" b="b"/>
              <a:pathLst>
                <a:path w="97798" h="1565838">
                  <a:moveTo>
                    <a:pt x="0" y="0"/>
                  </a:moveTo>
                  <a:lnTo>
                    <a:pt x="97798" y="0"/>
                  </a:lnTo>
                  <a:lnTo>
                    <a:pt x="97798" y="1565838"/>
                  </a:lnTo>
                  <a:lnTo>
                    <a:pt x="0" y="1565838"/>
                  </a:lnTo>
                  <a:close/>
                </a:path>
              </a:pathLst>
            </a:custGeom>
            <a:solidFill>
              <a:srgbClr val="D96627"/>
            </a:solidFill>
          </p:spPr>
        </p:sp>
        <p:sp>
          <p:nvSpPr>
            <p:cNvPr id="8" name="TextBox 8"/>
            <p:cNvSpPr txBox="1"/>
            <p:nvPr/>
          </p:nvSpPr>
          <p:spPr>
            <a:xfrm>
              <a:off x="0" y="-47625"/>
              <a:ext cx="97798" cy="1613463"/>
            </a:xfrm>
            <a:prstGeom prst="rect">
              <a:avLst/>
            </a:prstGeom>
          </p:spPr>
          <p:txBody>
            <a:bodyPr lIns="50800" tIns="50800" rIns="50800" bIns="50800" rtlCol="0" anchor="ctr"/>
            <a:lstStyle/>
            <a:p>
              <a:pPr algn="ctr">
                <a:lnSpc>
                  <a:spcPts val="3220"/>
                </a:lnSpc>
                <a:spcBef>
                  <a:spcPct val="0"/>
                </a:spcBef>
              </a:pPr>
            </a:p>
          </p:txBody>
        </p:sp>
      </p:grpSp>
      <p:sp>
        <p:nvSpPr>
          <p:cNvPr id="9" name="TextBox 9"/>
          <p:cNvSpPr txBox="1"/>
          <p:nvPr/>
        </p:nvSpPr>
        <p:spPr>
          <a:xfrm>
            <a:off x="2115214" y="1609400"/>
            <a:ext cx="10437959" cy="993423"/>
          </a:xfrm>
          <a:prstGeom prst="rect">
            <a:avLst/>
          </a:prstGeom>
        </p:spPr>
        <p:txBody>
          <a:bodyPr lIns="0" tIns="0" rIns="0" bIns="0" rtlCol="0" anchor="t">
            <a:spAutoFit/>
          </a:bodyPr>
          <a:lstStyle/>
          <a:p>
            <a:pPr algn="l">
              <a:lnSpc>
                <a:spcPts val="6945"/>
              </a:lnSpc>
            </a:pPr>
            <a:r>
              <a:rPr lang="en-US" sz="8680" b="1">
                <a:solidFill>
                  <a:srgbClr val="D96627"/>
                </a:solidFill>
                <a:latin typeface="Barlow Bold" panose="00000800000000000000"/>
                <a:ea typeface="Barlow Bold" panose="00000800000000000000"/>
                <a:cs typeface="Barlow Bold" panose="00000800000000000000"/>
                <a:sym typeface="Barlow Bold" panose="00000800000000000000"/>
              </a:rPr>
              <a:t>1. NGUỒN DỮ LIỆU</a:t>
            </a:r>
            <a:endParaRPr lang="en-US" sz="868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10" name="TextBox 10"/>
          <p:cNvSpPr txBox="1"/>
          <p:nvPr/>
        </p:nvSpPr>
        <p:spPr>
          <a:xfrm>
            <a:off x="3026542" y="3483406"/>
            <a:ext cx="12336720" cy="5033645"/>
          </a:xfrm>
          <a:prstGeom prst="rect">
            <a:avLst/>
          </a:prstGeom>
        </p:spPr>
        <p:txBody>
          <a:bodyPr lIns="0" tIns="0" rIns="0" bIns="0" rtlCol="0" anchor="t">
            <a:spAutoFit/>
          </a:bodyPr>
          <a:lstStyle/>
          <a:p>
            <a:pPr algn="just">
              <a:lnSpc>
                <a:spcPts val="4480"/>
              </a:lnSpc>
            </a:pPr>
            <a:r>
              <a:rPr lang="en-US" sz="3200">
                <a:solidFill>
                  <a:srgbClr val="252D37"/>
                </a:solidFill>
                <a:latin typeface="Nunito"/>
                <a:ea typeface="Nunito"/>
                <a:cs typeface="Nunito"/>
                <a:sym typeface="Nunito"/>
              </a:rPr>
              <a:t>Dữ liệu được sử dụng trong nghiên cứu này là bộ dữ liệu Ames Housing, được Dean De Cock tổng hợp vào năm 2011. Bộ dữ liệu này chứa thông tin về 2930 giao dịch bất động sản nhà ở riêng lẻ tại Ames, Iowa, Hoa Kỳ, trong khoảng thời gian từ năm 2006 đến năm 2010. Nó được coi là phiên bản cải tiến và cập nhật của bộ dữ liệu nổi tiếng Boston Housing Dataset. Bài báo cho biết nguồn gốc của bộ dữ liệu này là từ nền tảng Kaggle, một cộng đồng trực tuyến dành cho các nhà khoa học dữ liệu và những người đam mê học máy, nơi người dùng có thể tìm, chia sẻ và phân tích các bộ dữ liệu.</a:t>
            </a:r>
            <a:endParaRPr lang="en-US" sz="3200">
              <a:solidFill>
                <a:srgbClr val="252D37"/>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sp>
        <p:nvSpPr>
          <p:cNvPr id="2" name="TextBox 2"/>
          <p:cNvSpPr txBox="1"/>
          <p:nvPr/>
        </p:nvSpPr>
        <p:spPr>
          <a:xfrm>
            <a:off x="2099288" y="1616844"/>
            <a:ext cx="4666034" cy="993423"/>
          </a:xfrm>
          <a:prstGeom prst="rect">
            <a:avLst/>
          </a:prstGeom>
        </p:spPr>
        <p:txBody>
          <a:bodyPr lIns="0" tIns="0" rIns="0" bIns="0" rtlCol="0" anchor="t">
            <a:spAutoFit/>
          </a:bodyPr>
          <a:lstStyle/>
          <a:p>
            <a:pPr algn="l">
              <a:lnSpc>
                <a:spcPts val="6945"/>
              </a:lnSpc>
            </a:pPr>
            <a:r>
              <a:rPr lang="en-US" sz="8680" b="1">
                <a:solidFill>
                  <a:srgbClr val="D96627"/>
                </a:solidFill>
                <a:latin typeface="Barlow Bold" panose="00000800000000000000"/>
                <a:ea typeface="Barlow Bold" panose="00000800000000000000"/>
                <a:cs typeface="Barlow Bold" panose="00000800000000000000"/>
                <a:sym typeface="Barlow Bold" panose="00000800000000000000"/>
              </a:rPr>
              <a:t>CHI TIẾT</a:t>
            </a:r>
            <a:endParaRPr lang="en-US" sz="868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grpSp>
        <p:nvGrpSpPr>
          <p:cNvPr id="3" name="Group 3"/>
          <p:cNvGrpSpPr/>
          <p:nvPr/>
        </p:nvGrpSpPr>
        <p:grpSpPr>
          <a:xfrm rot="0">
            <a:off x="2251994" y="3048713"/>
            <a:ext cx="13936717" cy="5168915"/>
            <a:chOff x="0" y="0"/>
            <a:chExt cx="3670576" cy="1361360"/>
          </a:xfrm>
        </p:grpSpPr>
        <p:sp>
          <p:nvSpPr>
            <p:cNvPr id="4" name="Freeform 4"/>
            <p:cNvSpPr/>
            <p:nvPr/>
          </p:nvSpPr>
          <p:spPr>
            <a:xfrm>
              <a:off x="0" y="0"/>
              <a:ext cx="3670576" cy="1361360"/>
            </a:xfrm>
            <a:custGeom>
              <a:avLst/>
              <a:gdLst/>
              <a:ahLst/>
              <a:cxnLst/>
              <a:rect l="l" t="t" r="r" b="b"/>
              <a:pathLst>
                <a:path w="3670576" h="1361360">
                  <a:moveTo>
                    <a:pt x="24998" y="0"/>
                  </a:moveTo>
                  <a:lnTo>
                    <a:pt x="3645578" y="0"/>
                  </a:lnTo>
                  <a:cubicBezTo>
                    <a:pt x="3659384" y="0"/>
                    <a:pt x="3670576" y="11192"/>
                    <a:pt x="3670576" y="24998"/>
                  </a:cubicBezTo>
                  <a:lnTo>
                    <a:pt x="3670576" y="1336363"/>
                  </a:lnTo>
                  <a:cubicBezTo>
                    <a:pt x="3670576" y="1350168"/>
                    <a:pt x="3659384" y="1361360"/>
                    <a:pt x="3645578" y="1361360"/>
                  </a:cubicBezTo>
                  <a:lnTo>
                    <a:pt x="24998" y="1361360"/>
                  </a:lnTo>
                  <a:cubicBezTo>
                    <a:pt x="11192" y="1361360"/>
                    <a:pt x="0" y="1350168"/>
                    <a:pt x="0" y="1336363"/>
                  </a:cubicBezTo>
                  <a:lnTo>
                    <a:pt x="0" y="24998"/>
                  </a:lnTo>
                  <a:cubicBezTo>
                    <a:pt x="0" y="11192"/>
                    <a:pt x="11192" y="0"/>
                    <a:pt x="24998" y="0"/>
                  </a:cubicBezTo>
                  <a:close/>
                </a:path>
              </a:pathLst>
            </a:custGeom>
            <a:solidFill>
              <a:srgbClr val="D96627">
                <a:alpha val="18824"/>
              </a:srgbClr>
            </a:solidFill>
          </p:spPr>
        </p:sp>
        <p:sp>
          <p:nvSpPr>
            <p:cNvPr id="5" name="TextBox 5"/>
            <p:cNvSpPr txBox="1"/>
            <p:nvPr/>
          </p:nvSpPr>
          <p:spPr>
            <a:xfrm>
              <a:off x="0" y="-38100"/>
              <a:ext cx="3670576" cy="1399460"/>
            </a:xfrm>
            <a:prstGeom prst="rect">
              <a:avLst/>
            </a:prstGeom>
          </p:spPr>
          <p:txBody>
            <a:bodyPr lIns="50800" tIns="50800" rIns="50800" bIns="50800" rtlCol="0" anchor="ctr"/>
            <a:lstStyle/>
            <a:p>
              <a:pPr algn="ctr">
                <a:lnSpc>
                  <a:spcPts val="2660"/>
                </a:lnSpc>
                <a:spcBef>
                  <a:spcPct val="0"/>
                </a:spcBef>
              </a:pPr>
            </a:p>
          </p:txBody>
        </p:sp>
      </p:grpSp>
      <p:grpSp>
        <p:nvGrpSpPr>
          <p:cNvPr id="6" name="Group 6"/>
          <p:cNvGrpSpPr/>
          <p:nvPr/>
        </p:nvGrpSpPr>
        <p:grpSpPr>
          <a:xfrm rot="0">
            <a:off x="2150190" y="3048713"/>
            <a:ext cx="371326" cy="5168915"/>
            <a:chOff x="0" y="0"/>
            <a:chExt cx="97798" cy="1361360"/>
          </a:xfrm>
        </p:grpSpPr>
        <p:sp>
          <p:nvSpPr>
            <p:cNvPr id="7" name="Freeform 7"/>
            <p:cNvSpPr/>
            <p:nvPr/>
          </p:nvSpPr>
          <p:spPr>
            <a:xfrm>
              <a:off x="0" y="0"/>
              <a:ext cx="97798" cy="1361360"/>
            </a:xfrm>
            <a:custGeom>
              <a:avLst/>
              <a:gdLst/>
              <a:ahLst/>
              <a:cxnLst/>
              <a:rect l="l" t="t" r="r" b="b"/>
              <a:pathLst>
                <a:path w="97798" h="1361360">
                  <a:moveTo>
                    <a:pt x="0" y="0"/>
                  </a:moveTo>
                  <a:lnTo>
                    <a:pt x="97798" y="0"/>
                  </a:lnTo>
                  <a:lnTo>
                    <a:pt x="97798" y="1361360"/>
                  </a:lnTo>
                  <a:lnTo>
                    <a:pt x="0" y="1361360"/>
                  </a:lnTo>
                  <a:close/>
                </a:path>
              </a:pathLst>
            </a:custGeom>
            <a:solidFill>
              <a:srgbClr val="D96627"/>
            </a:solidFill>
          </p:spPr>
        </p:sp>
        <p:sp>
          <p:nvSpPr>
            <p:cNvPr id="8" name="TextBox 8"/>
            <p:cNvSpPr txBox="1"/>
            <p:nvPr/>
          </p:nvSpPr>
          <p:spPr>
            <a:xfrm>
              <a:off x="0" y="-47625"/>
              <a:ext cx="97798" cy="1408985"/>
            </a:xfrm>
            <a:prstGeom prst="rect">
              <a:avLst/>
            </a:prstGeom>
          </p:spPr>
          <p:txBody>
            <a:bodyPr lIns="50800" tIns="50800" rIns="50800" bIns="50800" rtlCol="0" anchor="ctr"/>
            <a:lstStyle/>
            <a:p>
              <a:pPr algn="ctr">
                <a:lnSpc>
                  <a:spcPts val="3220"/>
                </a:lnSpc>
                <a:spcBef>
                  <a:spcPct val="0"/>
                </a:spcBef>
              </a:pPr>
            </a:p>
          </p:txBody>
        </p:sp>
      </p:grpSp>
      <p:sp>
        <p:nvSpPr>
          <p:cNvPr id="9" name="TextBox 9"/>
          <p:cNvSpPr txBox="1"/>
          <p:nvPr/>
        </p:nvSpPr>
        <p:spPr>
          <a:xfrm>
            <a:off x="2817370" y="3645189"/>
            <a:ext cx="12336720" cy="3683000"/>
          </a:xfrm>
          <a:prstGeom prst="rect">
            <a:avLst/>
          </a:prstGeom>
        </p:spPr>
        <p:txBody>
          <a:bodyPr lIns="0" tIns="0" rIns="0" bIns="0" rtlCol="0" anchor="t">
            <a:spAutoFit/>
          </a:bodyPr>
          <a:lstStyle/>
          <a:p>
            <a:pPr algn="just">
              <a:lnSpc>
                <a:spcPts val="4900"/>
              </a:lnSpc>
            </a:pPr>
            <a:r>
              <a:rPr lang="en-US" sz="3500" b="1">
                <a:solidFill>
                  <a:srgbClr val="252D37"/>
                </a:solidFill>
                <a:latin typeface="Nunito Bold"/>
                <a:ea typeface="Nunito Bold"/>
                <a:cs typeface="Nunito Bold"/>
                <a:sym typeface="Nunito Bold"/>
              </a:rPr>
              <a:t>Kết hợp các đặc trưng:</a:t>
            </a:r>
            <a:r>
              <a:rPr lang="en-US" sz="3500">
                <a:solidFill>
                  <a:srgbClr val="252D37"/>
                </a:solidFill>
                <a:latin typeface="Nunito"/>
                <a:ea typeface="Nunito"/>
                <a:cs typeface="Nunito"/>
                <a:sym typeface="Nunito"/>
              </a:rPr>
              <a:t> Ví dụ, tạo một biến mới là tổng diện tích của tất cả các tầng, hoặc tỷ lệ giữa diện tích sử dụng và diện tích lô đất.</a:t>
            </a:r>
            <a:endParaRPr lang="en-US" sz="3500">
              <a:solidFill>
                <a:srgbClr val="252D37"/>
              </a:solidFill>
              <a:latin typeface="Nunito"/>
              <a:ea typeface="Nunito"/>
              <a:cs typeface="Nunito"/>
              <a:sym typeface="Nunito"/>
            </a:endParaRPr>
          </a:p>
          <a:p>
            <a:pPr algn="just">
              <a:lnSpc>
                <a:spcPts val="4900"/>
              </a:lnSpc>
            </a:pPr>
            <a:r>
              <a:rPr lang="en-US" sz="3500" b="1">
                <a:solidFill>
                  <a:srgbClr val="252D37"/>
                </a:solidFill>
                <a:latin typeface="Nunito Bold"/>
                <a:ea typeface="Nunito Bold"/>
                <a:cs typeface="Nunito Bold"/>
                <a:sym typeface="Nunito Bold"/>
              </a:rPr>
              <a:t>Tạo biến tương tác:</a:t>
            </a:r>
            <a:r>
              <a:rPr lang="en-US" sz="3500">
                <a:solidFill>
                  <a:srgbClr val="252D37"/>
                </a:solidFill>
                <a:latin typeface="Nunito"/>
                <a:ea typeface="Nunito"/>
                <a:cs typeface="Nunito"/>
                <a:sym typeface="Nunito"/>
              </a:rPr>
              <a:t> Ví dụ, tạo một biến mới là tích của OverallQual và GrLivArea để thể hiện mối quan hệ tương tác giữa chất lượng tổng thể và diện tích sinh hoạt.</a:t>
            </a:r>
            <a:endParaRPr lang="en-US" sz="3500">
              <a:solidFill>
                <a:srgbClr val="252D37"/>
              </a:solidFill>
              <a:latin typeface="Nunito"/>
              <a:ea typeface="Nunito"/>
              <a:cs typeface="Nunito"/>
              <a:sym typeface="Nunito"/>
            </a:endParaRPr>
          </a:p>
        </p:txBody>
      </p:sp>
      <p:sp>
        <p:nvSpPr>
          <p:cNvPr id="10" name="TextBox 10"/>
          <p:cNvSpPr txBox="1"/>
          <p:nvPr/>
        </p:nvSpPr>
        <p:spPr>
          <a:xfrm>
            <a:off x="16727515" y="8933708"/>
            <a:ext cx="1063569" cy="627238"/>
          </a:xfrm>
          <a:prstGeom prst="rect">
            <a:avLst/>
          </a:prstGeom>
        </p:spPr>
        <p:txBody>
          <a:bodyPr lIns="0" tIns="0" rIns="0" bIns="0" rtlCol="0" anchor="t">
            <a:spAutoFit/>
          </a:bodyPr>
          <a:lstStyle/>
          <a:p>
            <a:pPr algn="ctr">
              <a:lnSpc>
                <a:spcPts val="4320"/>
              </a:lnSpc>
            </a:pPr>
            <a:r>
              <a:rPr lang="en-US" sz="5400" b="1">
                <a:solidFill>
                  <a:srgbClr val="D96627"/>
                </a:solidFill>
                <a:latin typeface="Barlow Bold" panose="00000800000000000000"/>
                <a:ea typeface="Barlow Bold" panose="00000800000000000000"/>
                <a:cs typeface="Barlow Bold" panose="00000800000000000000"/>
                <a:sym typeface="Barlow Bold" panose="00000800000000000000"/>
              </a:rPr>
              <a:t>20</a:t>
            </a:r>
            <a:endParaRPr lang="en-US" sz="54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11" name="TextBox 11"/>
          <p:cNvSpPr txBox="1"/>
          <p:nvPr/>
        </p:nvSpPr>
        <p:spPr>
          <a:xfrm>
            <a:off x="6327294" y="2015705"/>
            <a:ext cx="6400206" cy="460375"/>
          </a:xfrm>
          <a:prstGeom prst="rect">
            <a:avLst/>
          </a:prstGeom>
        </p:spPr>
        <p:txBody>
          <a:bodyPr lIns="0" tIns="0" rIns="0" bIns="0" rtlCol="0" anchor="t">
            <a:spAutoFit/>
          </a:bodyPr>
          <a:lstStyle/>
          <a:p>
            <a:pPr algn="l">
              <a:lnSpc>
                <a:spcPts val="3200"/>
              </a:lnSpc>
            </a:pPr>
            <a:r>
              <a:rPr lang="en-US" sz="4000" b="1">
                <a:solidFill>
                  <a:srgbClr val="D96627"/>
                </a:solidFill>
                <a:latin typeface="Barlow Bold" panose="00000800000000000000"/>
                <a:ea typeface="Barlow Bold" panose="00000800000000000000"/>
                <a:cs typeface="Barlow Bold" panose="00000800000000000000"/>
                <a:sym typeface="Barlow Bold" panose="00000800000000000000"/>
              </a:rPr>
              <a:t>(TẠO ĐẶC TRƯNG MỚI)</a:t>
            </a:r>
            <a:endParaRPr lang="en-US" sz="40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sp>
        <p:nvSpPr>
          <p:cNvPr id="2" name="TextBox 2"/>
          <p:cNvSpPr txBox="1"/>
          <p:nvPr/>
        </p:nvSpPr>
        <p:spPr>
          <a:xfrm>
            <a:off x="2099288" y="1616844"/>
            <a:ext cx="4666034" cy="993423"/>
          </a:xfrm>
          <a:prstGeom prst="rect">
            <a:avLst/>
          </a:prstGeom>
        </p:spPr>
        <p:txBody>
          <a:bodyPr lIns="0" tIns="0" rIns="0" bIns="0" rtlCol="0" anchor="t">
            <a:spAutoFit/>
          </a:bodyPr>
          <a:lstStyle/>
          <a:p>
            <a:pPr algn="l">
              <a:lnSpc>
                <a:spcPts val="6945"/>
              </a:lnSpc>
            </a:pPr>
            <a:r>
              <a:rPr lang="en-US" sz="8680" b="1">
                <a:solidFill>
                  <a:srgbClr val="D96627"/>
                </a:solidFill>
                <a:latin typeface="Barlow Bold" panose="00000800000000000000"/>
                <a:ea typeface="Barlow Bold" panose="00000800000000000000"/>
                <a:cs typeface="Barlow Bold" panose="00000800000000000000"/>
                <a:sym typeface="Barlow Bold" panose="00000800000000000000"/>
              </a:rPr>
              <a:t>CHI TIẾT</a:t>
            </a:r>
            <a:endParaRPr lang="en-US" sz="868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grpSp>
        <p:nvGrpSpPr>
          <p:cNvPr id="3" name="Group 3"/>
          <p:cNvGrpSpPr/>
          <p:nvPr/>
        </p:nvGrpSpPr>
        <p:grpSpPr>
          <a:xfrm rot="0">
            <a:off x="2251994" y="3048713"/>
            <a:ext cx="13936717" cy="4392538"/>
            <a:chOff x="0" y="0"/>
            <a:chExt cx="3670576" cy="1156882"/>
          </a:xfrm>
        </p:grpSpPr>
        <p:sp>
          <p:nvSpPr>
            <p:cNvPr id="4" name="Freeform 4"/>
            <p:cNvSpPr/>
            <p:nvPr/>
          </p:nvSpPr>
          <p:spPr>
            <a:xfrm>
              <a:off x="0" y="0"/>
              <a:ext cx="3670576" cy="1156882"/>
            </a:xfrm>
            <a:custGeom>
              <a:avLst/>
              <a:gdLst/>
              <a:ahLst/>
              <a:cxnLst/>
              <a:rect l="l" t="t" r="r" b="b"/>
              <a:pathLst>
                <a:path w="3670576" h="1156882">
                  <a:moveTo>
                    <a:pt x="24998" y="0"/>
                  </a:moveTo>
                  <a:lnTo>
                    <a:pt x="3645578" y="0"/>
                  </a:lnTo>
                  <a:cubicBezTo>
                    <a:pt x="3659384" y="0"/>
                    <a:pt x="3670576" y="11192"/>
                    <a:pt x="3670576" y="24998"/>
                  </a:cubicBezTo>
                  <a:lnTo>
                    <a:pt x="3670576" y="1131885"/>
                  </a:lnTo>
                  <a:cubicBezTo>
                    <a:pt x="3670576" y="1145690"/>
                    <a:pt x="3659384" y="1156882"/>
                    <a:pt x="3645578" y="1156882"/>
                  </a:cubicBezTo>
                  <a:lnTo>
                    <a:pt x="24998" y="1156882"/>
                  </a:lnTo>
                  <a:cubicBezTo>
                    <a:pt x="11192" y="1156882"/>
                    <a:pt x="0" y="1145690"/>
                    <a:pt x="0" y="1131885"/>
                  </a:cubicBezTo>
                  <a:lnTo>
                    <a:pt x="0" y="24998"/>
                  </a:lnTo>
                  <a:cubicBezTo>
                    <a:pt x="0" y="11192"/>
                    <a:pt x="11192" y="0"/>
                    <a:pt x="24998" y="0"/>
                  </a:cubicBezTo>
                  <a:close/>
                </a:path>
              </a:pathLst>
            </a:custGeom>
            <a:solidFill>
              <a:srgbClr val="D96627">
                <a:alpha val="18824"/>
              </a:srgbClr>
            </a:solidFill>
          </p:spPr>
        </p:sp>
        <p:sp>
          <p:nvSpPr>
            <p:cNvPr id="5" name="TextBox 5"/>
            <p:cNvSpPr txBox="1"/>
            <p:nvPr/>
          </p:nvSpPr>
          <p:spPr>
            <a:xfrm>
              <a:off x="0" y="-38100"/>
              <a:ext cx="3670576" cy="1194982"/>
            </a:xfrm>
            <a:prstGeom prst="rect">
              <a:avLst/>
            </a:prstGeom>
          </p:spPr>
          <p:txBody>
            <a:bodyPr lIns="50800" tIns="50800" rIns="50800" bIns="50800" rtlCol="0" anchor="ctr"/>
            <a:lstStyle/>
            <a:p>
              <a:pPr algn="ctr">
                <a:lnSpc>
                  <a:spcPts val="2660"/>
                </a:lnSpc>
                <a:spcBef>
                  <a:spcPct val="0"/>
                </a:spcBef>
              </a:pPr>
            </a:p>
          </p:txBody>
        </p:sp>
      </p:grpSp>
      <p:grpSp>
        <p:nvGrpSpPr>
          <p:cNvPr id="6" name="Group 6"/>
          <p:cNvGrpSpPr/>
          <p:nvPr/>
        </p:nvGrpSpPr>
        <p:grpSpPr>
          <a:xfrm rot="0">
            <a:off x="2150190" y="3048713"/>
            <a:ext cx="371326" cy="4392538"/>
            <a:chOff x="0" y="0"/>
            <a:chExt cx="97798" cy="1156882"/>
          </a:xfrm>
        </p:grpSpPr>
        <p:sp>
          <p:nvSpPr>
            <p:cNvPr id="7" name="Freeform 7"/>
            <p:cNvSpPr/>
            <p:nvPr/>
          </p:nvSpPr>
          <p:spPr>
            <a:xfrm>
              <a:off x="0" y="0"/>
              <a:ext cx="97798" cy="1156882"/>
            </a:xfrm>
            <a:custGeom>
              <a:avLst/>
              <a:gdLst/>
              <a:ahLst/>
              <a:cxnLst/>
              <a:rect l="l" t="t" r="r" b="b"/>
              <a:pathLst>
                <a:path w="97798" h="1156882">
                  <a:moveTo>
                    <a:pt x="0" y="0"/>
                  </a:moveTo>
                  <a:lnTo>
                    <a:pt x="97798" y="0"/>
                  </a:lnTo>
                  <a:lnTo>
                    <a:pt x="97798" y="1156882"/>
                  </a:lnTo>
                  <a:lnTo>
                    <a:pt x="0" y="1156882"/>
                  </a:lnTo>
                  <a:close/>
                </a:path>
              </a:pathLst>
            </a:custGeom>
            <a:solidFill>
              <a:srgbClr val="D96627"/>
            </a:solidFill>
          </p:spPr>
        </p:sp>
        <p:sp>
          <p:nvSpPr>
            <p:cNvPr id="8" name="TextBox 8"/>
            <p:cNvSpPr txBox="1"/>
            <p:nvPr/>
          </p:nvSpPr>
          <p:spPr>
            <a:xfrm>
              <a:off x="0" y="-47625"/>
              <a:ext cx="97798" cy="1204507"/>
            </a:xfrm>
            <a:prstGeom prst="rect">
              <a:avLst/>
            </a:prstGeom>
          </p:spPr>
          <p:txBody>
            <a:bodyPr lIns="50800" tIns="50800" rIns="50800" bIns="50800" rtlCol="0" anchor="ctr"/>
            <a:lstStyle/>
            <a:p>
              <a:pPr algn="ctr">
                <a:lnSpc>
                  <a:spcPts val="3220"/>
                </a:lnSpc>
                <a:spcBef>
                  <a:spcPct val="0"/>
                </a:spcBef>
              </a:pPr>
            </a:p>
          </p:txBody>
        </p:sp>
      </p:grpSp>
      <p:sp>
        <p:nvSpPr>
          <p:cNvPr id="9" name="TextBox 9"/>
          <p:cNvSpPr txBox="1"/>
          <p:nvPr/>
        </p:nvSpPr>
        <p:spPr>
          <a:xfrm>
            <a:off x="2817370" y="3645189"/>
            <a:ext cx="12336720" cy="3063875"/>
          </a:xfrm>
          <a:prstGeom prst="rect">
            <a:avLst/>
          </a:prstGeom>
        </p:spPr>
        <p:txBody>
          <a:bodyPr lIns="0" tIns="0" rIns="0" bIns="0" rtlCol="0" anchor="t">
            <a:spAutoFit/>
          </a:bodyPr>
          <a:lstStyle/>
          <a:p>
            <a:pPr algn="just">
              <a:lnSpc>
                <a:spcPts val="4900"/>
              </a:lnSpc>
            </a:pPr>
            <a:r>
              <a:rPr lang="en-US" sz="3500" b="1">
                <a:solidFill>
                  <a:srgbClr val="252D37"/>
                </a:solidFill>
                <a:latin typeface="Nunito Bold"/>
                <a:ea typeface="Nunito Bold"/>
                <a:cs typeface="Nunito Bold"/>
                <a:sym typeface="Nunito Bold"/>
              </a:rPr>
              <a:t>Trích xuất thông tin:</a:t>
            </a:r>
            <a:r>
              <a:rPr lang="en-US" sz="3500">
                <a:solidFill>
                  <a:srgbClr val="252D37"/>
                </a:solidFill>
                <a:latin typeface="Nunito"/>
                <a:ea typeface="Nunito"/>
                <a:cs typeface="Nunito"/>
                <a:sym typeface="Nunito"/>
              </a:rPr>
              <a:t> Ví dụ, từ biến YrSold </a:t>
            </a:r>
            <a:r>
              <a:rPr lang="en-US" sz="3500" i="1">
                <a:solidFill>
                  <a:srgbClr val="252D37"/>
                </a:solidFill>
                <a:latin typeface="Nunito Italics"/>
                <a:ea typeface="Nunito Italics"/>
                <a:cs typeface="Nunito Italics"/>
                <a:sym typeface="Nunito Italics"/>
              </a:rPr>
              <a:t>(năm bán), </a:t>
            </a:r>
            <a:r>
              <a:rPr lang="en-US" sz="3500">
                <a:solidFill>
                  <a:srgbClr val="252D37"/>
                </a:solidFill>
                <a:latin typeface="Nunito"/>
                <a:ea typeface="Nunito"/>
                <a:cs typeface="Nunito"/>
                <a:sym typeface="Nunito"/>
              </a:rPr>
              <a:t>có thể tạo các biến mới như "tuổi của ngôi nhà khi bán" </a:t>
            </a:r>
            <a:r>
              <a:rPr lang="en-US" sz="3500" i="1">
                <a:solidFill>
                  <a:srgbClr val="252D37"/>
                </a:solidFill>
                <a:latin typeface="Nunito Italics"/>
                <a:ea typeface="Nunito Italics"/>
                <a:cs typeface="Nunito Italics"/>
                <a:sym typeface="Nunito Italics"/>
              </a:rPr>
              <a:t>(năm bán trừ năm xây dựng).</a:t>
            </a:r>
            <a:endParaRPr lang="en-US" sz="3500" i="1">
              <a:solidFill>
                <a:srgbClr val="252D37"/>
              </a:solidFill>
              <a:latin typeface="Nunito Italics"/>
              <a:ea typeface="Nunito Italics"/>
              <a:cs typeface="Nunito Italics"/>
              <a:sym typeface="Nunito Italics"/>
            </a:endParaRPr>
          </a:p>
          <a:p>
            <a:pPr algn="just">
              <a:lnSpc>
                <a:spcPts val="4900"/>
              </a:lnSpc>
            </a:pPr>
            <a:r>
              <a:rPr lang="en-US" sz="3500" b="1">
                <a:solidFill>
                  <a:srgbClr val="252D37"/>
                </a:solidFill>
                <a:latin typeface="Nunito Bold"/>
                <a:ea typeface="Nunito Bold"/>
                <a:cs typeface="Nunito Bold"/>
                <a:sym typeface="Nunito Bold"/>
              </a:rPr>
              <a:t>One-hot encoding:</a:t>
            </a:r>
            <a:r>
              <a:rPr lang="en-US" sz="3500">
                <a:solidFill>
                  <a:srgbClr val="252D37"/>
                </a:solidFill>
                <a:latin typeface="Nunito"/>
                <a:ea typeface="Nunito"/>
                <a:cs typeface="Nunito"/>
                <a:sym typeface="Nunito"/>
              </a:rPr>
              <a:t> Các features ở dạng categorical thì chuyển về dạng số</a:t>
            </a:r>
            <a:endParaRPr lang="en-US" sz="3500">
              <a:solidFill>
                <a:srgbClr val="252D37"/>
              </a:solidFill>
              <a:latin typeface="Nunito"/>
              <a:ea typeface="Nunito"/>
              <a:cs typeface="Nunito"/>
              <a:sym typeface="Nunito"/>
            </a:endParaRPr>
          </a:p>
        </p:txBody>
      </p:sp>
      <p:sp>
        <p:nvSpPr>
          <p:cNvPr id="10" name="TextBox 10"/>
          <p:cNvSpPr txBox="1"/>
          <p:nvPr/>
        </p:nvSpPr>
        <p:spPr>
          <a:xfrm>
            <a:off x="16727515" y="8933708"/>
            <a:ext cx="1063569" cy="627238"/>
          </a:xfrm>
          <a:prstGeom prst="rect">
            <a:avLst/>
          </a:prstGeom>
        </p:spPr>
        <p:txBody>
          <a:bodyPr lIns="0" tIns="0" rIns="0" bIns="0" rtlCol="0" anchor="t">
            <a:spAutoFit/>
          </a:bodyPr>
          <a:lstStyle/>
          <a:p>
            <a:pPr algn="ctr">
              <a:lnSpc>
                <a:spcPts val="4320"/>
              </a:lnSpc>
            </a:pPr>
            <a:r>
              <a:rPr lang="en-US" sz="5400" b="1">
                <a:solidFill>
                  <a:srgbClr val="D96627"/>
                </a:solidFill>
                <a:latin typeface="Barlow Bold" panose="00000800000000000000"/>
                <a:ea typeface="Barlow Bold" panose="00000800000000000000"/>
                <a:cs typeface="Barlow Bold" panose="00000800000000000000"/>
                <a:sym typeface="Barlow Bold" panose="00000800000000000000"/>
              </a:rPr>
              <a:t>21</a:t>
            </a:r>
            <a:endParaRPr lang="en-US" sz="54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11" name="TextBox 11"/>
          <p:cNvSpPr txBox="1"/>
          <p:nvPr/>
        </p:nvSpPr>
        <p:spPr>
          <a:xfrm>
            <a:off x="6327294" y="2015705"/>
            <a:ext cx="6400206" cy="460375"/>
          </a:xfrm>
          <a:prstGeom prst="rect">
            <a:avLst/>
          </a:prstGeom>
        </p:spPr>
        <p:txBody>
          <a:bodyPr lIns="0" tIns="0" rIns="0" bIns="0" rtlCol="0" anchor="t">
            <a:spAutoFit/>
          </a:bodyPr>
          <a:lstStyle/>
          <a:p>
            <a:pPr algn="l">
              <a:lnSpc>
                <a:spcPts val="3200"/>
              </a:lnSpc>
            </a:pPr>
            <a:r>
              <a:rPr lang="en-US" sz="4000" b="1">
                <a:solidFill>
                  <a:srgbClr val="D96627"/>
                </a:solidFill>
                <a:latin typeface="Barlow Bold" panose="00000800000000000000"/>
                <a:ea typeface="Barlow Bold" panose="00000800000000000000"/>
                <a:cs typeface="Barlow Bold" panose="00000800000000000000"/>
                <a:sym typeface="Barlow Bold" panose="00000800000000000000"/>
              </a:rPr>
              <a:t>(TẠO ĐẶC TRƯNG MỚI)</a:t>
            </a:r>
            <a:endParaRPr lang="en-US" sz="40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sp>
        <p:nvSpPr>
          <p:cNvPr id="2" name="TextBox 2"/>
          <p:cNvSpPr txBox="1"/>
          <p:nvPr/>
        </p:nvSpPr>
        <p:spPr>
          <a:xfrm>
            <a:off x="2099288" y="1616844"/>
            <a:ext cx="15691796" cy="993423"/>
          </a:xfrm>
          <a:prstGeom prst="rect">
            <a:avLst/>
          </a:prstGeom>
        </p:spPr>
        <p:txBody>
          <a:bodyPr lIns="0" tIns="0" rIns="0" bIns="0" rtlCol="0" anchor="t">
            <a:spAutoFit/>
          </a:bodyPr>
          <a:lstStyle/>
          <a:p>
            <a:pPr algn="l">
              <a:lnSpc>
                <a:spcPts val="6945"/>
              </a:lnSpc>
            </a:pPr>
            <a:r>
              <a:rPr lang="en-US" sz="8680" b="1">
                <a:solidFill>
                  <a:srgbClr val="D96627"/>
                </a:solidFill>
                <a:latin typeface="Barlow Bold" panose="00000800000000000000"/>
                <a:ea typeface="Barlow Bold" panose="00000800000000000000"/>
                <a:cs typeface="Barlow Bold" panose="00000800000000000000"/>
                <a:sym typeface="Barlow Bold" panose="00000800000000000000"/>
              </a:rPr>
              <a:t>4. CÁC KHẢO SÁT LIÊN QUAN</a:t>
            </a:r>
            <a:endParaRPr lang="en-US" sz="868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grpSp>
        <p:nvGrpSpPr>
          <p:cNvPr id="3" name="Group 3"/>
          <p:cNvGrpSpPr/>
          <p:nvPr/>
        </p:nvGrpSpPr>
        <p:grpSpPr>
          <a:xfrm rot="0">
            <a:off x="2251994" y="3048713"/>
            <a:ext cx="13936717" cy="4708839"/>
            <a:chOff x="0" y="0"/>
            <a:chExt cx="3670576" cy="1240188"/>
          </a:xfrm>
        </p:grpSpPr>
        <p:sp>
          <p:nvSpPr>
            <p:cNvPr id="4" name="Freeform 4"/>
            <p:cNvSpPr/>
            <p:nvPr/>
          </p:nvSpPr>
          <p:spPr>
            <a:xfrm>
              <a:off x="0" y="0"/>
              <a:ext cx="3670576" cy="1240188"/>
            </a:xfrm>
            <a:custGeom>
              <a:avLst/>
              <a:gdLst/>
              <a:ahLst/>
              <a:cxnLst/>
              <a:rect l="l" t="t" r="r" b="b"/>
              <a:pathLst>
                <a:path w="3670576" h="1240188">
                  <a:moveTo>
                    <a:pt x="24998" y="0"/>
                  </a:moveTo>
                  <a:lnTo>
                    <a:pt x="3645578" y="0"/>
                  </a:lnTo>
                  <a:cubicBezTo>
                    <a:pt x="3659384" y="0"/>
                    <a:pt x="3670576" y="11192"/>
                    <a:pt x="3670576" y="24998"/>
                  </a:cubicBezTo>
                  <a:lnTo>
                    <a:pt x="3670576" y="1215190"/>
                  </a:lnTo>
                  <a:cubicBezTo>
                    <a:pt x="3670576" y="1228996"/>
                    <a:pt x="3659384" y="1240188"/>
                    <a:pt x="3645578" y="1240188"/>
                  </a:cubicBezTo>
                  <a:lnTo>
                    <a:pt x="24998" y="1240188"/>
                  </a:lnTo>
                  <a:cubicBezTo>
                    <a:pt x="11192" y="1240188"/>
                    <a:pt x="0" y="1228996"/>
                    <a:pt x="0" y="1215190"/>
                  </a:cubicBezTo>
                  <a:lnTo>
                    <a:pt x="0" y="24998"/>
                  </a:lnTo>
                  <a:cubicBezTo>
                    <a:pt x="0" y="11192"/>
                    <a:pt x="11192" y="0"/>
                    <a:pt x="24998" y="0"/>
                  </a:cubicBezTo>
                  <a:close/>
                </a:path>
              </a:pathLst>
            </a:custGeom>
            <a:solidFill>
              <a:srgbClr val="D96627">
                <a:alpha val="18824"/>
              </a:srgbClr>
            </a:solidFill>
          </p:spPr>
        </p:sp>
        <p:sp>
          <p:nvSpPr>
            <p:cNvPr id="5" name="TextBox 5"/>
            <p:cNvSpPr txBox="1"/>
            <p:nvPr/>
          </p:nvSpPr>
          <p:spPr>
            <a:xfrm>
              <a:off x="0" y="-38100"/>
              <a:ext cx="3670576" cy="1278288"/>
            </a:xfrm>
            <a:prstGeom prst="rect">
              <a:avLst/>
            </a:prstGeom>
          </p:spPr>
          <p:txBody>
            <a:bodyPr lIns="50800" tIns="50800" rIns="50800" bIns="50800" rtlCol="0" anchor="ctr"/>
            <a:lstStyle/>
            <a:p>
              <a:pPr algn="ctr">
                <a:lnSpc>
                  <a:spcPts val="2660"/>
                </a:lnSpc>
                <a:spcBef>
                  <a:spcPct val="0"/>
                </a:spcBef>
              </a:pPr>
            </a:p>
          </p:txBody>
        </p:sp>
      </p:grpSp>
      <p:grpSp>
        <p:nvGrpSpPr>
          <p:cNvPr id="6" name="Group 6"/>
          <p:cNvGrpSpPr/>
          <p:nvPr/>
        </p:nvGrpSpPr>
        <p:grpSpPr>
          <a:xfrm rot="0">
            <a:off x="2150190" y="3048713"/>
            <a:ext cx="371326" cy="4708839"/>
            <a:chOff x="0" y="0"/>
            <a:chExt cx="97798" cy="1240188"/>
          </a:xfrm>
        </p:grpSpPr>
        <p:sp>
          <p:nvSpPr>
            <p:cNvPr id="7" name="Freeform 7"/>
            <p:cNvSpPr/>
            <p:nvPr/>
          </p:nvSpPr>
          <p:spPr>
            <a:xfrm>
              <a:off x="0" y="0"/>
              <a:ext cx="97798" cy="1240188"/>
            </a:xfrm>
            <a:custGeom>
              <a:avLst/>
              <a:gdLst/>
              <a:ahLst/>
              <a:cxnLst/>
              <a:rect l="l" t="t" r="r" b="b"/>
              <a:pathLst>
                <a:path w="97798" h="1240188">
                  <a:moveTo>
                    <a:pt x="0" y="0"/>
                  </a:moveTo>
                  <a:lnTo>
                    <a:pt x="97798" y="0"/>
                  </a:lnTo>
                  <a:lnTo>
                    <a:pt x="97798" y="1240188"/>
                  </a:lnTo>
                  <a:lnTo>
                    <a:pt x="0" y="1240188"/>
                  </a:lnTo>
                  <a:close/>
                </a:path>
              </a:pathLst>
            </a:custGeom>
            <a:solidFill>
              <a:srgbClr val="D96627"/>
            </a:solidFill>
          </p:spPr>
        </p:sp>
        <p:sp>
          <p:nvSpPr>
            <p:cNvPr id="8" name="TextBox 8"/>
            <p:cNvSpPr txBox="1"/>
            <p:nvPr/>
          </p:nvSpPr>
          <p:spPr>
            <a:xfrm>
              <a:off x="0" y="-47625"/>
              <a:ext cx="97798" cy="1287813"/>
            </a:xfrm>
            <a:prstGeom prst="rect">
              <a:avLst/>
            </a:prstGeom>
          </p:spPr>
          <p:txBody>
            <a:bodyPr lIns="50800" tIns="50800" rIns="50800" bIns="50800" rtlCol="0" anchor="ctr"/>
            <a:lstStyle/>
            <a:p>
              <a:pPr algn="ctr">
                <a:lnSpc>
                  <a:spcPts val="3220"/>
                </a:lnSpc>
                <a:spcBef>
                  <a:spcPct val="0"/>
                </a:spcBef>
              </a:pPr>
            </a:p>
          </p:txBody>
        </p:sp>
      </p:grpSp>
      <p:sp>
        <p:nvSpPr>
          <p:cNvPr id="9" name="TextBox 9"/>
          <p:cNvSpPr txBox="1"/>
          <p:nvPr/>
        </p:nvSpPr>
        <p:spPr>
          <a:xfrm>
            <a:off x="2817370" y="3467653"/>
            <a:ext cx="12336720" cy="3804285"/>
          </a:xfrm>
          <a:prstGeom prst="rect">
            <a:avLst/>
          </a:prstGeom>
        </p:spPr>
        <p:txBody>
          <a:bodyPr lIns="0" tIns="0" rIns="0" bIns="0" rtlCol="0" anchor="t">
            <a:spAutoFit/>
          </a:bodyPr>
          <a:lstStyle/>
          <a:p>
            <a:pPr algn="just">
              <a:lnSpc>
                <a:spcPts val="5040"/>
              </a:lnSpc>
            </a:pPr>
            <a:r>
              <a:rPr lang="en-US" sz="3600">
                <a:solidFill>
                  <a:srgbClr val="252D37"/>
                </a:solidFill>
                <a:latin typeface="Nunito"/>
                <a:ea typeface="Nunito"/>
                <a:cs typeface="Nunito"/>
                <a:sym typeface="Nunito"/>
              </a:rPr>
              <a:t>Bộ dữ liệu Ames Housing đã được nghiên cứu và phân tích rộng rãi trong nhiều bối cảnh khác nhau, từ các cuộc thi học máy, dự án cá nhân, đến các tài nguyên giáo dục. Phần này sẽ tổng hợp các khảo sát và phân tích đáng chú ý từ các nguồn đã được cung cấp, bao gồm cuộc thi Kaggle, các dự án trên GitHub, và các tài liệu học thuật.</a:t>
            </a:r>
            <a:endParaRPr lang="en-US" sz="3600">
              <a:solidFill>
                <a:srgbClr val="252D37"/>
              </a:solidFill>
              <a:latin typeface="Nunito"/>
              <a:ea typeface="Nunito"/>
              <a:cs typeface="Nunito"/>
              <a:sym typeface="Nunito"/>
            </a:endParaRPr>
          </a:p>
        </p:txBody>
      </p:sp>
      <p:sp>
        <p:nvSpPr>
          <p:cNvPr id="10" name="TextBox 10"/>
          <p:cNvSpPr txBox="1"/>
          <p:nvPr/>
        </p:nvSpPr>
        <p:spPr>
          <a:xfrm>
            <a:off x="16727515" y="8933708"/>
            <a:ext cx="1063569" cy="627238"/>
          </a:xfrm>
          <a:prstGeom prst="rect">
            <a:avLst/>
          </a:prstGeom>
        </p:spPr>
        <p:txBody>
          <a:bodyPr lIns="0" tIns="0" rIns="0" bIns="0" rtlCol="0" anchor="t">
            <a:spAutoFit/>
          </a:bodyPr>
          <a:lstStyle/>
          <a:p>
            <a:pPr algn="ctr">
              <a:lnSpc>
                <a:spcPts val="4320"/>
              </a:lnSpc>
            </a:pPr>
            <a:r>
              <a:rPr lang="en-US" sz="5400" b="1">
                <a:solidFill>
                  <a:srgbClr val="D96627"/>
                </a:solidFill>
                <a:latin typeface="Barlow Bold" panose="00000800000000000000"/>
                <a:ea typeface="Barlow Bold" panose="00000800000000000000"/>
                <a:cs typeface="Barlow Bold" panose="00000800000000000000"/>
                <a:sym typeface="Barlow Bold" panose="00000800000000000000"/>
              </a:rPr>
              <a:t>22</a:t>
            </a:r>
            <a:endParaRPr lang="en-US" sz="54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grpSp>
        <p:nvGrpSpPr>
          <p:cNvPr id="2" name="Group 2"/>
          <p:cNvGrpSpPr/>
          <p:nvPr/>
        </p:nvGrpSpPr>
        <p:grpSpPr>
          <a:xfrm rot="0">
            <a:off x="-1950873" y="-465862"/>
            <a:ext cx="3086100" cy="11218724"/>
            <a:chOff x="0" y="0"/>
            <a:chExt cx="812800" cy="2954726"/>
          </a:xfrm>
        </p:grpSpPr>
        <p:sp>
          <p:nvSpPr>
            <p:cNvPr id="3" name="Freeform 3"/>
            <p:cNvSpPr/>
            <p:nvPr/>
          </p:nvSpPr>
          <p:spPr>
            <a:xfrm>
              <a:off x="0" y="0"/>
              <a:ext cx="812800" cy="2954726"/>
            </a:xfrm>
            <a:custGeom>
              <a:avLst/>
              <a:gdLst/>
              <a:ahLst/>
              <a:cxnLst/>
              <a:rect l="l" t="t" r="r" b="b"/>
              <a:pathLst>
                <a:path w="812800" h="2954726">
                  <a:moveTo>
                    <a:pt x="0" y="0"/>
                  </a:moveTo>
                  <a:lnTo>
                    <a:pt x="812800" y="0"/>
                  </a:lnTo>
                  <a:lnTo>
                    <a:pt x="812800" y="2954726"/>
                  </a:lnTo>
                  <a:lnTo>
                    <a:pt x="0" y="2954726"/>
                  </a:lnTo>
                  <a:close/>
                </a:path>
              </a:pathLst>
            </a:custGeom>
            <a:solidFill>
              <a:srgbClr val="D96627"/>
            </a:solidFill>
          </p:spPr>
        </p:sp>
        <p:sp>
          <p:nvSpPr>
            <p:cNvPr id="4" name="TextBox 4"/>
            <p:cNvSpPr txBox="1"/>
            <p:nvPr/>
          </p:nvSpPr>
          <p:spPr>
            <a:xfrm>
              <a:off x="0" y="-38100"/>
              <a:ext cx="812800" cy="2992826"/>
            </a:xfrm>
            <a:prstGeom prst="rect">
              <a:avLst/>
            </a:prstGeom>
          </p:spPr>
          <p:txBody>
            <a:bodyPr lIns="50800" tIns="50800" rIns="50800" bIns="50800" rtlCol="0" anchor="ctr"/>
            <a:lstStyle/>
            <a:p>
              <a:pPr algn="ctr">
                <a:lnSpc>
                  <a:spcPts val="2660"/>
                </a:lnSpc>
                <a:spcBef>
                  <a:spcPct val="0"/>
                </a:spcBef>
              </a:pPr>
            </a:p>
          </p:txBody>
        </p:sp>
      </p:grpSp>
      <p:sp>
        <p:nvSpPr>
          <p:cNvPr id="5" name="TextBox 5"/>
          <p:cNvSpPr txBox="1"/>
          <p:nvPr/>
        </p:nvSpPr>
        <p:spPr>
          <a:xfrm>
            <a:off x="2598754" y="2274559"/>
            <a:ext cx="7038619" cy="1659763"/>
          </a:xfrm>
          <a:prstGeom prst="rect">
            <a:avLst/>
          </a:prstGeom>
        </p:spPr>
        <p:txBody>
          <a:bodyPr lIns="0" tIns="0" rIns="0" bIns="0" rtlCol="0" anchor="t">
            <a:spAutoFit/>
          </a:bodyPr>
          <a:lstStyle/>
          <a:p>
            <a:pPr algn="l">
              <a:lnSpc>
                <a:spcPts val="12480"/>
              </a:lnSpc>
            </a:pPr>
            <a:r>
              <a:rPr lang="en-US" sz="12605" b="1">
                <a:solidFill>
                  <a:srgbClr val="D96627"/>
                </a:solidFill>
                <a:latin typeface="Barlow Bold" panose="00000800000000000000"/>
                <a:ea typeface="Barlow Bold" panose="00000800000000000000"/>
                <a:cs typeface="Barlow Bold" panose="00000800000000000000"/>
                <a:sym typeface="Barlow Bold" panose="00000800000000000000"/>
              </a:rPr>
              <a:t>CẢM ƠN</a:t>
            </a:r>
            <a:endParaRPr lang="en-US" sz="12605"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6" name="Freeform 6"/>
          <p:cNvSpPr/>
          <p:nvPr/>
        </p:nvSpPr>
        <p:spPr>
          <a:xfrm>
            <a:off x="14622821" y="-356450"/>
            <a:ext cx="9279915" cy="10999900"/>
          </a:xfrm>
          <a:custGeom>
            <a:avLst/>
            <a:gdLst/>
            <a:ahLst/>
            <a:cxnLst/>
            <a:rect l="l" t="t" r="r" b="b"/>
            <a:pathLst>
              <a:path w="9279915" h="10999900">
                <a:moveTo>
                  <a:pt x="0" y="0"/>
                </a:moveTo>
                <a:lnTo>
                  <a:pt x="9279915" y="0"/>
                </a:lnTo>
                <a:lnTo>
                  <a:pt x="9279915" y="10999900"/>
                </a:lnTo>
                <a:lnTo>
                  <a:pt x="0" y="109999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TextBox 7"/>
          <p:cNvSpPr txBox="1"/>
          <p:nvPr/>
        </p:nvSpPr>
        <p:spPr>
          <a:xfrm>
            <a:off x="2099310" y="4063365"/>
            <a:ext cx="13933170" cy="2117725"/>
          </a:xfrm>
          <a:prstGeom prst="rect">
            <a:avLst/>
          </a:prstGeom>
        </p:spPr>
        <p:txBody>
          <a:bodyPr wrap="square" lIns="0" tIns="0" rIns="0" bIns="0" rtlCol="0" anchor="t">
            <a:spAutoFit/>
          </a:bodyPr>
          <a:lstStyle/>
          <a:p>
            <a:pPr marL="900430" lvl="1" indent="-450215" algn="l">
              <a:lnSpc>
                <a:spcPts val="5505"/>
              </a:lnSpc>
              <a:buFont typeface="Arial" panose="020B0604020202020204"/>
              <a:buChar char="•"/>
            </a:pPr>
            <a:r>
              <a:rPr lang="en-US" sz="4170" b="1">
                <a:solidFill>
                  <a:srgbClr val="D96627"/>
                </a:solidFill>
                <a:latin typeface="Barlow Bold" panose="00000800000000000000"/>
                <a:ea typeface="Barlow Bold" panose="00000800000000000000"/>
                <a:cs typeface="Barlow Bold" panose="00000800000000000000"/>
                <a:sym typeface="Barlow Bold" panose="00000800000000000000"/>
              </a:rPr>
              <a:t>3122410193 - Nguyễn Phan Tuấn Kiệt (trưởng nhóm)</a:t>
            </a:r>
            <a:endParaRPr lang="en-US" sz="4170" b="1">
              <a:solidFill>
                <a:srgbClr val="D96627"/>
              </a:solidFill>
              <a:latin typeface="Barlow Bold" panose="00000800000000000000"/>
              <a:ea typeface="Barlow Bold" panose="00000800000000000000"/>
              <a:cs typeface="Barlow Bold" panose="00000800000000000000"/>
              <a:sym typeface="Barlow Bold" panose="00000800000000000000"/>
            </a:endParaRPr>
          </a:p>
          <a:p>
            <a:pPr marL="900430" lvl="1" indent="-450215" algn="l">
              <a:lnSpc>
                <a:spcPts val="5505"/>
              </a:lnSpc>
              <a:buFont typeface="Arial" panose="020B0604020202020204"/>
              <a:buChar char="•"/>
            </a:pPr>
            <a:r>
              <a:rPr lang="en-US" sz="4170" b="1">
                <a:solidFill>
                  <a:srgbClr val="D96627"/>
                </a:solidFill>
                <a:latin typeface="Barlow Bold" panose="00000800000000000000"/>
                <a:ea typeface="Barlow Bold" panose="00000800000000000000"/>
                <a:cs typeface="Barlow Bold" panose="00000800000000000000"/>
                <a:sym typeface="Barlow Bold" panose="00000800000000000000"/>
              </a:rPr>
              <a:t>3122410194 - Nguyễn Thế Kiên</a:t>
            </a:r>
            <a:endParaRPr lang="en-US" sz="4170" b="1">
              <a:solidFill>
                <a:srgbClr val="D96627"/>
              </a:solidFill>
              <a:latin typeface="Barlow Bold" panose="00000800000000000000"/>
              <a:ea typeface="Barlow Bold" panose="00000800000000000000"/>
              <a:cs typeface="Barlow Bold" panose="00000800000000000000"/>
              <a:sym typeface="Barlow Bold" panose="00000800000000000000"/>
            </a:endParaRPr>
          </a:p>
          <a:p>
            <a:pPr marL="900430" lvl="1" indent="-450215" algn="l">
              <a:lnSpc>
                <a:spcPts val="5505"/>
              </a:lnSpc>
              <a:buFont typeface="Arial" panose="020B0604020202020204"/>
              <a:buChar char="•"/>
            </a:pPr>
            <a:r>
              <a:rPr lang="en-US" sz="4170" b="1">
                <a:solidFill>
                  <a:srgbClr val="D96627"/>
                </a:solidFill>
                <a:latin typeface="Barlow Bold" panose="00000800000000000000"/>
                <a:ea typeface="Barlow Bold" panose="00000800000000000000"/>
                <a:cs typeface="Barlow Bold" panose="00000800000000000000"/>
                <a:sym typeface="Barlow Bold" panose="00000800000000000000"/>
              </a:rPr>
              <a:t>3122410200 - Phạm Văn Kiệt</a:t>
            </a:r>
            <a:endParaRPr lang="en-US" sz="417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sp>
        <p:nvSpPr>
          <p:cNvPr id="2" name="TextBox 2"/>
          <p:cNvSpPr txBox="1"/>
          <p:nvPr/>
        </p:nvSpPr>
        <p:spPr>
          <a:xfrm>
            <a:off x="2099288" y="1616844"/>
            <a:ext cx="12364525" cy="993423"/>
          </a:xfrm>
          <a:prstGeom prst="rect">
            <a:avLst/>
          </a:prstGeom>
        </p:spPr>
        <p:txBody>
          <a:bodyPr lIns="0" tIns="0" rIns="0" bIns="0" rtlCol="0" anchor="t">
            <a:spAutoFit/>
          </a:bodyPr>
          <a:lstStyle/>
          <a:p>
            <a:pPr algn="l">
              <a:lnSpc>
                <a:spcPts val="6945"/>
              </a:lnSpc>
            </a:pPr>
            <a:r>
              <a:rPr lang="en-US" sz="8680" b="1">
                <a:solidFill>
                  <a:srgbClr val="D96627"/>
                </a:solidFill>
                <a:latin typeface="Barlow Bold" panose="00000800000000000000"/>
                <a:ea typeface="Barlow Bold" panose="00000800000000000000"/>
                <a:cs typeface="Barlow Bold" panose="00000800000000000000"/>
                <a:sym typeface="Barlow Bold" panose="00000800000000000000"/>
              </a:rPr>
              <a:t>2. TỪ ĐIỂN DỮ LIỆU</a:t>
            </a:r>
            <a:endParaRPr lang="en-US" sz="868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grpSp>
        <p:nvGrpSpPr>
          <p:cNvPr id="3" name="Group 3"/>
          <p:cNvGrpSpPr/>
          <p:nvPr/>
        </p:nvGrpSpPr>
        <p:grpSpPr>
          <a:xfrm rot="0">
            <a:off x="2251994" y="3048713"/>
            <a:ext cx="13936717" cy="5219890"/>
            <a:chOff x="0" y="0"/>
            <a:chExt cx="3670576" cy="1374786"/>
          </a:xfrm>
        </p:grpSpPr>
        <p:sp>
          <p:nvSpPr>
            <p:cNvPr id="4" name="Freeform 4"/>
            <p:cNvSpPr/>
            <p:nvPr/>
          </p:nvSpPr>
          <p:spPr>
            <a:xfrm>
              <a:off x="0" y="0"/>
              <a:ext cx="3670576" cy="1374786"/>
            </a:xfrm>
            <a:custGeom>
              <a:avLst/>
              <a:gdLst/>
              <a:ahLst/>
              <a:cxnLst/>
              <a:rect l="l" t="t" r="r" b="b"/>
              <a:pathLst>
                <a:path w="3670576" h="1374786">
                  <a:moveTo>
                    <a:pt x="24998" y="0"/>
                  </a:moveTo>
                  <a:lnTo>
                    <a:pt x="3645578" y="0"/>
                  </a:lnTo>
                  <a:cubicBezTo>
                    <a:pt x="3659384" y="0"/>
                    <a:pt x="3670576" y="11192"/>
                    <a:pt x="3670576" y="24998"/>
                  </a:cubicBezTo>
                  <a:lnTo>
                    <a:pt x="3670576" y="1349788"/>
                  </a:lnTo>
                  <a:cubicBezTo>
                    <a:pt x="3670576" y="1363594"/>
                    <a:pt x="3659384" y="1374786"/>
                    <a:pt x="3645578" y="1374786"/>
                  </a:cubicBezTo>
                  <a:lnTo>
                    <a:pt x="24998" y="1374786"/>
                  </a:lnTo>
                  <a:cubicBezTo>
                    <a:pt x="11192" y="1374786"/>
                    <a:pt x="0" y="1363594"/>
                    <a:pt x="0" y="1349788"/>
                  </a:cubicBezTo>
                  <a:lnTo>
                    <a:pt x="0" y="24998"/>
                  </a:lnTo>
                  <a:cubicBezTo>
                    <a:pt x="0" y="11192"/>
                    <a:pt x="11192" y="0"/>
                    <a:pt x="24998" y="0"/>
                  </a:cubicBezTo>
                  <a:close/>
                </a:path>
              </a:pathLst>
            </a:custGeom>
            <a:solidFill>
              <a:srgbClr val="D96627">
                <a:alpha val="18824"/>
              </a:srgbClr>
            </a:solidFill>
          </p:spPr>
        </p:sp>
        <p:sp>
          <p:nvSpPr>
            <p:cNvPr id="5" name="TextBox 5"/>
            <p:cNvSpPr txBox="1"/>
            <p:nvPr/>
          </p:nvSpPr>
          <p:spPr>
            <a:xfrm>
              <a:off x="0" y="-38100"/>
              <a:ext cx="3670576" cy="1412886"/>
            </a:xfrm>
            <a:prstGeom prst="rect">
              <a:avLst/>
            </a:prstGeom>
          </p:spPr>
          <p:txBody>
            <a:bodyPr lIns="50800" tIns="50800" rIns="50800" bIns="50800" rtlCol="0" anchor="ctr"/>
            <a:lstStyle/>
            <a:p>
              <a:pPr algn="ctr">
                <a:lnSpc>
                  <a:spcPts val="2660"/>
                </a:lnSpc>
                <a:spcBef>
                  <a:spcPct val="0"/>
                </a:spcBef>
              </a:pPr>
            </a:p>
          </p:txBody>
        </p:sp>
      </p:grpSp>
      <p:grpSp>
        <p:nvGrpSpPr>
          <p:cNvPr id="6" name="Group 6"/>
          <p:cNvGrpSpPr/>
          <p:nvPr/>
        </p:nvGrpSpPr>
        <p:grpSpPr>
          <a:xfrm rot="0">
            <a:off x="2150190" y="3048713"/>
            <a:ext cx="371326" cy="5219890"/>
            <a:chOff x="0" y="0"/>
            <a:chExt cx="97798" cy="1374786"/>
          </a:xfrm>
        </p:grpSpPr>
        <p:sp>
          <p:nvSpPr>
            <p:cNvPr id="7" name="Freeform 7"/>
            <p:cNvSpPr/>
            <p:nvPr/>
          </p:nvSpPr>
          <p:spPr>
            <a:xfrm>
              <a:off x="0" y="0"/>
              <a:ext cx="97798" cy="1374786"/>
            </a:xfrm>
            <a:custGeom>
              <a:avLst/>
              <a:gdLst/>
              <a:ahLst/>
              <a:cxnLst/>
              <a:rect l="l" t="t" r="r" b="b"/>
              <a:pathLst>
                <a:path w="97798" h="1374786">
                  <a:moveTo>
                    <a:pt x="0" y="0"/>
                  </a:moveTo>
                  <a:lnTo>
                    <a:pt x="97798" y="0"/>
                  </a:lnTo>
                  <a:lnTo>
                    <a:pt x="97798" y="1374786"/>
                  </a:lnTo>
                  <a:lnTo>
                    <a:pt x="0" y="1374786"/>
                  </a:lnTo>
                  <a:close/>
                </a:path>
              </a:pathLst>
            </a:custGeom>
            <a:solidFill>
              <a:srgbClr val="D96627"/>
            </a:solidFill>
          </p:spPr>
        </p:sp>
        <p:sp>
          <p:nvSpPr>
            <p:cNvPr id="8" name="TextBox 8"/>
            <p:cNvSpPr txBox="1"/>
            <p:nvPr/>
          </p:nvSpPr>
          <p:spPr>
            <a:xfrm>
              <a:off x="0" y="-47625"/>
              <a:ext cx="97798" cy="1422411"/>
            </a:xfrm>
            <a:prstGeom prst="rect">
              <a:avLst/>
            </a:prstGeom>
          </p:spPr>
          <p:txBody>
            <a:bodyPr lIns="50800" tIns="50800" rIns="50800" bIns="50800" rtlCol="0" anchor="ctr"/>
            <a:lstStyle/>
            <a:p>
              <a:pPr algn="ctr">
                <a:lnSpc>
                  <a:spcPts val="3220"/>
                </a:lnSpc>
                <a:spcBef>
                  <a:spcPct val="0"/>
                </a:spcBef>
              </a:pPr>
            </a:p>
          </p:txBody>
        </p:sp>
      </p:grpSp>
      <p:sp>
        <p:nvSpPr>
          <p:cNvPr id="9" name="TextBox 9"/>
          <p:cNvSpPr txBox="1"/>
          <p:nvPr/>
        </p:nvSpPr>
        <p:spPr>
          <a:xfrm>
            <a:off x="2817370" y="3256319"/>
            <a:ext cx="12336720" cy="2785745"/>
          </a:xfrm>
          <a:prstGeom prst="rect">
            <a:avLst/>
          </a:prstGeom>
        </p:spPr>
        <p:txBody>
          <a:bodyPr lIns="0" tIns="0" rIns="0" bIns="0" rtlCol="0" anchor="t">
            <a:spAutoFit/>
          </a:bodyPr>
          <a:lstStyle/>
          <a:p>
            <a:pPr algn="just">
              <a:lnSpc>
                <a:spcPts val="4480"/>
              </a:lnSpc>
            </a:pPr>
            <a:r>
              <a:rPr lang="en-US" sz="3200">
                <a:solidFill>
                  <a:srgbClr val="252D37"/>
                </a:solidFill>
                <a:latin typeface="Nunito"/>
                <a:ea typeface="Nunito"/>
                <a:cs typeface="Nunito"/>
                <a:sym typeface="Nunito"/>
              </a:rPr>
              <a:t>Bài báo cung cấp một phần từ điển dữ liệu, nhưng không đầy đủ, trong Bảng 1 và phần tiếp theo của bảng đó. Nó chia các đặc trưng (features) thành 4 nhóm chính, và liệt kê một số đặc trưng tiêu biểu cho mỗi nhóm:</a:t>
            </a:r>
            <a:endParaRPr lang="en-US" sz="3200">
              <a:solidFill>
                <a:srgbClr val="252D37"/>
              </a:solidFill>
              <a:latin typeface="Nunito"/>
              <a:ea typeface="Nunito"/>
              <a:cs typeface="Nunito"/>
              <a:sym typeface="Nunito"/>
            </a:endParaRPr>
          </a:p>
          <a:p>
            <a:pPr algn="just">
              <a:lnSpc>
                <a:spcPts val="4480"/>
              </a:lnSpc>
            </a:pPr>
          </a:p>
        </p:txBody>
      </p:sp>
      <p:sp>
        <p:nvSpPr>
          <p:cNvPr id="10" name="TextBox 10"/>
          <p:cNvSpPr txBox="1"/>
          <p:nvPr/>
        </p:nvSpPr>
        <p:spPr>
          <a:xfrm>
            <a:off x="2817370" y="5742978"/>
            <a:ext cx="12336720" cy="2114550"/>
          </a:xfrm>
          <a:prstGeom prst="rect">
            <a:avLst/>
          </a:prstGeom>
        </p:spPr>
        <p:txBody>
          <a:bodyPr lIns="0" tIns="0" rIns="0" bIns="0" rtlCol="0" anchor="t">
            <a:spAutoFit/>
          </a:bodyPr>
          <a:lstStyle/>
          <a:p>
            <a:pPr marL="647700" lvl="1" indent="-323850" algn="just">
              <a:lnSpc>
                <a:spcPts val="4200"/>
              </a:lnSpc>
              <a:buFont typeface="Arial" panose="020B0604020202020204"/>
              <a:buChar char="•"/>
            </a:pPr>
            <a:r>
              <a:rPr lang="en-US" sz="3000">
                <a:solidFill>
                  <a:srgbClr val="252D37"/>
                </a:solidFill>
                <a:latin typeface="Nunito"/>
                <a:ea typeface="Nunito"/>
                <a:cs typeface="Nunito"/>
                <a:sym typeface="Nunito"/>
              </a:rPr>
              <a:t>Môi trường (Environment): Mô tả khu vực xung quanh và vị trí của ngôi nhà.</a:t>
            </a:r>
            <a:endParaRPr lang="en-US" sz="3000">
              <a:solidFill>
                <a:srgbClr val="252D37"/>
              </a:solidFill>
              <a:latin typeface="Nunito"/>
              <a:ea typeface="Nunito"/>
              <a:cs typeface="Nunito"/>
              <a:sym typeface="Nunito"/>
            </a:endParaRPr>
          </a:p>
          <a:p>
            <a:pPr marL="647700" lvl="1" indent="-323850" algn="just">
              <a:lnSpc>
                <a:spcPts val="4200"/>
              </a:lnSpc>
              <a:buFont typeface="Arial" panose="020B0604020202020204"/>
              <a:buChar char="•"/>
            </a:pPr>
            <a:r>
              <a:rPr lang="en-US" sz="3000">
                <a:solidFill>
                  <a:srgbClr val="252D37"/>
                </a:solidFill>
                <a:latin typeface="Nunito"/>
                <a:ea typeface="Nunito"/>
                <a:cs typeface="Nunito"/>
                <a:sym typeface="Nunito"/>
              </a:rPr>
              <a:t>Cấu hình (Configuration): Mô tả bố cục và các hệ thống cơ bản của ngôi nhà. </a:t>
            </a:r>
            <a:endParaRPr lang="en-US" sz="3000">
              <a:solidFill>
                <a:srgbClr val="252D37"/>
              </a:solidFill>
              <a:latin typeface="Nunito"/>
              <a:ea typeface="Nunito"/>
              <a:cs typeface="Nunito"/>
              <a:sym typeface="Nunito"/>
            </a:endParaRPr>
          </a:p>
        </p:txBody>
      </p:sp>
      <p:sp>
        <p:nvSpPr>
          <p:cNvPr id="11" name="TextBox 11"/>
          <p:cNvSpPr txBox="1"/>
          <p:nvPr/>
        </p:nvSpPr>
        <p:spPr>
          <a:xfrm>
            <a:off x="16727515" y="8933708"/>
            <a:ext cx="1063569" cy="627238"/>
          </a:xfrm>
          <a:prstGeom prst="rect">
            <a:avLst/>
          </a:prstGeom>
        </p:spPr>
        <p:txBody>
          <a:bodyPr lIns="0" tIns="0" rIns="0" bIns="0" rtlCol="0" anchor="t">
            <a:spAutoFit/>
          </a:bodyPr>
          <a:lstStyle/>
          <a:p>
            <a:pPr algn="ctr">
              <a:lnSpc>
                <a:spcPts val="4320"/>
              </a:lnSpc>
            </a:pPr>
            <a:r>
              <a:rPr lang="en-US" sz="5400" b="1">
                <a:solidFill>
                  <a:srgbClr val="D96627"/>
                </a:solidFill>
                <a:latin typeface="Barlow Bold" panose="00000800000000000000"/>
                <a:ea typeface="Barlow Bold" panose="00000800000000000000"/>
                <a:cs typeface="Barlow Bold" panose="00000800000000000000"/>
                <a:sym typeface="Barlow Bold" panose="00000800000000000000"/>
              </a:rPr>
              <a:t>3</a:t>
            </a:r>
            <a:endParaRPr lang="en-US" sz="54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grpSp>
        <p:nvGrpSpPr>
          <p:cNvPr id="2" name="Group 2"/>
          <p:cNvGrpSpPr/>
          <p:nvPr/>
        </p:nvGrpSpPr>
        <p:grpSpPr>
          <a:xfrm rot="0">
            <a:off x="2342372" y="3081560"/>
            <a:ext cx="13603256" cy="1467675"/>
            <a:chOff x="0" y="0"/>
            <a:chExt cx="3582751" cy="386548"/>
          </a:xfrm>
        </p:grpSpPr>
        <p:sp>
          <p:nvSpPr>
            <p:cNvPr id="3" name="Freeform 3"/>
            <p:cNvSpPr/>
            <p:nvPr/>
          </p:nvSpPr>
          <p:spPr>
            <a:xfrm>
              <a:off x="0" y="0"/>
              <a:ext cx="3582751" cy="386548"/>
            </a:xfrm>
            <a:custGeom>
              <a:avLst/>
              <a:gdLst/>
              <a:ahLst/>
              <a:cxnLst/>
              <a:rect l="l" t="t" r="r" b="b"/>
              <a:pathLst>
                <a:path w="3582751" h="386548">
                  <a:moveTo>
                    <a:pt x="11382" y="0"/>
                  </a:moveTo>
                  <a:lnTo>
                    <a:pt x="3571368" y="0"/>
                  </a:lnTo>
                  <a:cubicBezTo>
                    <a:pt x="3574387" y="0"/>
                    <a:pt x="3577282" y="1199"/>
                    <a:pt x="3579417" y="3334"/>
                  </a:cubicBezTo>
                  <a:cubicBezTo>
                    <a:pt x="3581552" y="5468"/>
                    <a:pt x="3582751" y="8364"/>
                    <a:pt x="3582751" y="11382"/>
                  </a:cubicBezTo>
                  <a:lnTo>
                    <a:pt x="3582751" y="375166"/>
                  </a:lnTo>
                  <a:cubicBezTo>
                    <a:pt x="3582751" y="378184"/>
                    <a:pt x="3581552" y="381080"/>
                    <a:pt x="3579417" y="383214"/>
                  </a:cubicBezTo>
                  <a:cubicBezTo>
                    <a:pt x="3577282" y="385349"/>
                    <a:pt x="3574387" y="386548"/>
                    <a:pt x="3571368" y="386548"/>
                  </a:cubicBezTo>
                  <a:lnTo>
                    <a:pt x="11382" y="386548"/>
                  </a:lnTo>
                  <a:cubicBezTo>
                    <a:pt x="8364" y="386548"/>
                    <a:pt x="5468" y="385349"/>
                    <a:pt x="3334" y="383214"/>
                  </a:cubicBezTo>
                  <a:cubicBezTo>
                    <a:pt x="1199" y="381080"/>
                    <a:pt x="0" y="378184"/>
                    <a:pt x="0" y="375166"/>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id="4" name="TextBox 4"/>
            <p:cNvSpPr txBox="1"/>
            <p:nvPr/>
          </p:nvSpPr>
          <p:spPr>
            <a:xfrm>
              <a:off x="0" y="-38100"/>
              <a:ext cx="3582751" cy="424648"/>
            </a:xfrm>
            <a:prstGeom prst="rect">
              <a:avLst/>
            </a:prstGeom>
          </p:spPr>
          <p:txBody>
            <a:bodyPr lIns="50800" tIns="50800" rIns="50800" bIns="50800" rtlCol="0" anchor="ctr"/>
            <a:lstStyle/>
            <a:p>
              <a:pPr algn="ctr">
                <a:lnSpc>
                  <a:spcPts val="2660"/>
                </a:lnSpc>
                <a:spcBef>
                  <a:spcPct val="0"/>
                </a:spcBef>
              </a:pPr>
            </a:p>
          </p:txBody>
        </p:sp>
      </p:grpSp>
      <p:sp>
        <p:nvSpPr>
          <p:cNvPr id="5" name="TextBox 5"/>
          <p:cNvSpPr txBox="1"/>
          <p:nvPr/>
        </p:nvSpPr>
        <p:spPr>
          <a:xfrm>
            <a:off x="2342372" y="1862361"/>
            <a:ext cx="9633307" cy="1047392"/>
          </a:xfrm>
          <a:prstGeom prst="rect">
            <a:avLst/>
          </a:prstGeom>
        </p:spPr>
        <p:txBody>
          <a:bodyPr lIns="0" tIns="0" rIns="0" bIns="0" rtlCol="0" anchor="t">
            <a:spAutoFit/>
          </a:bodyPr>
          <a:lstStyle/>
          <a:p>
            <a:pPr algn="l">
              <a:lnSpc>
                <a:spcPts val="7345"/>
              </a:lnSpc>
            </a:pPr>
            <a:r>
              <a:rPr lang="en-US" sz="9180" b="1">
                <a:solidFill>
                  <a:srgbClr val="D96627"/>
                </a:solidFill>
                <a:latin typeface="Barlow Bold" panose="00000800000000000000"/>
                <a:ea typeface="Barlow Bold" panose="00000800000000000000"/>
                <a:cs typeface="Barlow Bold" panose="00000800000000000000"/>
                <a:sym typeface="Barlow Bold" panose="00000800000000000000"/>
              </a:rPr>
              <a:t>MÔI TRƯỜNG </a:t>
            </a:r>
            <a:endParaRPr lang="en-US" sz="918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grpSp>
        <p:nvGrpSpPr>
          <p:cNvPr id="6" name="Group 6"/>
          <p:cNvGrpSpPr/>
          <p:nvPr/>
        </p:nvGrpSpPr>
        <p:grpSpPr>
          <a:xfrm rot="0">
            <a:off x="2342372" y="3081560"/>
            <a:ext cx="299097" cy="1467675"/>
            <a:chOff x="0" y="0"/>
            <a:chExt cx="78775" cy="386548"/>
          </a:xfrm>
        </p:grpSpPr>
        <p:sp>
          <p:nvSpPr>
            <p:cNvPr id="7" name="Freeform 7"/>
            <p:cNvSpPr/>
            <p:nvPr/>
          </p:nvSpPr>
          <p:spPr>
            <a:xfrm>
              <a:off x="0" y="0"/>
              <a:ext cx="78775" cy="386548"/>
            </a:xfrm>
            <a:custGeom>
              <a:avLst/>
              <a:gdLst/>
              <a:ahLst/>
              <a:cxnLst/>
              <a:rect l="l" t="t" r="r" b="b"/>
              <a:pathLst>
                <a:path w="78775" h="386548">
                  <a:moveTo>
                    <a:pt x="0" y="0"/>
                  </a:moveTo>
                  <a:lnTo>
                    <a:pt x="78775" y="0"/>
                  </a:lnTo>
                  <a:lnTo>
                    <a:pt x="78775" y="386548"/>
                  </a:lnTo>
                  <a:lnTo>
                    <a:pt x="0" y="386548"/>
                  </a:lnTo>
                  <a:close/>
                </a:path>
              </a:pathLst>
            </a:custGeom>
            <a:solidFill>
              <a:srgbClr val="D96627"/>
            </a:solidFill>
          </p:spPr>
        </p:sp>
        <p:sp>
          <p:nvSpPr>
            <p:cNvPr id="8" name="TextBox 8"/>
            <p:cNvSpPr txBox="1"/>
            <p:nvPr/>
          </p:nvSpPr>
          <p:spPr>
            <a:xfrm>
              <a:off x="0" y="-38100"/>
              <a:ext cx="78775" cy="424648"/>
            </a:xfrm>
            <a:prstGeom prst="rect">
              <a:avLst/>
            </a:prstGeom>
          </p:spPr>
          <p:txBody>
            <a:bodyPr lIns="50800" tIns="50800" rIns="50800" bIns="50800" rtlCol="0" anchor="ctr"/>
            <a:lstStyle/>
            <a:p>
              <a:pPr algn="ctr">
                <a:lnSpc>
                  <a:spcPts val="2660"/>
                </a:lnSpc>
                <a:spcBef>
                  <a:spcPct val="0"/>
                </a:spcBef>
              </a:pPr>
            </a:p>
          </p:txBody>
        </p:sp>
      </p:grpSp>
      <p:sp>
        <p:nvSpPr>
          <p:cNvPr id="9" name="TextBox 9"/>
          <p:cNvSpPr txBox="1"/>
          <p:nvPr/>
        </p:nvSpPr>
        <p:spPr>
          <a:xfrm>
            <a:off x="16727515" y="8933708"/>
            <a:ext cx="1063569" cy="627238"/>
          </a:xfrm>
          <a:prstGeom prst="rect">
            <a:avLst/>
          </a:prstGeom>
        </p:spPr>
        <p:txBody>
          <a:bodyPr lIns="0" tIns="0" rIns="0" bIns="0" rtlCol="0" anchor="t">
            <a:spAutoFit/>
          </a:bodyPr>
          <a:lstStyle/>
          <a:p>
            <a:pPr algn="ctr">
              <a:lnSpc>
                <a:spcPts val="4320"/>
              </a:lnSpc>
            </a:pPr>
            <a:r>
              <a:rPr lang="en-US" sz="5400" b="1">
                <a:solidFill>
                  <a:srgbClr val="D96627"/>
                </a:solidFill>
                <a:latin typeface="Barlow Bold" panose="00000800000000000000"/>
                <a:ea typeface="Barlow Bold" panose="00000800000000000000"/>
                <a:cs typeface="Barlow Bold" panose="00000800000000000000"/>
                <a:sym typeface="Barlow Bold" panose="00000800000000000000"/>
              </a:rPr>
              <a:t>4</a:t>
            </a:r>
            <a:endParaRPr lang="en-US" sz="54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10" name="TextBox 10"/>
          <p:cNvSpPr txBox="1"/>
          <p:nvPr/>
        </p:nvSpPr>
        <p:spPr>
          <a:xfrm>
            <a:off x="9505531" y="2274932"/>
            <a:ext cx="5278772" cy="460375"/>
          </a:xfrm>
          <a:prstGeom prst="rect">
            <a:avLst/>
          </a:prstGeom>
        </p:spPr>
        <p:txBody>
          <a:bodyPr lIns="0" tIns="0" rIns="0" bIns="0" rtlCol="0" anchor="t">
            <a:spAutoFit/>
          </a:bodyPr>
          <a:lstStyle/>
          <a:p>
            <a:pPr algn="l">
              <a:lnSpc>
                <a:spcPts val="3200"/>
              </a:lnSpc>
            </a:pPr>
            <a:r>
              <a:rPr lang="en-US" sz="4000" b="1">
                <a:solidFill>
                  <a:srgbClr val="D96627"/>
                </a:solidFill>
                <a:latin typeface="Barlow Bold" panose="00000800000000000000"/>
                <a:ea typeface="Barlow Bold" panose="00000800000000000000"/>
                <a:cs typeface="Barlow Bold" panose="00000800000000000000"/>
                <a:sym typeface="Barlow Bold" panose="00000800000000000000"/>
              </a:rPr>
              <a:t>(TỪ ĐIỂN DỮ LIỆU)</a:t>
            </a:r>
            <a:endParaRPr lang="en-US" sz="40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11" name="TextBox 11"/>
          <p:cNvSpPr txBox="1"/>
          <p:nvPr/>
        </p:nvSpPr>
        <p:spPr>
          <a:xfrm>
            <a:off x="3064773" y="3236913"/>
            <a:ext cx="12158453" cy="1099820"/>
          </a:xfrm>
          <a:prstGeom prst="rect">
            <a:avLst/>
          </a:prstGeom>
        </p:spPr>
        <p:txBody>
          <a:bodyPr lIns="0" tIns="0" rIns="0" bIns="0" rtlCol="0" anchor="t">
            <a:spAutoFit/>
          </a:bodyPr>
          <a:lstStyle/>
          <a:p>
            <a:pPr algn="just">
              <a:lnSpc>
                <a:spcPts val="4480"/>
              </a:lnSpc>
            </a:pPr>
            <a:r>
              <a:rPr lang="en-US" sz="3200" b="1">
                <a:solidFill>
                  <a:srgbClr val="252D37"/>
                </a:solidFill>
                <a:latin typeface="Nunito Bold"/>
                <a:ea typeface="Nunito Bold"/>
                <a:cs typeface="Nunito Bold"/>
                <a:sym typeface="Nunito Bold"/>
              </a:rPr>
              <a:t>MSZoning:</a:t>
            </a:r>
            <a:r>
              <a:rPr lang="en-US" sz="3200">
                <a:solidFill>
                  <a:srgbClr val="252D37"/>
                </a:solidFill>
                <a:latin typeface="Nunito"/>
                <a:ea typeface="Nunito"/>
                <a:cs typeface="Nunito"/>
                <a:sym typeface="Nunito"/>
              </a:rPr>
              <a:t> Phân loại khu vực chung </a:t>
            </a:r>
            <a:r>
              <a:rPr lang="en-US" sz="3200" i="1">
                <a:solidFill>
                  <a:srgbClr val="252D37"/>
                </a:solidFill>
                <a:latin typeface="Nunito Italics"/>
                <a:ea typeface="Nunito Italics"/>
                <a:cs typeface="Nunito Italics"/>
                <a:sym typeface="Nunito Italics"/>
              </a:rPr>
              <a:t>(ví dụ: khu dân cư mật độ thấp, khu thương mại).</a:t>
            </a:r>
            <a:endParaRPr lang="en-US" sz="3200" i="1">
              <a:solidFill>
                <a:srgbClr val="252D37"/>
              </a:solidFill>
              <a:latin typeface="Nunito Italics"/>
              <a:ea typeface="Nunito Italics"/>
              <a:cs typeface="Nunito Italics"/>
              <a:sym typeface="Nunito Italics"/>
            </a:endParaRPr>
          </a:p>
        </p:txBody>
      </p:sp>
      <p:grpSp>
        <p:nvGrpSpPr>
          <p:cNvPr id="12" name="Group 12"/>
          <p:cNvGrpSpPr/>
          <p:nvPr/>
        </p:nvGrpSpPr>
        <p:grpSpPr>
          <a:xfrm rot="0">
            <a:off x="2342372" y="4739735"/>
            <a:ext cx="13603256" cy="984073"/>
            <a:chOff x="0" y="0"/>
            <a:chExt cx="3582751" cy="259180"/>
          </a:xfrm>
        </p:grpSpPr>
        <p:sp>
          <p:nvSpPr>
            <p:cNvPr id="13" name="Freeform 13"/>
            <p:cNvSpPr/>
            <p:nvPr/>
          </p:nvSpPr>
          <p:spPr>
            <a:xfrm>
              <a:off x="0" y="0"/>
              <a:ext cx="3582751" cy="259180"/>
            </a:xfrm>
            <a:custGeom>
              <a:avLst/>
              <a:gdLst/>
              <a:ahLst/>
              <a:cxnLst/>
              <a:rect l="l" t="t" r="r" b="b"/>
              <a:pathLst>
                <a:path w="3582751" h="259180">
                  <a:moveTo>
                    <a:pt x="11382" y="0"/>
                  </a:moveTo>
                  <a:lnTo>
                    <a:pt x="3571368" y="0"/>
                  </a:lnTo>
                  <a:cubicBezTo>
                    <a:pt x="3574387" y="0"/>
                    <a:pt x="3577282" y="1199"/>
                    <a:pt x="3579417" y="3334"/>
                  </a:cubicBezTo>
                  <a:cubicBezTo>
                    <a:pt x="3581552" y="5468"/>
                    <a:pt x="3582751" y="8364"/>
                    <a:pt x="3582751" y="11382"/>
                  </a:cubicBezTo>
                  <a:lnTo>
                    <a:pt x="3582751" y="247797"/>
                  </a:lnTo>
                  <a:cubicBezTo>
                    <a:pt x="3582751" y="250816"/>
                    <a:pt x="3581552" y="253711"/>
                    <a:pt x="3579417" y="255846"/>
                  </a:cubicBezTo>
                  <a:cubicBezTo>
                    <a:pt x="3577282" y="257980"/>
                    <a:pt x="3574387" y="259180"/>
                    <a:pt x="3571368" y="259180"/>
                  </a:cubicBezTo>
                  <a:lnTo>
                    <a:pt x="11382" y="259180"/>
                  </a:lnTo>
                  <a:cubicBezTo>
                    <a:pt x="8364" y="259180"/>
                    <a:pt x="5468" y="257980"/>
                    <a:pt x="3334" y="255846"/>
                  </a:cubicBezTo>
                  <a:cubicBezTo>
                    <a:pt x="1199" y="253711"/>
                    <a:pt x="0" y="250816"/>
                    <a:pt x="0" y="247797"/>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id="14" name="TextBox 14"/>
            <p:cNvSpPr txBox="1"/>
            <p:nvPr/>
          </p:nvSpPr>
          <p:spPr>
            <a:xfrm>
              <a:off x="0" y="-38100"/>
              <a:ext cx="3582751" cy="297280"/>
            </a:xfrm>
            <a:prstGeom prst="rect">
              <a:avLst/>
            </a:prstGeom>
          </p:spPr>
          <p:txBody>
            <a:bodyPr lIns="50800" tIns="50800" rIns="50800" bIns="50800" rtlCol="0" anchor="ctr"/>
            <a:lstStyle/>
            <a:p>
              <a:pPr algn="ctr">
                <a:lnSpc>
                  <a:spcPts val="2660"/>
                </a:lnSpc>
                <a:spcBef>
                  <a:spcPct val="0"/>
                </a:spcBef>
              </a:pPr>
            </a:p>
          </p:txBody>
        </p:sp>
      </p:grpSp>
      <p:grpSp>
        <p:nvGrpSpPr>
          <p:cNvPr id="15" name="Group 15"/>
          <p:cNvGrpSpPr/>
          <p:nvPr/>
        </p:nvGrpSpPr>
        <p:grpSpPr>
          <a:xfrm rot="0">
            <a:off x="2342372" y="4739735"/>
            <a:ext cx="299097" cy="984073"/>
            <a:chOff x="0" y="0"/>
            <a:chExt cx="78775" cy="259180"/>
          </a:xfrm>
        </p:grpSpPr>
        <p:sp>
          <p:nvSpPr>
            <p:cNvPr id="16" name="Freeform 16"/>
            <p:cNvSpPr/>
            <p:nvPr/>
          </p:nvSpPr>
          <p:spPr>
            <a:xfrm>
              <a:off x="0" y="0"/>
              <a:ext cx="78775" cy="259180"/>
            </a:xfrm>
            <a:custGeom>
              <a:avLst/>
              <a:gdLst/>
              <a:ahLst/>
              <a:cxnLst/>
              <a:rect l="l" t="t" r="r" b="b"/>
              <a:pathLst>
                <a:path w="78775" h="259180">
                  <a:moveTo>
                    <a:pt x="0" y="0"/>
                  </a:moveTo>
                  <a:lnTo>
                    <a:pt x="78775" y="0"/>
                  </a:lnTo>
                  <a:lnTo>
                    <a:pt x="78775" y="259180"/>
                  </a:lnTo>
                  <a:lnTo>
                    <a:pt x="0" y="259180"/>
                  </a:lnTo>
                  <a:close/>
                </a:path>
              </a:pathLst>
            </a:custGeom>
            <a:solidFill>
              <a:srgbClr val="D96627"/>
            </a:solidFill>
          </p:spPr>
        </p:sp>
        <p:sp>
          <p:nvSpPr>
            <p:cNvPr id="17" name="TextBox 17"/>
            <p:cNvSpPr txBox="1"/>
            <p:nvPr/>
          </p:nvSpPr>
          <p:spPr>
            <a:xfrm>
              <a:off x="0" y="-38100"/>
              <a:ext cx="78775" cy="297280"/>
            </a:xfrm>
            <a:prstGeom prst="rect">
              <a:avLst/>
            </a:prstGeom>
          </p:spPr>
          <p:txBody>
            <a:bodyPr lIns="50800" tIns="50800" rIns="50800" bIns="50800" rtlCol="0" anchor="ctr"/>
            <a:lstStyle/>
            <a:p>
              <a:pPr algn="ctr">
                <a:lnSpc>
                  <a:spcPts val="2660"/>
                </a:lnSpc>
                <a:spcBef>
                  <a:spcPct val="0"/>
                </a:spcBef>
              </a:pPr>
            </a:p>
          </p:txBody>
        </p:sp>
      </p:grpSp>
      <p:sp>
        <p:nvSpPr>
          <p:cNvPr id="18" name="TextBox 18"/>
          <p:cNvSpPr txBox="1"/>
          <p:nvPr/>
        </p:nvSpPr>
        <p:spPr>
          <a:xfrm>
            <a:off x="3064773" y="4934274"/>
            <a:ext cx="12158453" cy="537845"/>
          </a:xfrm>
          <a:prstGeom prst="rect">
            <a:avLst/>
          </a:prstGeom>
        </p:spPr>
        <p:txBody>
          <a:bodyPr lIns="0" tIns="0" rIns="0" bIns="0" rtlCol="0" anchor="t">
            <a:spAutoFit/>
          </a:bodyPr>
          <a:lstStyle/>
          <a:p>
            <a:pPr algn="just">
              <a:lnSpc>
                <a:spcPts val="4480"/>
              </a:lnSpc>
            </a:pPr>
            <a:r>
              <a:rPr lang="en-US" sz="3200" b="1">
                <a:solidFill>
                  <a:srgbClr val="252D37"/>
                </a:solidFill>
                <a:latin typeface="Nunito Bold"/>
                <a:ea typeface="Nunito Bold"/>
                <a:cs typeface="Nunito Bold"/>
                <a:sym typeface="Nunito Bold"/>
              </a:rPr>
              <a:t>LotFrontage:</a:t>
            </a:r>
            <a:r>
              <a:rPr lang="en-US" sz="3200">
                <a:solidFill>
                  <a:srgbClr val="252D37"/>
                </a:solidFill>
                <a:latin typeface="Nunito"/>
                <a:ea typeface="Nunito"/>
                <a:cs typeface="Nunito"/>
                <a:sym typeface="Nunito"/>
              </a:rPr>
              <a:t> Chiều rộng mặt tiền của lô đất </a:t>
            </a:r>
            <a:r>
              <a:rPr lang="en-US" sz="3200" i="1">
                <a:solidFill>
                  <a:srgbClr val="252D37"/>
                </a:solidFill>
                <a:latin typeface="Nunito Italics"/>
                <a:ea typeface="Nunito Italics"/>
                <a:cs typeface="Nunito Italics"/>
                <a:sym typeface="Nunito Italics"/>
              </a:rPr>
              <a:t>(tính bằng feet).</a:t>
            </a:r>
            <a:endParaRPr lang="en-US" sz="3200" i="1">
              <a:solidFill>
                <a:srgbClr val="252D37"/>
              </a:solidFill>
              <a:latin typeface="Nunito Italics"/>
              <a:ea typeface="Nunito Italics"/>
              <a:cs typeface="Nunito Italics"/>
              <a:sym typeface="Nunito Italics"/>
            </a:endParaRPr>
          </a:p>
        </p:txBody>
      </p:sp>
      <p:grpSp>
        <p:nvGrpSpPr>
          <p:cNvPr id="19" name="Group 19"/>
          <p:cNvGrpSpPr/>
          <p:nvPr/>
        </p:nvGrpSpPr>
        <p:grpSpPr>
          <a:xfrm rot="0">
            <a:off x="2342372" y="5914308"/>
            <a:ext cx="13603256" cy="1467675"/>
            <a:chOff x="0" y="0"/>
            <a:chExt cx="3582751" cy="386548"/>
          </a:xfrm>
        </p:grpSpPr>
        <p:sp>
          <p:nvSpPr>
            <p:cNvPr id="20" name="Freeform 20"/>
            <p:cNvSpPr/>
            <p:nvPr/>
          </p:nvSpPr>
          <p:spPr>
            <a:xfrm>
              <a:off x="0" y="0"/>
              <a:ext cx="3582751" cy="386548"/>
            </a:xfrm>
            <a:custGeom>
              <a:avLst/>
              <a:gdLst/>
              <a:ahLst/>
              <a:cxnLst/>
              <a:rect l="l" t="t" r="r" b="b"/>
              <a:pathLst>
                <a:path w="3582751" h="386548">
                  <a:moveTo>
                    <a:pt x="11382" y="0"/>
                  </a:moveTo>
                  <a:lnTo>
                    <a:pt x="3571368" y="0"/>
                  </a:lnTo>
                  <a:cubicBezTo>
                    <a:pt x="3574387" y="0"/>
                    <a:pt x="3577282" y="1199"/>
                    <a:pt x="3579417" y="3334"/>
                  </a:cubicBezTo>
                  <a:cubicBezTo>
                    <a:pt x="3581552" y="5468"/>
                    <a:pt x="3582751" y="8364"/>
                    <a:pt x="3582751" y="11382"/>
                  </a:cubicBezTo>
                  <a:lnTo>
                    <a:pt x="3582751" y="375166"/>
                  </a:lnTo>
                  <a:cubicBezTo>
                    <a:pt x="3582751" y="378184"/>
                    <a:pt x="3581552" y="381080"/>
                    <a:pt x="3579417" y="383214"/>
                  </a:cubicBezTo>
                  <a:cubicBezTo>
                    <a:pt x="3577282" y="385349"/>
                    <a:pt x="3574387" y="386548"/>
                    <a:pt x="3571368" y="386548"/>
                  </a:cubicBezTo>
                  <a:lnTo>
                    <a:pt x="11382" y="386548"/>
                  </a:lnTo>
                  <a:cubicBezTo>
                    <a:pt x="8364" y="386548"/>
                    <a:pt x="5468" y="385349"/>
                    <a:pt x="3334" y="383214"/>
                  </a:cubicBezTo>
                  <a:cubicBezTo>
                    <a:pt x="1199" y="381080"/>
                    <a:pt x="0" y="378184"/>
                    <a:pt x="0" y="375166"/>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id="21" name="TextBox 21"/>
            <p:cNvSpPr txBox="1"/>
            <p:nvPr/>
          </p:nvSpPr>
          <p:spPr>
            <a:xfrm>
              <a:off x="0" y="-38100"/>
              <a:ext cx="3582751" cy="424648"/>
            </a:xfrm>
            <a:prstGeom prst="rect">
              <a:avLst/>
            </a:prstGeom>
          </p:spPr>
          <p:txBody>
            <a:bodyPr lIns="50800" tIns="50800" rIns="50800" bIns="50800" rtlCol="0" anchor="ctr"/>
            <a:lstStyle/>
            <a:p>
              <a:pPr algn="ctr">
                <a:lnSpc>
                  <a:spcPts val="2660"/>
                </a:lnSpc>
                <a:spcBef>
                  <a:spcPct val="0"/>
                </a:spcBef>
              </a:pPr>
            </a:p>
          </p:txBody>
        </p:sp>
      </p:grpSp>
      <p:grpSp>
        <p:nvGrpSpPr>
          <p:cNvPr id="22" name="Group 22"/>
          <p:cNvGrpSpPr/>
          <p:nvPr/>
        </p:nvGrpSpPr>
        <p:grpSpPr>
          <a:xfrm rot="0">
            <a:off x="2342372" y="5914308"/>
            <a:ext cx="299097" cy="1467675"/>
            <a:chOff x="0" y="0"/>
            <a:chExt cx="78775" cy="386548"/>
          </a:xfrm>
        </p:grpSpPr>
        <p:sp>
          <p:nvSpPr>
            <p:cNvPr id="23" name="Freeform 23"/>
            <p:cNvSpPr/>
            <p:nvPr/>
          </p:nvSpPr>
          <p:spPr>
            <a:xfrm>
              <a:off x="0" y="0"/>
              <a:ext cx="78775" cy="386548"/>
            </a:xfrm>
            <a:custGeom>
              <a:avLst/>
              <a:gdLst/>
              <a:ahLst/>
              <a:cxnLst/>
              <a:rect l="l" t="t" r="r" b="b"/>
              <a:pathLst>
                <a:path w="78775" h="386548">
                  <a:moveTo>
                    <a:pt x="0" y="0"/>
                  </a:moveTo>
                  <a:lnTo>
                    <a:pt x="78775" y="0"/>
                  </a:lnTo>
                  <a:lnTo>
                    <a:pt x="78775" y="386548"/>
                  </a:lnTo>
                  <a:lnTo>
                    <a:pt x="0" y="386548"/>
                  </a:lnTo>
                  <a:close/>
                </a:path>
              </a:pathLst>
            </a:custGeom>
            <a:solidFill>
              <a:srgbClr val="D96627"/>
            </a:solidFill>
          </p:spPr>
        </p:sp>
        <p:sp>
          <p:nvSpPr>
            <p:cNvPr id="24" name="TextBox 24"/>
            <p:cNvSpPr txBox="1"/>
            <p:nvPr/>
          </p:nvSpPr>
          <p:spPr>
            <a:xfrm>
              <a:off x="0" y="-38100"/>
              <a:ext cx="78775" cy="424648"/>
            </a:xfrm>
            <a:prstGeom prst="rect">
              <a:avLst/>
            </a:prstGeom>
          </p:spPr>
          <p:txBody>
            <a:bodyPr lIns="50800" tIns="50800" rIns="50800" bIns="50800" rtlCol="0" anchor="ctr"/>
            <a:lstStyle/>
            <a:p>
              <a:pPr algn="ctr">
                <a:lnSpc>
                  <a:spcPts val="2660"/>
                </a:lnSpc>
                <a:spcBef>
                  <a:spcPct val="0"/>
                </a:spcBef>
              </a:pPr>
            </a:p>
          </p:txBody>
        </p:sp>
      </p:grpSp>
      <p:sp>
        <p:nvSpPr>
          <p:cNvPr id="25" name="TextBox 25"/>
          <p:cNvSpPr txBox="1"/>
          <p:nvPr/>
        </p:nvSpPr>
        <p:spPr>
          <a:xfrm>
            <a:off x="3064773" y="6069660"/>
            <a:ext cx="12158453" cy="1099820"/>
          </a:xfrm>
          <a:prstGeom prst="rect">
            <a:avLst/>
          </a:prstGeom>
        </p:spPr>
        <p:txBody>
          <a:bodyPr lIns="0" tIns="0" rIns="0" bIns="0" rtlCol="0" anchor="t">
            <a:spAutoFit/>
          </a:bodyPr>
          <a:lstStyle/>
          <a:p>
            <a:pPr algn="just">
              <a:lnSpc>
                <a:spcPts val="4480"/>
              </a:lnSpc>
            </a:pPr>
            <a:r>
              <a:rPr lang="en-US" sz="3200" b="1">
                <a:solidFill>
                  <a:srgbClr val="252D37"/>
                </a:solidFill>
                <a:latin typeface="Nunito Bold"/>
                <a:ea typeface="Nunito Bold"/>
                <a:cs typeface="Nunito Bold"/>
                <a:sym typeface="Nunito Bold"/>
              </a:rPr>
              <a:t>LotConfig:</a:t>
            </a:r>
            <a:r>
              <a:rPr lang="en-US" sz="3200">
                <a:solidFill>
                  <a:srgbClr val="252D37"/>
                </a:solidFill>
                <a:latin typeface="Nunito"/>
                <a:ea typeface="Nunito"/>
                <a:cs typeface="Nunito"/>
                <a:sym typeface="Nunito"/>
              </a:rPr>
              <a:t> Vị trí lô đất so với các lô đất khác </a:t>
            </a:r>
            <a:r>
              <a:rPr lang="en-US" sz="3200" i="1">
                <a:solidFill>
                  <a:srgbClr val="252D37"/>
                </a:solidFill>
                <a:latin typeface="Nunito Italics"/>
                <a:ea typeface="Nunito Italics"/>
                <a:cs typeface="Nunito Italics"/>
                <a:sym typeface="Nunito Italics"/>
              </a:rPr>
              <a:t>(ví dụ: lô đất bên trong, lô góc).</a:t>
            </a:r>
            <a:endParaRPr lang="en-US" sz="3200" i="1">
              <a:solidFill>
                <a:srgbClr val="252D37"/>
              </a:solidFill>
              <a:latin typeface="Nunito Italics"/>
              <a:ea typeface="Nunito Italics"/>
              <a:cs typeface="Nunito Italics"/>
              <a:sym typeface="Nunito Italics"/>
            </a:endParaRPr>
          </a:p>
        </p:txBody>
      </p:sp>
      <p:grpSp>
        <p:nvGrpSpPr>
          <p:cNvPr id="26" name="Group 26"/>
          <p:cNvGrpSpPr/>
          <p:nvPr/>
        </p:nvGrpSpPr>
        <p:grpSpPr>
          <a:xfrm rot="0">
            <a:off x="2342372" y="7667732"/>
            <a:ext cx="13603256" cy="1467675"/>
            <a:chOff x="0" y="0"/>
            <a:chExt cx="3582751" cy="386548"/>
          </a:xfrm>
        </p:grpSpPr>
        <p:sp>
          <p:nvSpPr>
            <p:cNvPr id="27" name="Freeform 27"/>
            <p:cNvSpPr/>
            <p:nvPr/>
          </p:nvSpPr>
          <p:spPr>
            <a:xfrm>
              <a:off x="0" y="0"/>
              <a:ext cx="3582751" cy="386548"/>
            </a:xfrm>
            <a:custGeom>
              <a:avLst/>
              <a:gdLst/>
              <a:ahLst/>
              <a:cxnLst/>
              <a:rect l="l" t="t" r="r" b="b"/>
              <a:pathLst>
                <a:path w="3582751" h="386548">
                  <a:moveTo>
                    <a:pt x="11382" y="0"/>
                  </a:moveTo>
                  <a:lnTo>
                    <a:pt x="3571368" y="0"/>
                  </a:lnTo>
                  <a:cubicBezTo>
                    <a:pt x="3574387" y="0"/>
                    <a:pt x="3577282" y="1199"/>
                    <a:pt x="3579417" y="3334"/>
                  </a:cubicBezTo>
                  <a:cubicBezTo>
                    <a:pt x="3581552" y="5468"/>
                    <a:pt x="3582751" y="8364"/>
                    <a:pt x="3582751" y="11382"/>
                  </a:cubicBezTo>
                  <a:lnTo>
                    <a:pt x="3582751" y="375166"/>
                  </a:lnTo>
                  <a:cubicBezTo>
                    <a:pt x="3582751" y="378184"/>
                    <a:pt x="3581552" y="381080"/>
                    <a:pt x="3579417" y="383214"/>
                  </a:cubicBezTo>
                  <a:cubicBezTo>
                    <a:pt x="3577282" y="385349"/>
                    <a:pt x="3574387" y="386548"/>
                    <a:pt x="3571368" y="386548"/>
                  </a:cubicBezTo>
                  <a:lnTo>
                    <a:pt x="11382" y="386548"/>
                  </a:lnTo>
                  <a:cubicBezTo>
                    <a:pt x="8364" y="386548"/>
                    <a:pt x="5468" y="385349"/>
                    <a:pt x="3334" y="383214"/>
                  </a:cubicBezTo>
                  <a:cubicBezTo>
                    <a:pt x="1199" y="381080"/>
                    <a:pt x="0" y="378184"/>
                    <a:pt x="0" y="375166"/>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id="28" name="TextBox 28"/>
            <p:cNvSpPr txBox="1"/>
            <p:nvPr/>
          </p:nvSpPr>
          <p:spPr>
            <a:xfrm>
              <a:off x="0" y="-38100"/>
              <a:ext cx="3582751" cy="424648"/>
            </a:xfrm>
            <a:prstGeom prst="rect">
              <a:avLst/>
            </a:prstGeom>
          </p:spPr>
          <p:txBody>
            <a:bodyPr lIns="50800" tIns="50800" rIns="50800" bIns="50800" rtlCol="0" anchor="ctr"/>
            <a:lstStyle/>
            <a:p>
              <a:pPr algn="ctr">
                <a:lnSpc>
                  <a:spcPts val="2660"/>
                </a:lnSpc>
                <a:spcBef>
                  <a:spcPct val="0"/>
                </a:spcBef>
              </a:pPr>
            </a:p>
          </p:txBody>
        </p:sp>
      </p:grpSp>
      <p:grpSp>
        <p:nvGrpSpPr>
          <p:cNvPr id="29" name="Group 29"/>
          <p:cNvGrpSpPr/>
          <p:nvPr/>
        </p:nvGrpSpPr>
        <p:grpSpPr>
          <a:xfrm rot="0">
            <a:off x="2342372" y="7667732"/>
            <a:ext cx="299097" cy="1467675"/>
            <a:chOff x="0" y="0"/>
            <a:chExt cx="78775" cy="386548"/>
          </a:xfrm>
        </p:grpSpPr>
        <p:sp>
          <p:nvSpPr>
            <p:cNvPr id="30" name="Freeform 30"/>
            <p:cNvSpPr/>
            <p:nvPr/>
          </p:nvSpPr>
          <p:spPr>
            <a:xfrm>
              <a:off x="0" y="0"/>
              <a:ext cx="78775" cy="386548"/>
            </a:xfrm>
            <a:custGeom>
              <a:avLst/>
              <a:gdLst/>
              <a:ahLst/>
              <a:cxnLst/>
              <a:rect l="l" t="t" r="r" b="b"/>
              <a:pathLst>
                <a:path w="78775" h="386548">
                  <a:moveTo>
                    <a:pt x="0" y="0"/>
                  </a:moveTo>
                  <a:lnTo>
                    <a:pt x="78775" y="0"/>
                  </a:lnTo>
                  <a:lnTo>
                    <a:pt x="78775" y="386548"/>
                  </a:lnTo>
                  <a:lnTo>
                    <a:pt x="0" y="386548"/>
                  </a:lnTo>
                  <a:close/>
                </a:path>
              </a:pathLst>
            </a:custGeom>
            <a:solidFill>
              <a:srgbClr val="D96627"/>
            </a:solidFill>
          </p:spPr>
        </p:sp>
        <p:sp>
          <p:nvSpPr>
            <p:cNvPr id="31" name="TextBox 31"/>
            <p:cNvSpPr txBox="1"/>
            <p:nvPr/>
          </p:nvSpPr>
          <p:spPr>
            <a:xfrm>
              <a:off x="0" y="-38100"/>
              <a:ext cx="78775" cy="424648"/>
            </a:xfrm>
            <a:prstGeom prst="rect">
              <a:avLst/>
            </a:prstGeom>
          </p:spPr>
          <p:txBody>
            <a:bodyPr lIns="50800" tIns="50800" rIns="50800" bIns="50800" rtlCol="0" anchor="ctr"/>
            <a:lstStyle/>
            <a:p>
              <a:pPr algn="ctr">
                <a:lnSpc>
                  <a:spcPts val="2660"/>
                </a:lnSpc>
                <a:spcBef>
                  <a:spcPct val="0"/>
                </a:spcBef>
              </a:pPr>
            </a:p>
          </p:txBody>
        </p:sp>
      </p:grpSp>
      <p:sp>
        <p:nvSpPr>
          <p:cNvPr id="32" name="TextBox 32"/>
          <p:cNvSpPr txBox="1"/>
          <p:nvPr/>
        </p:nvSpPr>
        <p:spPr>
          <a:xfrm>
            <a:off x="3064773" y="7823085"/>
            <a:ext cx="12158453" cy="1099820"/>
          </a:xfrm>
          <a:prstGeom prst="rect">
            <a:avLst/>
          </a:prstGeom>
        </p:spPr>
        <p:txBody>
          <a:bodyPr lIns="0" tIns="0" rIns="0" bIns="0" rtlCol="0" anchor="t">
            <a:spAutoFit/>
          </a:bodyPr>
          <a:lstStyle/>
          <a:p>
            <a:pPr algn="just">
              <a:lnSpc>
                <a:spcPts val="4480"/>
              </a:lnSpc>
            </a:pPr>
            <a:r>
              <a:rPr lang="en-US" sz="3200" b="1">
                <a:solidFill>
                  <a:srgbClr val="252D37"/>
                </a:solidFill>
                <a:latin typeface="Nunito Bold"/>
                <a:ea typeface="Nunito Bold"/>
                <a:cs typeface="Nunito Bold"/>
                <a:sym typeface="Nunito Bold"/>
              </a:rPr>
              <a:t>Condition1:</a:t>
            </a:r>
            <a:r>
              <a:rPr lang="en-US" sz="3200">
                <a:solidFill>
                  <a:srgbClr val="252D37"/>
                </a:solidFill>
                <a:latin typeface="Nunito"/>
                <a:ea typeface="Nunito"/>
                <a:cs typeface="Nunito"/>
                <a:sym typeface="Nunito"/>
              </a:rPr>
              <a:t> Sự gần gũi với các điều kiện khác nhau </a:t>
            </a:r>
            <a:r>
              <a:rPr lang="en-US" sz="3200" i="1">
                <a:solidFill>
                  <a:srgbClr val="252D37"/>
                </a:solidFill>
                <a:latin typeface="Nunito Italics"/>
                <a:ea typeface="Nunito Italics"/>
                <a:cs typeface="Nunito Italics"/>
                <a:sym typeface="Nunito Italics"/>
              </a:rPr>
              <a:t>(ví dụ: gần đường chính, gần công viên).</a:t>
            </a:r>
            <a:endParaRPr lang="en-US" sz="3200" i="1">
              <a:solidFill>
                <a:srgbClr val="252D37"/>
              </a:solidFill>
              <a:latin typeface="Nunito Italics"/>
              <a:ea typeface="Nunito Italics"/>
              <a:cs typeface="Nunito Italics"/>
              <a:sym typeface="Nunito Itali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grpSp>
        <p:nvGrpSpPr>
          <p:cNvPr id="2" name="Group 2"/>
          <p:cNvGrpSpPr/>
          <p:nvPr/>
        </p:nvGrpSpPr>
        <p:grpSpPr>
          <a:xfrm rot="0">
            <a:off x="2342372" y="3081560"/>
            <a:ext cx="13603256" cy="1467675"/>
            <a:chOff x="0" y="0"/>
            <a:chExt cx="3582751" cy="386548"/>
          </a:xfrm>
        </p:grpSpPr>
        <p:sp>
          <p:nvSpPr>
            <p:cNvPr id="3" name="Freeform 3"/>
            <p:cNvSpPr/>
            <p:nvPr/>
          </p:nvSpPr>
          <p:spPr>
            <a:xfrm>
              <a:off x="0" y="0"/>
              <a:ext cx="3582751" cy="386548"/>
            </a:xfrm>
            <a:custGeom>
              <a:avLst/>
              <a:gdLst/>
              <a:ahLst/>
              <a:cxnLst/>
              <a:rect l="l" t="t" r="r" b="b"/>
              <a:pathLst>
                <a:path w="3582751" h="386548">
                  <a:moveTo>
                    <a:pt x="11382" y="0"/>
                  </a:moveTo>
                  <a:lnTo>
                    <a:pt x="3571368" y="0"/>
                  </a:lnTo>
                  <a:cubicBezTo>
                    <a:pt x="3574387" y="0"/>
                    <a:pt x="3577282" y="1199"/>
                    <a:pt x="3579417" y="3334"/>
                  </a:cubicBezTo>
                  <a:cubicBezTo>
                    <a:pt x="3581552" y="5468"/>
                    <a:pt x="3582751" y="8364"/>
                    <a:pt x="3582751" y="11382"/>
                  </a:cubicBezTo>
                  <a:lnTo>
                    <a:pt x="3582751" y="375166"/>
                  </a:lnTo>
                  <a:cubicBezTo>
                    <a:pt x="3582751" y="378184"/>
                    <a:pt x="3581552" y="381080"/>
                    <a:pt x="3579417" y="383214"/>
                  </a:cubicBezTo>
                  <a:cubicBezTo>
                    <a:pt x="3577282" y="385349"/>
                    <a:pt x="3574387" y="386548"/>
                    <a:pt x="3571368" y="386548"/>
                  </a:cubicBezTo>
                  <a:lnTo>
                    <a:pt x="11382" y="386548"/>
                  </a:lnTo>
                  <a:cubicBezTo>
                    <a:pt x="8364" y="386548"/>
                    <a:pt x="5468" y="385349"/>
                    <a:pt x="3334" y="383214"/>
                  </a:cubicBezTo>
                  <a:cubicBezTo>
                    <a:pt x="1199" y="381080"/>
                    <a:pt x="0" y="378184"/>
                    <a:pt x="0" y="375166"/>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id="4" name="TextBox 4"/>
            <p:cNvSpPr txBox="1"/>
            <p:nvPr/>
          </p:nvSpPr>
          <p:spPr>
            <a:xfrm>
              <a:off x="0" y="-38100"/>
              <a:ext cx="3582751" cy="424648"/>
            </a:xfrm>
            <a:prstGeom prst="rect">
              <a:avLst/>
            </a:prstGeom>
          </p:spPr>
          <p:txBody>
            <a:bodyPr lIns="50800" tIns="50800" rIns="50800" bIns="50800" rtlCol="0" anchor="ctr"/>
            <a:lstStyle/>
            <a:p>
              <a:pPr algn="ctr">
                <a:lnSpc>
                  <a:spcPts val="2660"/>
                </a:lnSpc>
                <a:spcBef>
                  <a:spcPct val="0"/>
                </a:spcBef>
              </a:pPr>
            </a:p>
          </p:txBody>
        </p:sp>
      </p:grpSp>
      <p:sp>
        <p:nvSpPr>
          <p:cNvPr id="5" name="TextBox 5"/>
          <p:cNvSpPr txBox="1"/>
          <p:nvPr/>
        </p:nvSpPr>
        <p:spPr>
          <a:xfrm>
            <a:off x="2342372" y="1862361"/>
            <a:ext cx="9633307" cy="1047392"/>
          </a:xfrm>
          <a:prstGeom prst="rect">
            <a:avLst/>
          </a:prstGeom>
        </p:spPr>
        <p:txBody>
          <a:bodyPr lIns="0" tIns="0" rIns="0" bIns="0" rtlCol="0" anchor="t">
            <a:spAutoFit/>
          </a:bodyPr>
          <a:lstStyle/>
          <a:p>
            <a:pPr algn="l">
              <a:lnSpc>
                <a:spcPts val="7345"/>
              </a:lnSpc>
            </a:pPr>
            <a:r>
              <a:rPr lang="en-US" sz="9180" b="1">
                <a:solidFill>
                  <a:srgbClr val="D96627"/>
                </a:solidFill>
                <a:latin typeface="Barlow Bold" panose="00000800000000000000"/>
                <a:ea typeface="Barlow Bold" panose="00000800000000000000"/>
                <a:cs typeface="Barlow Bold" panose="00000800000000000000"/>
                <a:sym typeface="Barlow Bold" panose="00000800000000000000"/>
              </a:rPr>
              <a:t>CẤU HÌNH</a:t>
            </a:r>
            <a:endParaRPr lang="en-US" sz="918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grpSp>
        <p:nvGrpSpPr>
          <p:cNvPr id="6" name="Group 6"/>
          <p:cNvGrpSpPr/>
          <p:nvPr/>
        </p:nvGrpSpPr>
        <p:grpSpPr>
          <a:xfrm rot="0">
            <a:off x="2342372" y="3081560"/>
            <a:ext cx="299097" cy="1467675"/>
            <a:chOff x="0" y="0"/>
            <a:chExt cx="78775" cy="386548"/>
          </a:xfrm>
        </p:grpSpPr>
        <p:sp>
          <p:nvSpPr>
            <p:cNvPr id="7" name="Freeform 7"/>
            <p:cNvSpPr/>
            <p:nvPr/>
          </p:nvSpPr>
          <p:spPr>
            <a:xfrm>
              <a:off x="0" y="0"/>
              <a:ext cx="78775" cy="386548"/>
            </a:xfrm>
            <a:custGeom>
              <a:avLst/>
              <a:gdLst/>
              <a:ahLst/>
              <a:cxnLst/>
              <a:rect l="l" t="t" r="r" b="b"/>
              <a:pathLst>
                <a:path w="78775" h="386548">
                  <a:moveTo>
                    <a:pt x="0" y="0"/>
                  </a:moveTo>
                  <a:lnTo>
                    <a:pt x="78775" y="0"/>
                  </a:lnTo>
                  <a:lnTo>
                    <a:pt x="78775" y="386548"/>
                  </a:lnTo>
                  <a:lnTo>
                    <a:pt x="0" y="386548"/>
                  </a:lnTo>
                  <a:close/>
                </a:path>
              </a:pathLst>
            </a:custGeom>
            <a:solidFill>
              <a:srgbClr val="D96627"/>
            </a:solidFill>
          </p:spPr>
        </p:sp>
        <p:sp>
          <p:nvSpPr>
            <p:cNvPr id="8" name="TextBox 8"/>
            <p:cNvSpPr txBox="1"/>
            <p:nvPr/>
          </p:nvSpPr>
          <p:spPr>
            <a:xfrm>
              <a:off x="0" y="-38100"/>
              <a:ext cx="78775" cy="424648"/>
            </a:xfrm>
            <a:prstGeom prst="rect">
              <a:avLst/>
            </a:prstGeom>
          </p:spPr>
          <p:txBody>
            <a:bodyPr lIns="50800" tIns="50800" rIns="50800" bIns="50800" rtlCol="0" anchor="ctr"/>
            <a:lstStyle/>
            <a:p>
              <a:pPr algn="ctr">
                <a:lnSpc>
                  <a:spcPts val="2660"/>
                </a:lnSpc>
                <a:spcBef>
                  <a:spcPct val="0"/>
                </a:spcBef>
              </a:pPr>
            </a:p>
          </p:txBody>
        </p:sp>
      </p:grpSp>
      <p:sp>
        <p:nvSpPr>
          <p:cNvPr id="9" name="TextBox 9"/>
          <p:cNvSpPr txBox="1"/>
          <p:nvPr/>
        </p:nvSpPr>
        <p:spPr>
          <a:xfrm>
            <a:off x="16727515" y="8933708"/>
            <a:ext cx="1063569" cy="627238"/>
          </a:xfrm>
          <a:prstGeom prst="rect">
            <a:avLst/>
          </a:prstGeom>
        </p:spPr>
        <p:txBody>
          <a:bodyPr lIns="0" tIns="0" rIns="0" bIns="0" rtlCol="0" anchor="t">
            <a:spAutoFit/>
          </a:bodyPr>
          <a:lstStyle/>
          <a:p>
            <a:pPr algn="ctr">
              <a:lnSpc>
                <a:spcPts val="4320"/>
              </a:lnSpc>
            </a:pPr>
            <a:r>
              <a:rPr lang="en-US" sz="5400" b="1">
                <a:solidFill>
                  <a:srgbClr val="D96627"/>
                </a:solidFill>
                <a:latin typeface="Barlow Bold" panose="00000800000000000000"/>
                <a:ea typeface="Barlow Bold" panose="00000800000000000000"/>
                <a:cs typeface="Barlow Bold" panose="00000800000000000000"/>
                <a:sym typeface="Barlow Bold" panose="00000800000000000000"/>
              </a:rPr>
              <a:t>5</a:t>
            </a:r>
            <a:endParaRPr lang="en-US" sz="54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10" name="TextBox 10"/>
          <p:cNvSpPr txBox="1"/>
          <p:nvPr/>
        </p:nvSpPr>
        <p:spPr>
          <a:xfrm>
            <a:off x="7498585" y="2274932"/>
            <a:ext cx="5278772" cy="460375"/>
          </a:xfrm>
          <a:prstGeom prst="rect">
            <a:avLst/>
          </a:prstGeom>
        </p:spPr>
        <p:txBody>
          <a:bodyPr lIns="0" tIns="0" rIns="0" bIns="0" rtlCol="0" anchor="t">
            <a:spAutoFit/>
          </a:bodyPr>
          <a:lstStyle/>
          <a:p>
            <a:pPr algn="l">
              <a:lnSpc>
                <a:spcPts val="3200"/>
              </a:lnSpc>
            </a:pPr>
            <a:r>
              <a:rPr lang="en-US" sz="4000" b="1">
                <a:solidFill>
                  <a:srgbClr val="D96627"/>
                </a:solidFill>
                <a:latin typeface="Barlow Bold" panose="00000800000000000000"/>
                <a:ea typeface="Barlow Bold" panose="00000800000000000000"/>
                <a:cs typeface="Barlow Bold" panose="00000800000000000000"/>
                <a:sym typeface="Barlow Bold" panose="00000800000000000000"/>
              </a:rPr>
              <a:t>(TỪ ĐIỂN DỮ LIỆU)</a:t>
            </a:r>
            <a:endParaRPr lang="en-US" sz="40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11" name="TextBox 11"/>
          <p:cNvSpPr txBox="1"/>
          <p:nvPr/>
        </p:nvSpPr>
        <p:spPr>
          <a:xfrm>
            <a:off x="3064773" y="3236913"/>
            <a:ext cx="12158453" cy="1099820"/>
          </a:xfrm>
          <a:prstGeom prst="rect">
            <a:avLst/>
          </a:prstGeom>
        </p:spPr>
        <p:txBody>
          <a:bodyPr lIns="0" tIns="0" rIns="0" bIns="0" rtlCol="0" anchor="t">
            <a:spAutoFit/>
          </a:bodyPr>
          <a:lstStyle/>
          <a:p>
            <a:pPr algn="just">
              <a:lnSpc>
                <a:spcPts val="4480"/>
              </a:lnSpc>
            </a:pPr>
            <a:r>
              <a:rPr lang="en-US" sz="3200" b="1">
                <a:solidFill>
                  <a:srgbClr val="252D37"/>
                </a:solidFill>
                <a:latin typeface="Nunito Bold"/>
                <a:ea typeface="Nunito Bold"/>
                <a:cs typeface="Nunito Bold"/>
                <a:sym typeface="Nunito Bold"/>
              </a:rPr>
              <a:t>BsmtFinSF1:</a:t>
            </a:r>
            <a:r>
              <a:rPr lang="en-US" sz="3200">
                <a:solidFill>
                  <a:srgbClr val="252D37"/>
                </a:solidFill>
                <a:latin typeface="Nunito"/>
                <a:ea typeface="Nunito"/>
                <a:cs typeface="Nunito"/>
                <a:sym typeface="Nunito"/>
              </a:rPr>
              <a:t> Diện tích hoàn thiện của tầng hầm loại 1 </a:t>
            </a:r>
            <a:r>
              <a:rPr lang="en-US" sz="3200" i="1">
                <a:solidFill>
                  <a:srgbClr val="252D37"/>
                </a:solidFill>
                <a:latin typeface="Nunito Italics"/>
                <a:ea typeface="Nunito Italics"/>
                <a:cs typeface="Nunito Italics"/>
                <a:sym typeface="Nunito Italics"/>
              </a:rPr>
              <a:t>(tính bằng feet vuông).</a:t>
            </a:r>
            <a:endParaRPr lang="en-US" sz="3200" i="1">
              <a:solidFill>
                <a:srgbClr val="252D37"/>
              </a:solidFill>
              <a:latin typeface="Nunito Italics"/>
              <a:ea typeface="Nunito Italics"/>
              <a:cs typeface="Nunito Italics"/>
              <a:sym typeface="Nunito Italics"/>
            </a:endParaRPr>
          </a:p>
        </p:txBody>
      </p:sp>
      <p:grpSp>
        <p:nvGrpSpPr>
          <p:cNvPr id="12" name="Group 12"/>
          <p:cNvGrpSpPr/>
          <p:nvPr/>
        </p:nvGrpSpPr>
        <p:grpSpPr>
          <a:xfrm rot="0">
            <a:off x="2342372" y="4834985"/>
            <a:ext cx="13603256" cy="984073"/>
            <a:chOff x="0" y="0"/>
            <a:chExt cx="3582751" cy="259180"/>
          </a:xfrm>
        </p:grpSpPr>
        <p:sp>
          <p:nvSpPr>
            <p:cNvPr id="13" name="Freeform 13"/>
            <p:cNvSpPr/>
            <p:nvPr/>
          </p:nvSpPr>
          <p:spPr>
            <a:xfrm>
              <a:off x="0" y="0"/>
              <a:ext cx="3582751" cy="259180"/>
            </a:xfrm>
            <a:custGeom>
              <a:avLst/>
              <a:gdLst/>
              <a:ahLst/>
              <a:cxnLst/>
              <a:rect l="l" t="t" r="r" b="b"/>
              <a:pathLst>
                <a:path w="3582751" h="259180">
                  <a:moveTo>
                    <a:pt x="11382" y="0"/>
                  </a:moveTo>
                  <a:lnTo>
                    <a:pt x="3571368" y="0"/>
                  </a:lnTo>
                  <a:cubicBezTo>
                    <a:pt x="3574387" y="0"/>
                    <a:pt x="3577282" y="1199"/>
                    <a:pt x="3579417" y="3334"/>
                  </a:cubicBezTo>
                  <a:cubicBezTo>
                    <a:pt x="3581552" y="5468"/>
                    <a:pt x="3582751" y="8364"/>
                    <a:pt x="3582751" y="11382"/>
                  </a:cubicBezTo>
                  <a:lnTo>
                    <a:pt x="3582751" y="247797"/>
                  </a:lnTo>
                  <a:cubicBezTo>
                    <a:pt x="3582751" y="250816"/>
                    <a:pt x="3581552" y="253711"/>
                    <a:pt x="3579417" y="255846"/>
                  </a:cubicBezTo>
                  <a:cubicBezTo>
                    <a:pt x="3577282" y="257980"/>
                    <a:pt x="3574387" y="259180"/>
                    <a:pt x="3571368" y="259180"/>
                  </a:cubicBezTo>
                  <a:lnTo>
                    <a:pt x="11382" y="259180"/>
                  </a:lnTo>
                  <a:cubicBezTo>
                    <a:pt x="8364" y="259180"/>
                    <a:pt x="5468" y="257980"/>
                    <a:pt x="3334" y="255846"/>
                  </a:cubicBezTo>
                  <a:cubicBezTo>
                    <a:pt x="1199" y="253711"/>
                    <a:pt x="0" y="250816"/>
                    <a:pt x="0" y="247797"/>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id="14" name="TextBox 14"/>
            <p:cNvSpPr txBox="1"/>
            <p:nvPr/>
          </p:nvSpPr>
          <p:spPr>
            <a:xfrm>
              <a:off x="0" y="-38100"/>
              <a:ext cx="3582751" cy="297280"/>
            </a:xfrm>
            <a:prstGeom prst="rect">
              <a:avLst/>
            </a:prstGeom>
          </p:spPr>
          <p:txBody>
            <a:bodyPr lIns="50800" tIns="50800" rIns="50800" bIns="50800" rtlCol="0" anchor="ctr"/>
            <a:lstStyle/>
            <a:p>
              <a:pPr algn="ctr">
                <a:lnSpc>
                  <a:spcPts val="2660"/>
                </a:lnSpc>
                <a:spcBef>
                  <a:spcPct val="0"/>
                </a:spcBef>
              </a:pPr>
            </a:p>
          </p:txBody>
        </p:sp>
      </p:grpSp>
      <p:grpSp>
        <p:nvGrpSpPr>
          <p:cNvPr id="15" name="Group 15"/>
          <p:cNvGrpSpPr/>
          <p:nvPr/>
        </p:nvGrpSpPr>
        <p:grpSpPr>
          <a:xfrm rot="0">
            <a:off x="2342372" y="4834985"/>
            <a:ext cx="299097" cy="984073"/>
            <a:chOff x="0" y="0"/>
            <a:chExt cx="78775" cy="259180"/>
          </a:xfrm>
        </p:grpSpPr>
        <p:sp>
          <p:nvSpPr>
            <p:cNvPr id="16" name="Freeform 16"/>
            <p:cNvSpPr/>
            <p:nvPr/>
          </p:nvSpPr>
          <p:spPr>
            <a:xfrm>
              <a:off x="0" y="0"/>
              <a:ext cx="78775" cy="259180"/>
            </a:xfrm>
            <a:custGeom>
              <a:avLst/>
              <a:gdLst/>
              <a:ahLst/>
              <a:cxnLst/>
              <a:rect l="l" t="t" r="r" b="b"/>
              <a:pathLst>
                <a:path w="78775" h="259180">
                  <a:moveTo>
                    <a:pt x="0" y="0"/>
                  </a:moveTo>
                  <a:lnTo>
                    <a:pt x="78775" y="0"/>
                  </a:lnTo>
                  <a:lnTo>
                    <a:pt x="78775" y="259180"/>
                  </a:lnTo>
                  <a:lnTo>
                    <a:pt x="0" y="259180"/>
                  </a:lnTo>
                  <a:close/>
                </a:path>
              </a:pathLst>
            </a:custGeom>
            <a:solidFill>
              <a:srgbClr val="D96627"/>
            </a:solidFill>
          </p:spPr>
        </p:sp>
        <p:sp>
          <p:nvSpPr>
            <p:cNvPr id="17" name="TextBox 17"/>
            <p:cNvSpPr txBox="1"/>
            <p:nvPr/>
          </p:nvSpPr>
          <p:spPr>
            <a:xfrm>
              <a:off x="0" y="-38100"/>
              <a:ext cx="78775" cy="297280"/>
            </a:xfrm>
            <a:prstGeom prst="rect">
              <a:avLst/>
            </a:prstGeom>
          </p:spPr>
          <p:txBody>
            <a:bodyPr lIns="50800" tIns="50800" rIns="50800" bIns="50800" rtlCol="0" anchor="ctr"/>
            <a:lstStyle/>
            <a:p>
              <a:pPr algn="ctr">
                <a:lnSpc>
                  <a:spcPts val="2660"/>
                </a:lnSpc>
                <a:spcBef>
                  <a:spcPct val="0"/>
                </a:spcBef>
              </a:pPr>
            </a:p>
          </p:txBody>
        </p:sp>
      </p:grpSp>
      <p:sp>
        <p:nvSpPr>
          <p:cNvPr id="18" name="TextBox 18"/>
          <p:cNvSpPr txBox="1"/>
          <p:nvPr/>
        </p:nvSpPr>
        <p:spPr>
          <a:xfrm>
            <a:off x="3064773" y="5029524"/>
            <a:ext cx="12158453" cy="537845"/>
          </a:xfrm>
          <a:prstGeom prst="rect">
            <a:avLst/>
          </a:prstGeom>
        </p:spPr>
        <p:txBody>
          <a:bodyPr lIns="0" tIns="0" rIns="0" bIns="0" rtlCol="0" anchor="t">
            <a:spAutoFit/>
          </a:bodyPr>
          <a:lstStyle/>
          <a:p>
            <a:pPr algn="just">
              <a:lnSpc>
                <a:spcPts val="4480"/>
              </a:lnSpc>
            </a:pPr>
            <a:r>
              <a:rPr lang="en-US" sz="3200" b="1">
                <a:solidFill>
                  <a:srgbClr val="252D37"/>
                </a:solidFill>
                <a:latin typeface="Nunito Bold"/>
                <a:ea typeface="Nunito Bold"/>
                <a:cs typeface="Nunito Bold"/>
                <a:sym typeface="Nunito Bold"/>
              </a:rPr>
              <a:t>TotalBsmtSF: </a:t>
            </a:r>
            <a:r>
              <a:rPr lang="en-US" sz="3200">
                <a:solidFill>
                  <a:srgbClr val="252D37"/>
                </a:solidFill>
                <a:latin typeface="Nunito"/>
                <a:ea typeface="Nunito"/>
                <a:cs typeface="Nunito"/>
                <a:sym typeface="Nunito"/>
              </a:rPr>
              <a:t>Tổng diện tích tầng hầm</a:t>
            </a:r>
            <a:r>
              <a:rPr lang="en-US" sz="3200" i="1">
                <a:solidFill>
                  <a:srgbClr val="252D37"/>
                </a:solidFill>
                <a:latin typeface="Nunito Italics"/>
                <a:ea typeface="Nunito Italics"/>
                <a:cs typeface="Nunito Italics"/>
                <a:sym typeface="Nunito Italics"/>
              </a:rPr>
              <a:t> (tính bằng feet vuông).</a:t>
            </a:r>
            <a:endParaRPr lang="en-US" sz="3200" i="1">
              <a:solidFill>
                <a:srgbClr val="252D37"/>
              </a:solidFill>
              <a:latin typeface="Nunito Italics"/>
              <a:ea typeface="Nunito Italics"/>
              <a:cs typeface="Nunito Italics"/>
              <a:sym typeface="Nunito Italics"/>
            </a:endParaRPr>
          </a:p>
        </p:txBody>
      </p:sp>
      <p:grpSp>
        <p:nvGrpSpPr>
          <p:cNvPr id="19" name="Group 19"/>
          <p:cNvGrpSpPr/>
          <p:nvPr/>
        </p:nvGrpSpPr>
        <p:grpSpPr>
          <a:xfrm rot="0">
            <a:off x="2342372" y="6104808"/>
            <a:ext cx="13603256" cy="1467675"/>
            <a:chOff x="0" y="0"/>
            <a:chExt cx="3582751" cy="386548"/>
          </a:xfrm>
        </p:grpSpPr>
        <p:sp>
          <p:nvSpPr>
            <p:cNvPr id="20" name="Freeform 20"/>
            <p:cNvSpPr/>
            <p:nvPr/>
          </p:nvSpPr>
          <p:spPr>
            <a:xfrm>
              <a:off x="0" y="0"/>
              <a:ext cx="3582751" cy="386548"/>
            </a:xfrm>
            <a:custGeom>
              <a:avLst/>
              <a:gdLst/>
              <a:ahLst/>
              <a:cxnLst/>
              <a:rect l="l" t="t" r="r" b="b"/>
              <a:pathLst>
                <a:path w="3582751" h="386548">
                  <a:moveTo>
                    <a:pt x="11382" y="0"/>
                  </a:moveTo>
                  <a:lnTo>
                    <a:pt x="3571368" y="0"/>
                  </a:lnTo>
                  <a:cubicBezTo>
                    <a:pt x="3574387" y="0"/>
                    <a:pt x="3577282" y="1199"/>
                    <a:pt x="3579417" y="3334"/>
                  </a:cubicBezTo>
                  <a:cubicBezTo>
                    <a:pt x="3581552" y="5468"/>
                    <a:pt x="3582751" y="8364"/>
                    <a:pt x="3582751" y="11382"/>
                  </a:cubicBezTo>
                  <a:lnTo>
                    <a:pt x="3582751" y="375166"/>
                  </a:lnTo>
                  <a:cubicBezTo>
                    <a:pt x="3582751" y="378184"/>
                    <a:pt x="3581552" y="381080"/>
                    <a:pt x="3579417" y="383214"/>
                  </a:cubicBezTo>
                  <a:cubicBezTo>
                    <a:pt x="3577282" y="385349"/>
                    <a:pt x="3574387" y="386548"/>
                    <a:pt x="3571368" y="386548"/>
                  </a:cubicBezTo>
                  <a:lnTo>
                    <a:pt x="11382" y="386548"/>
                  </a:lnTo>
                  <a:cubicBezTo>
                    <a:pt x="8364" y="386548"/>
                    <a:pt x="5468" y="385349"/>
                    <a:pt x="3334" y="383214"/>
                  </a:cubicBezTo>
                  <a:cubicBezTo>
                    <a:pt x="1199" y="381080"/>
                    <a:pt x="0" y="378184"/>
                    <a:pt x="0" y="375166"/>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id="21" name="TextBox 21"/>
            <p:cNvSpPr txBox="1"/>
            <p:nvPr/>
          </p:nvSpPr>
          <p:spPr>
            <a:xfrm>
              <a:off x="0" y="-38100"/>
              <a:ext cx="3582751" cy="424648"/>
            </a:xfrm>
            <a:prstGeom prst="rect">
              <a:avLst/>
            </a:prstGeom>
          </p:spPr>
          <p:txBody>
            <a:bodyPr lIns="50800" tIns="50800" rIns="50800" bIns="50800" rtlCol="0" anchor="ctr"/>
            <a:lstStyle/>
            <a:p>
              <a:pPr algn="ctr">
                <a:lnSpc>
                  <a:spcPts val="2660"/>
                </a:lnSpc>
                <a:spcBef>
                  <a:spcPct val="0"/>
                </a:spcBef>
              </a:pPr>
            </a:p>
          </p:txBody>
        </p:sp>
      </p:grpSp>
      <p:grpSp>
        <p:nvGrpSpPr>
          <p:cNvPr id="22" name="Group 22"/>
          <p:cNvGrpSpPr/>
          <p:nvPr/>
        </p:nvGrpSpPr>
        <p:grpSpPr>
          <a:xfrm rot="0">
            <a:off x="2342372" y="6104808"/>
            <a:ext cx="299097" cy="1467675"/>
            <a:chOff x="0" y="0"/>
            <a:chExt cx="78775" cy="386548"/>
          </a:xfrm>
        </p:grpSpPr>
        <p:sp>
          <p:nvSpPr>
            <p:cNvPr id="23" name="Freeform 23"/>
            <p:cNvSpPr/>
            <p:nvPr/>
          </p:nvSpPr>
          <p:spPr>
            <a:xfrm>
              <a:off x="0" y="0"/>
              <a:ext cx="78775" cy="386548"/>
            </a:xfrm>
            <a:custGeom>
              <a:avLst/>
              <a:gdLst/>
              <a:ahLst/>
              <a:cxnLst/>
              <a:rect l="l" t="t" r="r" b="b"/>
              <a:pathLst>
                <a:path w="78775" h="386548">
                  <a:moveTo>
                    <a:pt x="0" y="0"/>
                  </a:moveTo>
                  <a:lnTo>
                    <a:pt x="78775" y="0"/>
                  </a:lnTo>
                  <a:lnTo>
                    <a:pt x="78775" y="386548"/>
                  </a:lnTo>
                  <a:lnTo>
                    <a:pt x="0" y="386548"/>
                  </a:lnTo>
                  <a:close/>
                </a:path>
              </a:pathLst>
            </a:custGeom>
            <a:solidFill>
              <a:srgbClr val="D96627"/>
            </a:solidFill>
          </p:spPr>
        </p:sp>
        <p:sp>
          <p:nvSpPr>
            <p:cNvPr id="24" name="TextBox 24"/>
            <p:cNvSpPr txBox="1"/>
            <p:nvPr/>
          </p:nvSpPr>
          <p:spPr>
            <a:xfrm>
              <a:off x="0" y="-38100"/>
              <a:ext cx="78775" cy="424648"/>
            </a:xfrm>
            <a:prstGeom prst="rect">
              <a:avLst/>
            </a:prstGeom>
          </p:spPr>
          <p:txBody>
            <a:bodyPr lIns="50800" tIns="50800" rIns="50800" bIns="50800" rtlCol="0" anchor="ctr"/>
            <a:lstStyle/>
            <a:p>
              <a:pPr algn="ctr">
                <a:lnSpc>
                  <a:spcPts val="2660"/>
                </a:lnSpc>
                <a:spcBef>
                  <a:spcPct val="0"/>
                </a:spcBef>
              </a:pPr>
            </a:p>
          </p:txBody>
        </p:sp>
      </p:grpSp>
      <p:sp>
        <p:nvSpPr>
          <p:cNvPr id="25" name="TextBox 25"/>
          <p:cNvSpPr txBox="1"/>
          <p:nvPr/>
        </p:nvSpPr>
        <p:spPr>
          <a:xfrm>
            <a:off x="3064773" y="6260160"/>
            <a:ext cx="12158453" cy="1099820"/>
          </a:xfrm>
          <a:prstGeom prst="rect">
            <a:avLst/>
          </a:prstGeom>
        </p:spPr>
        <p:txBody>
          <a:bodyPr lIns="0" tIns="0" rIns="0" bIns="0" rtlCol="0" anchor="t">
            <a:spAutoFit/>
          </a:bodyPr>
          <a:lstStyle/>
          <a:p>
            <a:pPr algn="just">
              <a:lnSpc>
                <a:spcPts val="4480"/>
              </a:lnSpc>
            </a:pPr>
            <a:r>
              <a:rPr lang="en-US" sz="3200" b="1">
                <a:solidFill>
                  <a:srgbClr val="252D37"/>
                </a:solidFill>
                <a:latin typeface="Nunito Bold"/>
                <a:ea typeface="Nunito Bold"/>
                <a:cs typeface="Nunito Bold"/>
                <a:sym typeface="Nunito Bold"/>
              </a:rPr>
              <a:t>BsmtUnfSF: </a:t>
            </a:r>
            <a:r>
              <a:rPr lang="en-US" sz="3200">
                <a:solidFill>
                  <a:srgbClr val="252D37"/>
                </a:solidFill>
                <a:latin typeface="Nunito"/>
                <a:ea typeface="Nunito"/>
                <a:cs typeface="Nunito"/>
                <a:sym typeface="Nunito"/>
              </a:rPr>
              <a:t>Diện tích chưa hoàn thiện của tầng hầm </a:t>
            </a:r>
            <a:r>
              <a:rPr lang="en-US" sz="3200" i="1">
                <a:solidFill>
                  <a:srgbClr val="252D37"/>
                </a:solidFill>
                <a:latin typeface="Nunito Italics"/>
                <a:ea typeface="Nunito Italics"/>
                <a:cs typeface="Nunito Italics"/>
                <a:sym typeface="Nunito Italics"/>
              </a:rPr>
              <a:t>(tính bằng feet vuông).</a:t>
            </a:r>
            <a:endParaRPr lang="en-US" sz="3200" i="1">
              <a:solidFill>
                <a:srgbClr val="252D37"/>
              </a:solidFill>
              <a:latin typeface="Nunito Italics"/>
              <a:ea typeface="Nunito Italics"/>
              <a:cs typeface="Nunito Italics"/>
              <a:sym typeface="Nunito Italics"/>
            </a:endParaRPr>
          </a:p>
        </p:txBody>
      </p:sp>
      <p:grpSp>
        <p:nvGrpSpPr>
          <p:cNvPr id="26" name="Group 26"/>
          <p:cNvGrpSpPr/>
          <p:nvPr/>
        </p:nvGrpSpPr>
        <p:grpSpPr>
          <a:xfrm rot="0">
            <a:off x="2342372" y="7858232"/>
            <a:ext cx="13603256" cy="984073"/>
            <a:chOff x="0" y="0"/>
            <a:chExt cx="3582751" cy="259180"/>
          </a:xfrm>
        </p:grpSpPr>
        <p:sp>
          <p:nvSpPr>
            <p:cNvPr id="27" name="Freeform 27"/>
            <p:cNvSpPr/>
            <p:nvPr/>
          </p:nvSpPr>
          <p:spPr>
            <a:xfrm>
              <a:off x="0" y="0"/>
              <a:ext cx="3582751" cy="259180"/>
            </a:xfrm>
            <a:custGeom>
              <a:avLst/>
              <a:gdLst/>
              <a:ahLst/>
              <a:cxnLst/>
              <a:rect l="l" t="t" r="r" b="b"/>
              <a:pathLst>
                <a:path w="3582751" h="259180">
                  <a:moveTo>
                    <a:pt x="11382" y="0"/>
                  </a:moveTo>
                  <a:lnTo>
                    <a:pt x="3571368" y="0"/>
                  </a:lnTo>
                  <a:cubicBezTo>
                    <a:pt x="3574387" y="0"/>
                    <a:pt x="3577282" y="1199"/>
                    <a:pt x="3579417" y="3334"/>
                  </a:cubicBezTo>
                  <a:cubicBezTo>
                    <a:pt x="3581552" y="5468"/>
                    <a:pt x="3582751" y="8364"/>
                    <a:pt x="3582751" y="11382"/>
                  </a:cubicBezTo>
                  <a:lnTo>
                    <a:pt x="3582751" y="247797"/>
                  </a:lnTo>
                  <a:cubicBezTo>
                    <a:pt x="3582751" y="250816"/>
                    <a:pt x="3581552" y="253711"/>
                    <a:pt x="3579417" y="255846"/>
                  </a:cubicBezTo>
                  <a:cubicBezTo>
                    <a:pt x="3577282" y="257980"/>
                    <a:pt x="3574387" y="259180"/>
                    <a:pt x="3571368" y="259180"/>
                  </a:cubicBezTo>
                  <a:lnTo>
                    <a:pt x="11382" y="259180"/>
                  </a:lnTo>
                  <a:cubicBezTo>
                    <a:pt x="8364" y="259180"/>
                    <a:pt x="5468" y="257980"/>
                    <a:pt x="3334" y="255846"/>
                  </a:cubicBezTo>
                  <a:cubicBezTo>
                    <a:pt x="1199" y="253711"/>
                    <a:pt x="0" y="250816"/>
                    <a:pt x="0" y="247797"/>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id="28" name="TextBox 28"/>
            <p:cNvSpPr txBox="1"/>
            <p:nvPr/>
          </p:nvSpPr>
          <p:spPr>
            <a:xfrm>
              <a:off x="0" y="-38100"/>
              <a:ext cx="3582751" cy="297280"/>
            </a:xfrm>
            <a:prstGeom prst="rect">
              <a:avLst/>
            </a:prstGeom>
          </p:spPr>
          <p:txBody>
            <a:bodyPr lIns="50800" tIns="50800" rIns="50800" bIns="50800" rtlCol="0" anchor="ctr"/>
            <a:lstStyle/>
            <a:p>
              <a:pPr algn="ctr">
                <a:lnSpc>
                  <a:spcPts val="2660"/>
                </a:lnSpc>
                <a:spcBef>
                  <a:spcPct val="0"/>
                </a:spcBef>
              </a:pPr>
            </a:p>
          </p:txBody>
        </p:sp>
      </p:grpSp>
      <p:grpSp>
        <p:nvGrpSpPr>
          <p:cNvPr id="29" name="Group 29"/>
          <p:cNvGrpSpPr/>
          <p:nvPr/>
        </p:nvGrpSpPr>
        <p:grpSpPr>
          <a:xfrm rot="0">
            <a:off x="2342372" y="7858232"/>
            <a:ext cx="299097" cy="984073"/>
            <a:chOff x="0" y="0"/>
            <a:chExt cx="78775" cy="259180"/>
          </a:xfrm>
        </p:grpSpPr>
        <p:sp>
          <p:nvSpPr>
            <p:cNvPr id="30" name="Freeform 30"/>
            <p:cNvSpPr/>
            <p:nvPr/>
          </p:nvSpPr>
          <p:spPr>
            <a:xfrm>
              <a:off x="0" y="0"/>
              <a:ext cx="78775" cy="259180"/>
            </a:xfrm>
            <a:custGeom>
              <a:avLst/>
              <a:gdLst/>
              <a:ahLst/>
              <a:cxnLst/>
              <a:rect l="l" t="t" r="r" b="b"/>
              <a:pathLst>
                <a:path w="78775" h="259180">
                  <a:moveTo>
                    <a:pt x="0" y="0"/>
                  </a:moveTo>
                  <a:lnTo>
                    <a:pt x="78775" y="0"/>
                  </a:lnTo>
                  <a:lnTo>
                    <a:pt x="78775" y="259180"/>
                  </a:lnTo>
                  <a:lnTo>
                    <a:pt x="0" y="259180"/>
                  </a:lnTo>
                  <a:close/>
                </a:path>
              </a:pathLst>
            </a:custGeom>
            <a:solidFill>
              <a:srgbClr val="D96627"/>
            </a:solidFill>
          </p:spPr>
        </p:sp>
        <p:sp>
          <p:nvSpPr>
            <p:cNvPr id="31" name="TextBox 31"/>
            <p:cNvSpPr txBox="1"/>
            <p:nvPr/>
          </p:nvSpPr>
          <p:spPr>
            <a:xfrm>
              <a:off x="0" y="-38100"/>
              <a:ext cx="78775" cy="297280"/>
            </a:xfrm>
            <a:prstGeom prst="rect">
              <a:avLst/>
            </a:prstGeom>
          </p:spPr>
          <p:txBody>
            <a:bodyPr lIns="50800" tIns="50800" rIns="50800" bIns="50800" rtlCol="0" anchor="ctr"/>
            <a:lstStyle/>
            <a:p>
              <a:pPr algn="ctr">
                <a:lnSpc>
                  <a:spcPts val="2660"/>
                </a:lnSpc>
                <a:spcBef>
                  <a:spcPct val="0"/>
                </a:spcBef>
              </a:pPr>
            </a:p>
          </p:txBody>
        </p:sp>
      </p:grpSp>
      <p:sp>
        <p:nvSpPr>
          <p:cNvPr id="32" name="TextBox 32"/>
          <p:cNvSpPr txBox="1"/>
          <p:nvPr/>
        </p:nvSpPr>
        <p:spPr>
          <a:xfrm>
            <a:off x="3064773" y="8052771"/>
            <a:ext cx="12158453" cy="537845"/>
          </a:xfrm>
          <a:prstGeom prst="rect">
            <a:avLst/>
          </a:prstGeom>
        </p:spPr>
        <p:txBody>
          <a:bodyPr lIns="0" tIns="0" rIns="0" bIns="0" rtlCol="0" anchor="t">
            <a:spAutoFit/>
          </a:bodyPr>
          <a:lstStyle/>
          <a:p>
            <a:pPr algn="just">
              <a:lnSpc>
                <a:spcPts val="4480"/>
              </a:lnSpc>
            </a:pPr>
            <a:r>
              <a:rPr lang="en-US" sz="3200" b="1">
                <a:solidFill>
                  <a:srgbClr val="252D37"/>
                </a:solidFill>
                <a:latin typeface="Nunito Bold"/>
                <a:ea typeface="Nunito Bold"/>
                <a:cs typeface="Nunito Bold"/>
                <a:sym typeface="Nunito Bold"/>
              </a:rPr>
              <a:t>Electrical: </a:t>
            </a:r>
            <a:r>
              <a:rPr lang="en-US" sz="3200">
                <a:solidFill>
                  <a:srgbClr val="252D37"/>
                </a:solidFill>
                <a:latin typeface="Nunito"/>
                <a:ea typeface="Nunito"/>
                <a:cs typeface="Nunito"/>
                <a:sym typeface="Nunito"/>
              </a:rPr>
              <a:t>Hệ thống điện (ví dụ: tiêu chuẩn, cầu dao).</a:t>
            </a:r>
            <a:endParaRPr lang="en-US" sz="3200">
              <a:solidFill>
                <a:srgbClr val="252D37"/>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sp>
        <p:nvSpPr>
          <p:cNvPr id="2" name="TextBox 2"/>
          <p:cNvSpPr txBox="1"/>
          <p:nvPr/>
        </p:nvSpPr>
        <p:spPr>
          <a:xfrm>
            <a:off x="2342372" y="1862361"/>
            <a:ext cx="9633307" cy="1047392"/>
          </a:xfrm>
          <a:prstGeom prst="rect">
            <a:avLst/>
          </a:prstGeom>
        </p:spPr>
        <p:txBody>
          <a:bodyPr lIns="0" tIns="0" rIns="0" bIns="0" rtlCol="0" anchor="t">
            <a:spAutoFit/>
          </a:bodyPr>
          <a:lstStyle/>
          <a:p>
            <a:pPr algn="l">
              <a:lnSpc>
                <a:spcPts val="7345"/>
              </a:lnSpc>
            </a:pPr>
            <a:r>
              <a:rPr lang="en-US" sz="9180" b="1">
                <a:solidFill>
                  <a:srgbClr val="D96627"/>
                </a:solidFill>
                <a:latin typeface="Barlow Bold" panose="00000800000000000000"/>
                <a:ea typeface="Barlow Bold" panose="00000800000000000000"/>
                <a:cs typeface="Barlow Bold" panose="00000800000000000000"/>
                <a:sym typeface="Barlow Bold" panose="00000800000000000000"/>
              </a:rPr>
              <a:t>CẤU HÌNH</a:t>
            </a:r>
            <a:endParaRPr lang="en-US" sz="918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3" name="TextBox 3"/>
          <p:cNvSpPr txBox="1"/>
          <p:nvPr/>
        </p:nvSpPr>
        <p:spPr>
          <a:xfrm>
            <a:off x="16727515" y="8933708"/>
            <a:ext cx="1063569" cy="627238"/>
          </a:xfrm>
          <a:prstGeom prst="rect">
            <a:avLst/>
          </a:prstGeom>
        </p:spPr>
        <p:txBody>
          <a:bodyPr lIns="0" tIns="0" rIns="0" bIns="0" rtlCol="0" anchor="t">
            <a:spAutoFit/>
          </a:bodyPr>
          <a:lstStyle/>
          <a:p>
            <a:pPr algn="ctr">
              <a:lnSpc>
                <a:spcPts val="4320"/>
              </a:lnSpc>
            </a:pPr>
            <a:r>
              <a:rPr lang="en-US" sz="5400" b="1">
                <a:solidFill>
                  <a:srgbClr val="D96627"/>
                </a:solidFill>
                <a:latin typeface="Barlow Bold" panose="00000800000000000000"/>
                <a:ea typeface="Barlow Bold" panose="00000800000000000000"/>
                <a:cs typeface="Barlow Bold" panose="00000800000000000000"/>
                <a:sym typeface="Barlow Bold" panose="00000800000000000000"/>
              </a:rPr>
              <a:t>6</a:t>
            </a:r>
            <a:endParaRPr lang="en-US" sz="54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4" name="TextBox 4"/>
          <p:cNvSpPr txBox="1"/>
          <p:nvPr/>
        </p:nvSpPr>
        <p:spPr>
          <a:xfrm>
            <a:off x="7498585" y="2274932"/>
            <a:ext cx="5278772" cy="460375"/>
          </a:xfrm>
          <a:prstGeom prst="rect">
            <a:avLst/>
          </a:prstGeom>
        </p:spPr>
        <p:txBody>
          <a:bodyPr lIns="0" tIns="0" rIns="0" bIns="0" rtlCol="0" anchor="t">
            <a:spAutoFit/>
          </a:bodyPr>
          <a:lstStyle/>
          <a:p>
            <a:pPr algn="l">
              <a:lnSpc>
                <a:spcPts val="3200"/>
              </a:lnSpc>
            </a:pPr>
            <a:r>
              <a:rPr lang="en-US" sz="4000" b="1">
                <a:solidFill>
                  <a:srgbClr val="D96627"/>
                </a:solidFill>
                <a:latin typeface="Barlow Bold" panose="00000800000000000000"/>
                <a:ea typeface="Barlow Bold" panose="00000800000000000000"/>
                <a:cs typeface="Barlow Bold" panose="00000800000000000000"/>
                <a:sym typeface="Barlow Bold" panose="00000800000000000000"/>
              </a:rPr>
              <a:t>(TỪ ĐIỂN DỮ LIỆU)</a:t>
            </a:r>
            <a:endParaRPr lang="en-US" sz="40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grpSp>
        <p:nvGrpSpPr>
          <p:cNvPr id="5" name="Group 5"/>
          <p:cNvGrpSpPr/>
          <p:nvPr/>
        </p:nvGrpSpPr>
        <p:grpSpPr>
          <a:xfrm rot="0">
            <a:off x="2342372" y="3081560"/>
            <a:ext cx="13603256" cy="984073"/>
            <a:chOff x="0" y="0"/>
            <a:chExt cx="3582751" cy="259180"/>
          </a:xfrm>
        </p:grpSpPr>
        <p:sp>
          <p:nvSpPr>
            <p:cNvPr id="6" name="Freeform 6"/>
            <p:cNvSpPr/>
            <p:nvPr/>
          </p:nvSpPr>
          <p:spPr>
            <a:xfrm>
              <a:off x="0" y="0"/>
              <a:ext cx="3582751" cy="259180"/>
            </a:xfrm>
            <a:custGeom>
              <a:avLst/>
              <a:gdLst/>
              <a:ahLst/>
              <a:cxnLst/>
              <a:rect l="l" t="t" r="r" b="b"/>
              <a:pathLst>
                <a:path w="3582751" h="259180">
                  <a:moveTo>
                    <a:pt x="11382" y="0"/>
                  </a:moveTo>
                  <a:lnTo>
                    <a:pt x="3571368" y="0"/>
                  </a:lnTo>
                  <a:cubicBezTo>
                    <a:pt x="3574387" y="0"/>
                    <a:pt x="3577282" y="1199"/>
                    <a:pt x="3579417" y="3334"/>
                  </a:cubicBezTo>
                  <a:cubicBezTo>
                    <a:pt x="3581552" y="5468"/>
                    <a:pt x="3582751" y="8364"/>
                    <a:pt x="3582751" y="11382"/>
                  </a:cubicBezTo>
                  <a:lnTo>
                    <a:pt x="3582751" y="247797"/>
                  </a:lnTo>
                  <a:cubicBezTo>
                    <a:pt x="3582751" y="250816"/>
                    <a:pt x="3581552" y="253711"/>
                    <a:pt x="3579417" y="255846"/>
                  </a:cubicBezTo>
                  <a:cubicBezTo>
                    <a:pt x="3577282" y="257980"/>
                    <a:pt x="3574387" y="259180"/>
                    <a:pt x="3571368" y="259180"/>
                  </a:cubicBezTo>
                  <a:lnTo>
                    <a:pt x="11382" y="259180"/>
                  </a:lnTo>
                  <a:cubicBezTo>
                    <a:pt x="8364" y="259180"/>
                    <a:pt x="5468" y="257980"/>
                    <a:pt x="3334" y="255846"/>
                  </a:cubicBezTo>
                  <a:cubicBezTo>
                    <a:pt x="1199" y="253711"/>
                    <a:pt x="0" y="250816"/>
                    <a:pt x="0" y="247797"/>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id="7" name="TextBox 7"/>
            <p:cNvSpPr txBox="1"/>
            <p:nvPr/>
          </p:nvSpPr>
          <p:spPr>
            <a:xfrm>
              <a:off x="0" y="-38100"/>
              <a:ext cx="3582751" cy="297280"/>
            </a:xfrm>
            <a:prstGeom prst="rect">
              <a:avLst/>
            </a:prstGeom>
          </p:spPr>
          <p:txBody>
            <a:bodyPr lIns="50800" tIns="50800" rIns="50800" bIns="50800" rtlCol="0" anchor="ctr"/>
            <a:lstStyle/>
            <a:p>
              <a:pPr algn="ctr">
                <a:lnSpc>
                  <a:spcPts val="2660"/>
                </a:lnSpc>
                <a:spcBef>
                  <a:spcPct val="0"/>
                </a:spcBef>
              </a:pPr>
            </a:p>
          </p:txBody>
        </p:sp>
      </p:grpSp>
      <p:grpSp>
        <p:nvGrpSpPr>
          <p:cNvPr id="8" name="Group 8"/>
          <p:cNvGrpSpPr/>
          <p:nvPr/>
        </p:nvGrpSpPr>
        <p:grpSpPr>
          <a:xfrm rot="0">
            <a:off x="2342372" y="3081560"/>
            <a:ext cx="299097" cy="984073"/>
            <a:chOff x="0" y="0"/>
            <a:chExt cx="78775" cy="259180"/>
          </a:xfrm>
        </p:grpSpPr>
        <p:sp>
          <p:nvSpPr>
            <p:cNvPr id="9" name="Freeform 9"/>
            <p:cNvSpPr/>
            <p:nvPr/>
          </p:nvSpPr>
          <p:spPr>
            <a:xfrm>
              <a:off x="0" y="0"/>
              <a:ext cx="78775" cy="259180"/>
            </a:xfrm>
            <a:custGeom>
              <a:avLst/>
              <a:gdLst/>
              <a:ahLst/>
              <a:cxnLst/>
              <a:rect l="l" t="t" r="r" b="b"/>
              <a:pathLst>
                <a:path w="78775" h="259180">
                  <a:moveTo>
                    <a:pt x="0" y="0"/>
                  </a:moveTo>
                  <a:lnTo>
                    <a:pt x="78775" y="0"/>
                  </a:lnTo>
                  <a:lnTo>
                    <a:pt x="78775" y="259180"/>
                  </a:lnTo>
                  <a:lnTo>
                    <a:pt x="0" y="259180"/>
                  </a:lnTo>
                  <a:close/>
                </a:path>
              </a:pathLst>
            </a:custGeom>
            <a:solidFill>
              <a:srgbClr val="D96627"/>
            </a:solidFill>
          </p:spPr>
        </p:sp>
        <p:sp>
          <p:nvSpPr>
            <p:cNvPr id="10" name="TextBox 10"/>
            <p:cNvSpPr txBox="1"/>
            <p:nvPr/>
          </p:nvSpPr>
          <p:spPr>
            <a:xfrm>
              <a:off x="0" y="-38100"/>
              <a:ext cx="78775" cy="297280"/>
            </a:xfrm>
            <a:prstGeom prst="rect">
              <a:avLst/>
            </a:prstGeom>
          </p:spPr>
          <p:txBody>
            <a:bodyPr lIns="50800" tIns="50800" rIns="50800" bIns="50800" rtlCol="0" anchor="ctr"/>
            <a:lstStyle/>
            <a:p>
              <a:pPr algn="ctr">
                <a:lnSpc>
                  <a:spcPts val="2660"/>
                </a:lnSpc>
                <a:spcBef>
                  <a:spcPct val="0"/>
                </a:spcBef>
              </a:pPr>
            </a:p>
          </p:txBody>
        </p:sp>
      </p:grpSp>
      <p:sp>
        <p:nvSpPr>
          <p:cNvPr id="11" name="TextBox 11"/>
          <p:cNvSpPr txBox="1"/>
          <p:nvPr/>
        </p:nvSpPr>
        <p:spPr>
          <a:xfrm>
            <a:off x="3064773" y="3276099"/>
            <a:ext cx="12158453" cy="537845"/>
          </a:xfrm>
          <a:prstGeom prst="rect">
            <a:avLst/>
          </a:prstGeom>
        </p:spPr>
        <p:txBody>
          <a:bodyPr lIns="0" tIns="0" rIns="0" bIns="0" rtlCol="0" anchor="t">
            <a:spAutoFit/>
          </a:bodyPr>
          <a:lstStyle/>
          <a:p>
            <a:pPr algn="just">
              <a:lnSpc>
                <a:spcPts val="4480"/>
              </a:lnSpc>
            </a:pPr>
            <a:r>
              <a:rPr lang="en-US" sz="3200" b="1">
                <a:solidFill>
                  <a:srgbClr val="252D37"/>
                </a:solidFill>
                <a:latin typeface="Nunito Bold"/>
                <a:ea typeface="Nunito Bold"/>
                <a:cs typeface="Nunito Bold"/>
                <a:sym typeface="Nunito Bold"/>
              </a:rPr>
              <a:t>BsmtFullBath: </a:t>
            </a:r>
            <a:r>
              <a:rPr lang="en-US" sz="3200">
                <a:solidFill>
                  <a:srgbClr val="252D37"/>
                </a:solidFill>
                <a:latin typeface="Nunito"/>
                <a:ea typeface="Nunito"/>
                <a:cs typeface="Nunito"/>
                <a:sym typeface="Nunito"/>
              </a:rPr>
              <a:t>Số lượng phòng tắm đầy đủ ở tầng hầm.</a:t>
            </a:r>
            <a:endParaRPr lang="en-US" sz="3200">
              <a:solidFill>
                <a:srgbClr val="252D37"/>
              </a:solidFill>
              <a:latin typeface="Nunito"/>
              <a:ea typeface="Nunito"/>
              <a:cs typeface="Nunito"/>
              <a:sym typeface="Nunito"/>
            </a:endParaRPr>
          </a:p>
        </p:txBody>
      </p:sp>
      <p:grpSp>
        <p:nvGrpSpPr>
          <p:cNvPr id="12" name="Group 12"/>
          <p:cNvGrpSpPr/>
          <p:nvPr/>
        </p:nvGrpSpPr>
        <p:grpSpPr>
          <a:xfrm rot="0">
            <a:off x="2342372" y="4446633"/>
            <a:ext cx="13603256" cy="984073"/>
            <a:chOff x="0" y="0"/>
            <a:chExt cx="3582751" cy="259180"/>
          </a:xfrm>
        </p:grpSpPr>
        <p:sp>
          <p:nvSpPr>
            <p:cNvPr id="13" name="Freeform 13"/>
            <p:cNvSpPr/>
            <p:nvPr/>
          </p:nvSpPr>
          <p:spPr>
            <a:xfrm>
              <a:off x="0" y="0"/>
              <a:ext cx="3582751" cy="259180"/>
            </a:xfrm>
            <a:custGeom>
              <a:avLst/>
              <a:gdLst/>
              <a:ahLst/>
              <a:cxnLst/>
              <a:rect l="l" t="t" r="r" b="b"/>
              <a:pathLst>
                <a:path w="3582751" h="259180">
                  <a:moveTo>
                    <a:pt x="11382" y="0"/>
                  </a:moveTo>
                  <a:lnTo>
                    <a:pt x="3571368" y="0"/>
                  </a:lnTo>
                  <a:cubicBezTo>
                    <a:pt x="3574387" y="0"/>
                    <a:pt x="3577282" y="1199"/>
                    <a:pt x="3579417" y="3334"/>
                  </a:cubicBezTo>
                  <a:cubicBezTo>
                    <a:pt x="3581552" y="5468"/>
                    <a:pt x="3582751" y="8364"/>
                    <a:pt x="3582751" y="11382"/>
                  </a:cubicBezTo>
                  <a:lnTo>
                    <a:pt x="3582751" y="247797"/>
                  </a:lnTo>
                  <a:cubicBezTo>
                    <a:pt x="3582751" y="250816"/>
                    <a:pt x="3581552" y="253711"/>
                    <a:pt x="3579417" y="255846"/>
                  </a:cubicBezTo>
                  <a:cubicBezTo>
                    <a:pt x="3577282" y="257980"/>
                    <a:pt x="3574387" y="259180"/>
                    <a:pt x="3571368" y="259180"/>
                  </a:cubicBezTo>
                  <a:lnTo>
                    <a:pt x="11382" y="259180"/>
                  </a:lnTo>
                  <a:cubicBezTo>
                    <a:pt x="8364" y="259180"/>
                    <a:pt x="5468" y="257980"/>
                    <a:pt x="3334" y="255846"/>
                  </a:cubicBezTo>
                  <a:cubicBezTo>
                    <a:pt x="1199" y="253711"/>
                    <a:pt x="0" y="250816"/>
                    <a:pt x="0" y="247797"/>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id="14" name="TextBox 14"/>
            <p:cNvSpPr txBox="1"/>
            <p:nvPr/>
          </p:nvSpPr>
          <p:spPr>
            <a:xfrm>
              <a:off x="0" y="-38100"/>
              <a:ext cx="3582751" cy="297280"/>
            </a:xfrm>
            <a:prstGeom prst="rect">
              <a:avLst/>
            </a:prstGeom>
          </p:spPr>
          <p:txBody>
            <a:bodyPr lIns="50800" tIns="50800" rIns="50800" bIns="50800" rtlCol="0" anchor="ctr"/>
            <a:lstStyle/>
            <a:p>
              <a:pPr algn="ctr">
                <a:lnSpc>
                  <a:spcPts val="2660"/>
                </a:lnSpc>
                <a:spcBef>
                  <a:spcPct val="0"/>
                </a:spcBef>
              </a:pPr>
            </a:p>
          </p:txBody>
        </p:sp>
      </p:grpSp>
      <p:grpSp>
        <p:nvGrpSpPr>
          <p:cNvPr id="15" name="Group 15"/>
          <p:cNvGrpSpPr/>
          <p:nvPr/>
        </p:nvGrpSpPr>
        <p:grpSpPr>
          <a:xfrm rot="0">
            <a:off x="2342372" y="4446633"/>
            <a:ext cx="299097" cy="984073"/>
            <a:chOff x="0" y="0"/>
            <a:chExt cx="78775" cy="259180"/>
          </a:xfrm>
        </p:grpSpPr>
        <p:sp>
          <p:nvSpPr>
            <p:cNvPr id="16" name="Freeform 16"/>
            <p:cNvSpPr/>
            <p:nvPr/>
          </p:nvSpPr>
          <p:spPr>
            <a:xfrm>
              <a:off x="0" y="0"/>
              <a:ext cx="78775" cy="259180"/>
            </a:xfrm>
            <a:custGeom>
              <a:avLst/>
              <a:gdLst/>
              <a:ahLst/>
              <a:cxnLst/>
              <a:rect l="l" t="t" r="r" b="b"/>
              <a:pathLst>
                <a:path w="78775" h="259180">
                  <a:moveTo>
                    <a:pt x="0" y="0"/>
                  </a:moveTo>
                  <a:lnTo>
                    <a:pt x="78775" y="0"/>
                  </a:lnTo>
                  <a:lnTo>
                    <a:pt x="78775" y="259180"/>
                  </a:lnTo>
                  <a:lnTo>
                    <a:pt x="0" y="259180"/>
                  </a:lnTo>
                  <a:close/>
                </a:path>
              </a:pathLst>
            </a:custGeom>
            <a:solidFill>
              <a:srgbClr val="D96627"/>
            </a:solidFill>
          </p:spPr>
        </p:sp>
        <p:sp>
          <p:nvSpPr>
            <p:cNvPr id="17" name="TextBox 17"/>
            <p:cNvSpPr txBox="1"/>
            <p:nvPr/>
          </p:nvSpPr>
          <p:spPr>
            <a:xfrm>
              <a:off x="0" y="-38100"/>
              <a:ext cx="78775" cy="297280"/>
            </a:xfrm>
            <a:prstGeom prst="rect">
              <a:avLst/>
            </a:prstGeom>
          </p:spPr>
          <p:txBody>
            <a:bodyPr lIns="50800" tIns="50800" rIns="50800" bIns="50800" rtlCol="0" anchor="ctr"/>
            <a:lstStyle/>
            <a:p>
              <a:pPr algn="ctr">
                <a:lnSpc>
                  <a:spcPts val="2660"/>
                </a:lnSpc>
                <a:spcBef>
                  <a:spcPct val="0"/>
                </a:spcBef>
              </a:pPr>
            </a:p>
          </p:txBody>
        </p:sp>
      </p:grpSp>
      <p:sp>
        <p:nvSpPr>
          <p:cNvPr id="18" name="TextBox 18"/>
          <p:cNvSpPr txBox="1"/>
          <p:nvPr/>
        </p:nvSpPr>
        <p:spPr>
          <a:xfrm>
            <a:off x="3064773" y="4641172"/>
            <a:ext cx="12158453" cy="537845"/>
          </a:xfrm>
          <a:prstGeom prst="rect">
            <a:avLst/>
          </a:prstGeom>
        </p:spPr>
        <p:txBody>
          <a:bodyPr lIns="0" tIns="0" rIns="0" bIns="0" rtlCol="0" anchor="t">
            <a:spAutoFit/>
          </a:bodyPr>
          <a:lstStyle/>
          <a:p>
            <a:pPr algn="just">
              <a:lnSpc>
                <a:spcPts val="4480"/>
              </a:lnSpc>
            </a:pPr>
            <a:r>
              <a:rPr lang="en-US" sz="3200" b="1">
                <a:solidFill>
                  <a:srgbClr val="252D37"/>
                </a:solidFill>
                <a:latin typeface="Nunito Bold"/>
                <a:ea typeface="Nunito Bold"/>
                <a:cs typeface="Nunito Bold"/>
                <a:sym typeface="Nunito Bold"/>
              </a:rPr>
              <a:t>FullBath:</a:t>
            </a:r>
            <a:r>
              <a:rPr lang="en-US" sz="3200">
                <a:solidFill>
                  <a:srgbClr val="252D37"/>
                </a:solidFill>
                <a:latin typeface="Nunito"/>
                <a:ea typeface="Nunito"/>
                <a:cs typeface="Nunito"/>
                <a:sym typeface="Nunito"/>
              </a:rPr>
              <a:t> Số lượng phòng tắm đầy đủ ở trên mặt đất.</a:t>
            </a:r>
            <a:endParaRPr lang="en-US" sz="3200">
              <a:solidFill>
                <a:srgbClr val="252D37"/>
              </a:solidFill>
              <a:latin typeface="Nunito"/>
              <a:ea typeface="Nunito"/>
              <a:cs typeface="Nunito"/>
              <a:sym typeface="Nunito"/>
            </a:endParaRPr>
          </a:p>
        </p:txBody>
      </p:sp>
      <p:grpSp>
        <p:nvGrpSpPr>
          <p:cNvPr id="19" name="Group 19"/>
          <p:cNvGrpSpPr/>
          <p:nvPr/>
        </p:nvGrpSpPr>
        <p:grpSpPr>
          <a:xfrm rot="0">
            <a:off x="2342372" y="5811706"/>
            <a:ext cx="13603256" cy="984073"/>
            <a:chOff x="0" y="0"/>
            <a:chExt cx="3582751" cy="259180"/>
          </a:xfrm>
        </p:grpSpPr>
        <p:sp>
          <p:nvSpPr>
            <p:cNvPr id="20" name="Freeform 20"/>
            <p:cNvSpPr/>
            <p:nvPr/>
          </p:nvSpPr>
          <p:spPr>
            <a:xfrm>
              <a:off x="0" y="0"/>
              <a:ext cx="3582751" cy="259180"/>
            </a:xfrm>
            <a:custGeom>
              <a:avLst/>
              <a:gdLst/>
              <a:ahLst/>
              <a:cxnLst/>
              <a:rect l="l" t="t" r="r" b="b"/>
              <a:pathLst>
                <a:path w="3582751" h="259180">
                  <a:moveTo>
                    <a:pt x="11382" y="0"/>
                  </a:moveTo>
                  <a:lnTo>
                    <a:pt x="3571368" y="0"/>
                  </a:lnTo>
                  <a:cubicBezTo>
                    <a:pt x="3574387" y="0"/>
                    <a:pt x="3577282" y="1199"/>
                    <a:pt x="3579417" y="3334"/>
                  </a:cubicBezTo>
                  <a:cubicBezTo>
                    <a:pt x="3581552" y="5468"/>
                    <a:pt x="3582751" y="8364"/>
                    <a:pt x="3582751" y="11382"/>
                  </a:cubicBezTo>
                  <a:lnTo>
                    <a:pt x="3582751" y="247797"/>
                  </a:lnTo>
                  <a:cubicBezTo>
                    <a:pt x="3582751" y="250816"/>
                    <a:pt x="3581552" y="253711"/>
                    <a:pt x="3579417" y="255846"/>
                  </a:cubicBezTo>
                  <a:cubicBezTo>
                    <a:pt x="3577282" y="257980"/>
                    <a:pt x="3574387" y="259180"/>
                    <a:pt x="3571368" y="259180"/>
                  </a:cubicBezTo>
                  <a:lnTo>
                    <a:pt x="11382" y="259180"/>
                  </a:lnTo>
                  <a:cubicBezTo>
                    <a:pt x="8364" y="259180"/>
                    <a:pt x="5468" y="257980"/>
                    <a:pt x="3334" y="255846"/>
                  </a:cubicBezTo>
                  <a:cubicBezTo>
                    <a:pt x="1199" y="253711"/>
                    <a:pt x="0" y="250816"/>
                    <a:pt x="0" y="247797"/>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id="21" name="TextBox 21"/>
            <p:cNvSpPr txBox="1"/>
            <p:nvPr/>
          </p:nvSpPr>
          <p:spPr>
            <a:xfrm>
              <a:off x="0" y="-38100"/>
              <a:ext cx="3582751" cy="297280"/>
            </a:xfrm>
            <a:prstGeom prst="rect">
              <a:avLst/>
            </a:prstGeom>
          </p:spPr>
          <p:txBody>
            <a:bodyPr lIns="50800" tIns="50800" rIns="50800" bIns="50800" rtlCol="0" anchor="ctr"/>
            <a:lstStyle/>
            <a:p>
              <a:pPr algn="ctr">
                <a:lnSpc>
                  <a:spcPts val="2660"/>
                </a:lnSpc>
                <a:spcBef>
                  <a:spcPct val="0"/>
                </a:spcBef>
              </a:pPr>
            </a:p>
          </p:txBody>
        </p:sp>
      </p:grpSp>
      <p:grpSp>
        <p:nvGrpSpPr>
          <p:cNvPr id="22" name="Group 22"/>
          <p:cNvGrpSpPr/>
          <p:nvPr/>
        </p:nvGrpSpPr>
        <p:grpSpPr>
          <a:xfrm rot="0">
            <a:off x="2342372" y="5811706"/>
            <a:ext cx="299097" cy="984073"/>
            <a:chOff x="0" y="0"/>
            <a:chExt cx="78775" cy="259180"/>
          </a:xfrm>
        </p:grpSpPr>
        <p:sp>
          <p:nvSpPr>
            <p:cNvPr id="23" name="Freeform 23"/>
            <p:cNvSpPr/>
            <p:nvPr/>
          </p:nvSpPr>
          <p:spPr>
            <a:xfrm>
              <a:off x="0" y="0"/>
              <a:ext cx="78775" cy="259180"/>
            </a:xfrm>
            <a:custGeom>
              <a:avLst/>
              <a:gdLst/>
              <a:ahLst/>
              <a:cxnLst/>
              <a:rect l="l" t="t" r="r" b="b"/>
              <a:pathLst>
                <a:path w="78775" h="259180">
                  <a:moveTo>
                    <a:pt x="0" y="0"/>
                  </a:moveTo>
                  <a:lnTo>
                    <a:pt x="78775" y="0"/>
                  </a:lnTo>
                  <a:lnTo>
                    <a:pt x="78775" y="259180"/>
                  </a:lnTo>
                  <a:lnTo>
                    <a:pt x="0" y="259180"/>
                  </a:lnTo>
                  <a:close/>
                </a:path>
              </a:pathLst>
            </a:custGeom>
            <a:solidFill>
              <a:srgbClr val="D96627"/>
            </a:solidFill>
          </p:spPr>
        </p:sp>
        <p:sp>
          <p:nvSpPr>
            <p:cNvPr id="24" name="TextBox 24"/>
            <p:cNvSpPr txBox="1"/>
            <p:nvPr/>
          </p:nvSpPr>
          <p:spPr>
            <a:xfrm>
              <a:off x="0" y="-38100"/>
              <a:ext cx="78775" cy="297280"/>
            </a:xfrm>
            <a:prstGeom prst="rect">
              <a:avLst/>
            </a:prstGeom>
          </p:spPr>
          <p:txBody>
            <a:bodyPr lIns="50800" tIns="50800" rIns="50800" bIns="50800" rtlCol="0" anchor="ctr"/>
            <a:lstStyle/>
            <a:p>
              <a:pPr algn="ctr">
                <a:lnSpc>
                  <a:spcPts val="2660"/>
                </a:lnSpc>
                <a:spcBef>
                  <a:spcPct val="0"/>
                </a:spcBef>
              </a:pPr>
            </a:p>
          </p:txBody>
        </p:sp>
      </p:grpSp>
      <p:sp>
        <p:nvSpPr>
          <p:cNvPr id="25" name="TextBox 25"/>
          <p:cNvSpPr txBox="1"/>
          <p:nvPr/>
        </p:nvSpPr>
        <p:spPr>
          <a:xfrm>
            <a:off x="3064773" y="6006245"/>
            <a:ext cx="12158453" cy="537845"/>
          </a:xfrm>
          <a:prstGeom prst="rect">
            <a:avLst/>
          </a:prstGeom>
        </p:spPr>
        <p:txBody>
          <a:bodyPr lIns="0" tIns="0" rIns="0" bIns="0" rtlCol="0" anchor="t">
            <a:spAutoFit/>
          </a:bodyPr>
          <a:lstStyle/>
          <a:p>
            <a:pPr algn="just">
              <a:lnSpc>
                <a:spcPts val="4480"/>
              </a:lnSpc>
            </a:pPr>
            <a:r>
              <a:rPr lang="en-US" sz="3200" b="1">
                <a:solidFill>
                  <a:srgbClr val="252D37"/>
                </a:solidFill>
                <a:latin typeface="Nunito Bold"/>
                <a:ea typeface="Nunito Bold"/>
                <a:cs typeface="Nunito Bold"/>
                <a:sym typeface="Nunito Bold"/>
              </a:rPr>
              <a:t>GarageType: </a:t>
            </a:r>
            <a:r>
              <a:rPr lang="en-US" sz="3200">
                <a:solidFill>
                  <a:srgbClr val="252D37"/>
                </a:solidFill>
                <a:latin typeface="Nunito"/>
                <a:ea typeface="Nunito"/>
                <a:cs typeface="Nunito"/>
                <a:sym typeface="Nunito"/>
              </a:rPr>
              <a:t>Loại ga ra </a:t>
            </a:r>
            <a:r>
              <a:rPr lang="en-US" sz="3200" i="1">
                <a:solidFill>
                  <a:srgbClr val="252D37"/>
                </a:solidFill>
                <a:latin typeface="Nunito Italics"/>
                <a:ea typeface="Nunito Italics"/>
                <a:cs typeface="Nunito Italics"/>
                <a:sym typeface="Nunito Italics"/>
              </a:rPr>
              <a:t>(ví dụ: gắn liền, tách rời).</a:t>
            </a:r>
            <a:endParaRPr lang="en-US" sz="3200" i="1">
              <a:solidFill>
                <a:srgbClr val="252D37"/>
              </a:solidFill>
              <a:latin typeface="Nunito Italics"/>
              <a:ea typeface="Nunito Italics"/>
              <a:cs typeface="Nunito Italics"/>
              <a:sym typeface="Nunito Italics"/>
            </a:endParaRPr>
          </a:p>
        </p:txBody>
      </p:sp>
      <p:grpSp>
        <p:nvGrpSpPr>
          <p:cNvPr id="26" name="Group 26"/>
          <p:cNvGrpSpPr/>
          <p:nvPr/>
        </p:nvGrpSpPr>
        <p:grpSpPr>
          <a:xfrm rot="0">
            <a:off x="2342372" y="7176779"/>
            <a:ext cx="13603256" cy="984073"/>
            <a:chOff x="0" y="0"/>
            <a:chExt cx="3582751" cy="259180"/>
          </a:xfrm>
        </p:grpSpPr>
        <p:sp>
          <p:nvSpPr>
            <p:cNvPr id="27" name="Freeform 27"/>
            <p:cNvSpPr/>
            <p:nvPr/>
          </p:nvSpPr>
          <p:spPr>
            <a:xfrm>
              <a:off x="0" y="0"/>
              <a:ext cx="3582751" cy="259180"/>
            </a:xfrm>
            <a:custGeom>
              <a:avLst/>
              <a:gdLst/>
              <a:ahLst/>
              <a:cxnLst/>
              <a:rect l="l" t="t" r="r" b="b"/>
              <a:pathLst>
                <a:path w="3582751" h="259180">
                  <a:moveTo>
                    <a:pt x="11382" y="0"/>
                  </a:moveTo>
                  <a:lnTo>
                    <a:pt x="3571368" y="0"/>
                  </a:lnTo>
                  <a:cubicBezTo>
                    <a:pt x="3574387" y="0"/>
                    <a:pt x="3577282" y="1199"/>
                    <a:pt x="3579417" y="3334"/>
                  </a:cubicBezTo>
                  <a:cubicBezTo>
                    <a:pt x="3581552" y="5468"/>
                    <a:pt x="3582751" y="8364"/>
                    <a:pt x="3582751" y="11382"/>
                  </a:cubicBezTo>
                  <a:lnTo>
                    <a:pt x="3582751" y="247797"/>
                  </a:lnTo>
                  <a:cubicBezTo>
                    <a:pt x="3582751" y="250816"/>
                    <a:pt x="3581552" y="253711"/>
                    <a:pt x="3579417" y="255846"/>
                  </a:cubicBezTo>
                  <a:cubicBezTo>
                    <a:pt x="3577282" y="257980"/>
                    <a:pt x="3574387" y="259180"/>
                    <a:pt x="3571368" y="259180"/>
                  </a:cubicBezTo>
                  <a:lnTo>
                    <a:pt x="11382" y="259180"/>
                  </a:lnTo>
                  <a:cubicBezTo>
                    <a:pt x="8364" y="259180"/>
                    <a:pt x="5468" y="257980"/>
                    <a:pt x="3334" y="255846"/>
                  </a:cubicBezTo>
                  <a:cubicBezTo>
                    <a:pt x="1199" y="253711"/>
                    <a:pt x="0" y="250816"/>
                    <a:pt x="0" y="247797"/>
                  </a:cubicBezTo>
                  <a:lnTo>
                    <a:pt x="0" y="11382"/>
                  </a:lnTo>
                  <a:cubicBezTo>
                    <a:pt x="0" y="8364"/>
                    <a:pt x="1199" y="5468"/>
                    <a:pt x="3334" y="3334"/>
                  </a:cubicBezTo>
                  <a:cubicBezTo>
                    <a:pt x="5468" y="1199"/>
                    <a:pt x="8364" y="0"/>
                    <a:pt x="11382" y="0"/>
                  </a:cubicBezTo>
                  <a:close/>
                </a:path>
              </a:pathLst>
            </a:custGeom>
            <a:solidFill>
              <a:srgbClr val="D96627">
                <a:alpha val="18824"/>
              </a:srgbClr>
            </a:solidFill>
          </p:spPr>
        </p:sp>
        <p:sp>
          <p:nvSpPr>
            <p:cNvPr id="28" name="TextBox 28"/>
            <p:cNvSpPr txBox="1"/>
            <p:nvPr/>
          </p:nvSpPr>
          <p:spPr>
            <a:xfrm>
              <a:off x="0" y="-38100"/>
              <a:ext cx="3582751" cy="297280"/>
            </a:xfrm>
            <a:prstGeom prst="rect">
              <a:avLst/>
            </a:prstGeom>
          </p:spPr>
          <p:txBody>
            <a:bodyPr lIns="50800" tIns="50800" rIns="50800" bIns="50800" rtlCol="0" anchor="ctr"/>
            <a:lstStyle/>
            <a:p>
              <a:pPr algn="ctr">
                <a:lnSpc>
                  <a:spcPts val="2660"/>
                </a:lnSpc>
                <a:spcBef>
                  <a:spcPct val="0"/>
                </a:spcBef>
              </a:pPr>
            </a:p>
          </p:txBody>
        </p:sp>
      </p:grpSp>
      <p:grpSp>
        <p:nvGrpSpPr>
          <p:cNvPr id="29" name="Group 29"/>
          <p:cNvGrpSpPr/>
          <p:nvPr/>
        </p:nvGrpSpPr>
        <p:grpSpPr>
          <a:xfrm rot="0">
            <a:off x="2342372" y="7176779"/>
            <a:ext cx="299097" cy="984073"/>
            <a:chOff x="0" y="0"/>
            <a:chExt cx="78775" cy="259180"/>
          </a:xfrm>
        </p:grpSpPr>
        <p:sp>
          <p:nvSpPr>
            <p:cNvPr id="30" name="Freeform 30"/>
            <p:cNvSpPr/>
            <p:nvPr/>
          </p:nvSpPr>
          <p:spPr>
            <a:xfrm>
              <a:off x="0" y="0"/>
              <a:ext cx="78775" cy="259180"/>
            </a:xfrm>
            <a:custGeom>
              <a:avLst/>
              <a:gdLst/>
              <a:ahLst/>
              <a:cxnLst/>
              <a:rect l="l" t="t" r="r" b="b"/>
              <a:pathLst>
                <a:path w="78775" h="259180">
                  <a:moveTo>
                    <a:pt x="0" y="0"/>
                  </a:moveTo>
                  <a:lnTo>
                    <a:pt x="78775" y="0"/>
                  </a:lnTo>
                  <a:lnTo>
                    <a:pt x="78775" y="259180"/>
                  </a:lnTo>
                  <a:lnTo>
                    <a:pt x="0" y="259180"/>
                  </a:lnTo>
                  <a:close/>
                </a:path>
              </a:pathLst>
            </a:custGeom>
            <a:solidFill>
              <a:srgbClr val="D96627"/>
            </a:solidFill>
          </p:spPr>
        </p:sp>
        <p:sp>
          <p:nvSpPr>
            <p:cNvPr id="31" name="TextBox 31"/>
            <p:cNvSpPr txBox="1"/>
            <p:nvPr/>
          </p:nvSpPr>
          <p:spPr>
            <a:xfrm>
              <a:off x="0" y="-38100"/>
              <a:ext cx="78775" cy="297280"/>
            </a:xfrm>
            <a:prstGeom prst="rect">
              <a:avLst/>
            </a:prstGeom>
          </p:spPr>
          <p:txBody>
            <a:bodyPr lIns="50800" tIns="50800" rIns="50800" bIns="50800" rtlCol="0" anchor="ctr"/>
            <a:lstStyle/>
            <a:p>
              <a:pPr algn="ctr">
                <a:lnSpc>
                  <a:spcPts val="2660"/>
                </a:lnSpc>
                <a:spcBef>
                  <a:spcPct val="0"/>
                </a:spcBef>
              </a:pPr>
            </a:p>
          </p:txBody>
        </p:sp>
      </p:grpSp>
      <p:sp>
        <p:nvSpPr>
          <p:cNvPr id="32" name="TextBox 32"/>
          <p:cNvSpPr txBox="1"/>
          <p:nvPr/>
        </p:nvSpPr>
        <p:spPr>
          <a:xfrm>
            <a:off x="3064773" y="7371318"/>
            <a:ext cx="12158453" cy="537845"/>
          </a:xfrm>
          <a:prstGeom prst="rect">
            <a:avLst/>
          </a:prstGeom>
        </p:spPr>
        <p:txBody>
          <a:bodyPr lIns="0" tIns="0" rIns="0" bIns="0" rtlCol="0" anchor="t">
            <a:spAutoFit/>
          </a:bodyPr>
          <a:lstStyle/>
          <a:p>
            <a:pPr algn="just">
              <a:lnSpc>
                <a:spcPts val="4480"/>
              </a:lnSpc>
            </a:pPr>
            <a:r>
              <a:rPr lang="en-US" sz="3200" b="1">
                <a:solidFill>
                  <a:srgbClr val="252D37"/>
                </a:solidFill>
                <a:latin typeface="Nunito Bold"/>
                <a:ea typeface="Nunito Bold"/>
                <a:cs typeface="Nunito Bold"/>
                <a:sym typeface="Nunito Bold"/>
              </a:rPr>
              <a:t>GarageYrBlt: </a:t>
            </a:r>
            <a:r>
              <a:rPr lang="en-US" sz="3200">
                <a:solidFill>
                  <a:srgbClr val="252D37"/>
                </a:solidFill>
                <a:latin typeface="Nunito"/>
                <a:ea typeface="Nunito"/>
                <a:cs typeface="Nunito"/>
                <a:sym typeface="Nunito"/>
              </a:rPr>
              <a:t>Năm xây dựng ga ra.</a:t>
            </a:r>
            <a:endParaRPr lang="en-US" sz="3200">
              <a:solidFill>
                <a:srgbClr val="252D37"/>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sp>
        <p:nvSpPr>
          <p:cNvPr id="2" name="TextBox 2"/>
          <p:cNvSpPr txBox="1"/>
          <p:nvPr/>
        </p:nvSpPr>
        <p:spPr>
          <a:xfrm>
            <a:off x="2099288" y="1616844"/>
            <a:ext cx="15691796" cy="993423"/>
          </a:xfrm>
          <a:prstGeom prst="rect">
            <a:avLst/>
          </a:prstGeom>
        </p:spPr>
        <p:txBody>
          <a:bodyPr lIns="0" tIns="0" rIns="0" bIns="0" rtlCol="0" anchor="t">
            <a:spAutoFit/>
          </a:bodyPr>
          <a:lstStyle/>
          <a:p>
            <a:pPr algn="l">
              <a:lnSpc>
                <a:spcPts val="6945"/>
              </a:lnSpc>
            </a:pPr>
            <a:r>
              <a:rPr lang="en-US" sz="8680" b="1">
                <a:solidFill>
                  <a:srgbClr val="D96627"/>
                </a:solidFill>
                <a:latin typeface="Barlow Bold" panose="00000800000000000000"/>
                <a:ea typeface="Barlow Bold" panose="00000800000000000000"/>
                <a:cs typeface="Barlow Bold" panose="00000800000000000000"/>
                <a:sym typeface="Barlow Bold" panose="00000800000000000000"/>
              </a:rPr>
              <a:t>3. CÁC BÀI TOÁN LIÊN QUAN</a:t>
            </a:r>
            <a:endParaRPr lang="en-US" sz="868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grpSp>
        <p:nvGrpSpPr>
          <p:cNvPr id="3" name="Group 3"/>
          <p:cNvGrpSpPr/>
          <p:nvPr/>
        </p:nvGrpSpPr>
        <p:grpSpPr>
          <a:xfrm rot="0">
            <a:off x="2251994" y="3048713"/>
            <a:ext cx="13936717" cy="5945292"/>
            <a:chOff x="0" y="0"/>
            <a:chExt cx="3670576" cy="1565838"/>
          </a:xfrm>
        </p:grpSpPr>
        <p:sp>
          <p:nvSpPr>
            <p:cNvPr id="4" name="Freeform 4"/>
            <p:cNvSpPr/>
            <p:nvPr/>
          </p:nvSpPr>
          <p:spPr>
            <a:xfrm>
              <a:off x="0" y="0"/>
              <a:ext cx="3670576" cy="1565838"/>
            </a:xfrm>
            <a:custGeom>
              <a:avLst/>
              <a:gdLst/>
              <a:ahLst/>
              <a:cxnLst/>
              <a:rect l="l" t="t" r="r" b="b"/>
              <a:pathLst>
                <a:path w="3670576" h="1565838">
                  <a:moveTo>
                    <a:pt x="24998" y="0"/>
                  </a:moveTo>
                  <a:lnTo>
                    <a:pt x="3645578" y="0"/>
                  </a:lnTo>
                  <a:cubicBezTo>
                    <a:pt x="3659384" y="0"/>
                    <a:pt x="3670576" y="11192"/>
                    <a:pt x="3670576" y="24998"/>
                  </a:cubicBezTo>
                  <a:lnTo>
                    <a:pt x="3670576" y="1540841"/>
                  </a:lnTo>
                  <a:cubicBezTo>
                    <a:pt x="3670576" y="1554646"/>
                    <a:pt x="3659384" y="1565838"/>
                    <a:pt x="3645578" y="1565838"/>
                  </a:cubicBezTo>
                  <a:lnTo>
                    <a:pt x="24998" y="1565838"/>
                  </a:lnTo>
                  <a:cubicBezTo>
                    <a:pt x="11192" y="1565838"/>
                    <a:pt x="0" y="1554646"/>
                    <a:pt x="0" y="1540841"/>
                  </a:cubicBezTo>
                  <a:lnTo>
                    <a:pt x="0" y="24998"/>
                  </a:lnTo>
                  <a:cubicBezTo>
                    <a:pt x="0" y="11192"/>
                    <a:pt x="11192" y="0"/>
                    <a:pt x="24998" y="0"/>
                  </a:cubicBezTo>
                  <a:close/>
                </a:path>
              </a:pathLst>
            </a:custGeom>
            <a:solidFill>
              <a:srgbClr val="D96627">
                <a:alpha val="18824"/>
              </a:srgbClr>
            </a:solidFill>
          </p:spPr>
        </p:sp>
        <p:sp>
          <p:nvSpPr>
            <p:cNvPr id="5" name="TextBox 5"/>
            <p:cNvSpPr txBox="1"/>
            <p:nvPr/>
          </p:nvSpPr>
          <p:spPr>
            <a:xfrm>
              <a:off x="0" y="-38100"/>
              <a:ext cx="3670576" cy="1603938"/>
            </a:xfrm>
            <a:prstGeom prst="rect">
              <a:avLst/>
            </a:prstGeom>
          </p:spPr>
          <p:txBody>
            <a:bodyPr lIns="50800" tIns="50800" rIns="50800" bIns="50800" rtlCol="0" anchor="ctr"/>
            <a:lstStyle/>
            <a:p>
              <a:pPr algn="ctr">
                <a:lnSpc>
                  <a:spcPts val="2660"/>
                </a:lnSpc>
                <a:spcBef>
                  <a:spcPct val="0"/>
                </a:spcBef>
              </a:pPr>
            </a:p>
          </p:txBody>
        </p:sp>
      </p:grpSp>
      <p:grpSp>
        <p:nvGrpSpPr>
          <p:cNvPr id="6" name="Group 6"/>
          <p:cNvGrpSpPr/>
          <p:nvPr/>
        </p:nvGrpSpPr>
        <p:grpSpPr>
          <a:xfrm rot="0">
            <a:off x="2150190" y="3048713"/>
            <a:ext cx="371326" cy="5945292"/>
            <a:chOff x="0" y="0"/>
            <a:chExt cx="97798" cy="1565838"/>
          </a:xfrm>
        </p:grpSpPr>
        <p:sp>
          <p:nvSpPr>
            <p:cNvPr id="7" name="Freeform 7"/>
            <p:cNvSpPr/>
            <p:nvPr/>
          </p:nvSpPr>
          <p:spPr>
            <a:xfrm>
              <a:off x="0" y="0"/>
              <a:ext cx="97798" cy="1565838"/>
            </a:xfrm>
            <a:custGeom>
              <a:avLst/>
              <a:gdLst/>
              <a:ahLst/>
              <a:cxnLst/>
              <a:rect l="l" t="t" r="r" b="b"/>
              <a:pathLst>
                <a:path w="97798" h="1565838">
                  <a:moveTo>
                    <a:pt x="0" y="0"/>
                  </a:moveTo>
                  <a:lnTo>
                    <a:pt x="97798" y="0"/>
                  </a:lnTo>
                  <a:lnTo>
                    <a:pt x="97798" y="1565838"/>
                  </a:lnTo>
                  <a:lnTo>
                    <a:pt x="0" y="1565838"/>
                  </a:lnTo>
                  <a:close/>
                </a:path>
              </a:pathLst>
            </a:custGeom>
            <a:solidFill>
              <a:srgbClr val="D96627"/>
            </a:solidFill>
          </p:spPr>
        </p:sp>
        <p:sp>
          <p:nvSpPr>
            <p:cNvPr id="8" name="TextBox 8"/>
            <p:cNvSpPr txBox="1"/>
            <p:nvPr/>
          </p:nvSpPr>
          <p:spPr>
            <a:xfrm>
              <a:off x="0" y="-47625"/>
              <a:ext cx="97798" cy="1613463"/>
            </a:xfrm>
            <a:prstGeom prst="rect">
              <a:avLst/>
            </a:prstGeom>
          </p:spPr>
          <p:txBody>
            <a:bodyPr lIns="50800" tIns="50800" rIns="50800" bIns="50800" rtlCol="0" anchor="ctr"/>
            <a:lstStyle/>
            <a:p>
              <a:pPr algn="ctr">
                <a:lnSpc>
                  <a:spcPts val="3220"/>
                </a:lnSpc>
                <a:spcBef>
                  <a:spcPct val="0"/>
                </a:spcBef>
              </a:pPr>
            </a:p>
          </p:txBody>
        </p:sp>
      </p:grpSp>
      <p:sp>
        <p:nvSpPr>
          <p:cNvPr id="9" name="TextBox 9"/>
          <p:cNvSpPr txBox="1"/>
          <p:nvPr/>
        </p:nvSpPr>
        <p:spPr>
          <a:xfrm>
            <a:off x="2817370" y="3408719"/>
            <a:ext cx="12336720" cy="2785745"/>
          </a:xfrm>
          <a:prstGeom prst="rect">
            <a:avLst/>
          </a:prstGeom>
        </p:spPr>
        <p:txBody>
          <a:bodyPr lIns="0" tIns="0" rIns="0" bIns="0" rtlCol="0" anchor="t">
            <a:spAutoFit/>
          </a:bodyPr>
          <a:lstStyle/>
          <a:p>
            <a:pPr algn="just">
              <a:lnSpc>
                <a:spcPts val="4480"/>
              </a:lnSpc>
            </a:pPr>
            <a:r>
              <a:rPr lang="en-US" sz="3200">
                <a:solidFill>
                  <a:srgbClr val="252D37"/>
                </a:solidFill>
                <a:latin typeface="Nunito"/>
                <a:ea typeface="Nunito"/>
                <a:cs typeface="Nunito"/>
                <a:sym typeface="Nunito"/>
              </a:rPr>
              <a:t>Trọng tâm chính là bài toán </a:t>
            </a:r>
            <a:r>
              <a:rPr lang="en-US" sz="3200" b="1">
                <a:solidFill>
                  <a:srgbClr val="252D37"/>
                </a:solidFill>
                <a:latin typeface="Nunito Bold"/>
                <a:ea typeface="Nunito Bold"/>
                <a:cs typeface="Nunito Bold"/>
                <a:sym typeface="Nunito Bold"/>
              </a:rPr>
              <a:t>dự đoán giá nhà ở Ames, Iowa</a:t>
            </a:r>
            <a:r>
              <a:rPr lang="en-US" sz="3200">
                <a:solidFill>
                  <a:srgbClr val="252D37"/>
                </a:solidFill>
                <a:latin typeface="Nunito"/>
                <a:ea typeface="Nunito"/>
                <a:cs typeface="Nunito"/>
                <a:sym typeface="Nunito"/>
              </a:rPr>
              <a:t>, sử dụng kỹ thuật hồi quy. Dựa vào nội dung bài báo và kiến thức chung về khoa học dữ liệu trên thị trường bất động sản, ta có thể suy luận ra nhiều bài toán liên quan khác có thể được giải quyết (hoặc hỗ trợ giải quyết) với bộ dữ liệu Ames Housing, cùng với mô tả chi tiết:</a:t>
            </a:r>
            <a:endParaRPr lang="en-US" sz="3200">
              <a:solidFill>
                <a:srgbClr val="252D37"/>
              </a:solidFill>
              <a:latin typeface="Nunito"/>
              <a:ea typeface="Nunito"/>
              <a:cs typeface="Nunito"/>
              <a:sym typeface="Nunito"/>
            </a:endParaRPr>
          </a:p>
        </p:txBody>
      </p:sp>
      <p:sp>
        <p:nvSpPr>
          <p:cNvPr id="10" name="TextBox 10"/>
          <p:cNvSpPr txBox="1"/>
          <p:nvPr/>
        </p:nvSpPr>
        <p:spPr>
          <a:xfrm>
            <a:off x="16727515" y="8933708"/>
            <a:ext cx="1063569" cy="627238"/>
          </a:xfrm>
          <a:prstGeom prst="rect">
            <a:avLst/>
          </a:prstGeom>
        </p:spPr>
        <p:txBody>
          <a:bodyPr lIns="0" tIns="0" rIns="0" bIns="0" rtlCol="0" anchor="t">
            <a:spAutoFit/>
          </a:bodyPr>
          <a:lstStyle/>
          <a:p>
            <a:pPr algn="ctr">
              <a:lnSpc>
                <a:spcPts val="4320"/>
              </a:lnSpc>
            </a:pPr>
            <a:r>
              <a:rPr lang="en-US" sz="5400" b="1">
                <a:solidFill>
                  <a:srgbClr val="D96627"/>
                </a:solidFill>
                <a:latin typeface="Barlow Bold" panose="00000800000000000000"/>
                <a:ea typeface="Barlow Bold" panose="00000800000000000000"/>
                <a:cs typeface="Barlow Bold" panose="00000800000000000000"/>
                <a:sym typeface="Barlow Bold" panose="00000800000000000000"/>
              </a:rPr>
              <a:t>7</a:t>
            </a:r>
            <a:endParaRPr lang="en-US" sz="54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11" name="TextBox 11"/>
          <p:cNvSpPr txBox="1"/>
          <p:nvPr/>
        </p:nvSpPr>
        <p:spPr>
          <a:xfrm>
            <a:off x="2817370" y="6360679"/>
            <a:ext cx="12336720" cy="2114550"/>
          </a:xfrm>
          <a:prstGeom prst="rect">
            <a:avLst/>
          </a:prstGeom>
        </p:spPr>
        <p:txBody>
          <a:bodyPr lIns="0" tIns="0" rIns="0" bIns="0" rtlCol="0" anchor="t">
            <a:spAutoFit/>
          </a:bodyPr>
          <a:lstStyle/>
          <a:p>
            <a:pPr marL="647700" lvl="1" indent="-323850" algn="just">
              <a:lnSpc>
                <a:spcPts val="4200"/>
              </a:lnSpc>
              <a:buFont typeface="Arial" panose="020B0604020202020204"/>
              <a:buChar char="•"/>
            </a:pPr>
            <a:r>
              <a:rPr lang="en-US" sz="3000">
                <a:solidFill>
                  <a:srgbClr val="252D37"/>
                </a:solidFill>
                <a:latin typeface="Nunito"/>
                <a:ea typeface="Nunito"/>
                <a:cs typeface="Nunito"/>
                <a:sym typeface="Nunito"/>
              </a:rPr>
              <a:t>Dự đoán giá nhà </a:t>
            </a:r>
            <a:r>
              <a:rPr lang="en-US" sz="3000" i="1">
                <a:solidFill>
                  <a:srgbClr val="252D37"/>
                </a:solidFill>
                <a:latin typeface="Nunito Italics"/>
                <a:ea typeface="Nunito Italics"/>
                <a:cs typeface="Nunito Italics"/>
                <a:sym typeface="Nunito Italics"/>
              </a:rPr>
              <a:t>(Bài toán chính)</a:t>
            </a:r>
            <a:endParaRPr lang="en-US" sz="3000" i="1">
              <a:solidFill>
                <a:srgbClr val="252D37"/>
              </a:solidFill>
              <a:latin typeface="Nunito Italics"/>
              <a:ea typeface="Nunito Italics"/>
              <a:cs typeface="Nunito Italics"/>
              <a:sym typeface="Nunito Italics"/>
            </a:endParaRPr>
          </a:p>
          <a:p>
            <a:pPr marL="647700" lvl="1" indent="-323850" algn="just">
              <a:lnSpc>
                <a:spcPts val="4200"/>
              </a:lnSpc>
              <a:buFont typeface="Arial" panose="020B0604020202020204"/>
              <a:buChar char="•"/>
            </a:pPr>
            <a:r>
              <a:rPr lang="en-US" sz="3000">
                <a:solidFill>
                  <a:srgbClr val="252D37"/>
                </a:solidFill>
                <a:latin typeface="Nunito"/>
                <a:ea typeface="Nunito"/>
                <a:cs typeface="Nunito"/>
                <a:sym typeface="Nunito"/>
              </a:rPr>
              <a:t>Phân tích mức độ quan trọng của đặc trưng</a:t>
            </a:r>
            <a:endParaRPr lang="en-US" sz="3000">
              <a:solidFill>
                <a:srgbClr val="252D37"/>
              </a:solidFill>
              <a:latin typeface="Nunito"/>
              <a:ea typeface="Nunito"/>
              <a:cs typeface="Nunito"/>
              <a:sym typeface="Nunito"/>
            </a:endParaRPr>
          </a:p>
          <a:p>
            <a:pPr marL="647700" lvl="1" indent="-323850" algn="just">
              <a:lnSpc>
                <a:spcPts val="4200"/>
              </a:lnSpc>
              <a:buFont typeface="Arial" panose="020B0604020202020204"/>
              <a:buChar char="•"/>
            </a:pPr>
            <a:r>
              <a:rPr lang="en-US" sz="3000">
                <a:solidFill>
                  <a:srgbClr val="252D37"/>
                </a:solidFill>
                <a:latin typeface="Nunito"/>
                <a:ea typeface="Nunito"/>
                <a:cs typeface="Nunito"/>
                <a:sym typeface="Nunito"/>
              </a:rPr>
              <a:t>Phân tích và xử lý dữ liệu thiếu</a:t>
            </a:r>
            <a:endParaRPr lang="en-US" sz="3000">
              <a:solidFill>
                <a:srgbClr val="252D37"/>
              </a:solidFill>
              <a:latin typeface="Nunito"/>
              <a:ea typeface="Nunito"/>
              <a:cs typeface="Nunito"/>
              <a:sym typeface="Nunito"/>
            </a:endParaRPr>
          </a:p>
          <a:p>
            <a:pPr marL="647700" lvl="1" indent="-323850" algn="just">
              <a:lnSpc>
                <a:spcPts val="4200"/>
              </a:lnSpc>
              <a:buFont typeface="Arial" panose="020B0604020202020204"/>
              <a:buChar char="•"/>
            </a:pPr>
            <a:r>
              <a:rPr lang="en-US" sz="3000">
                <a:solidFill>
                  <a:srgbClr val="252D37"/>
                </a:solidFill>
                <a:latin typeface="Nunito"/>
                <a:ea typeface="Nunito"/>
                <a:cs typeface="Nunito"/>
                <a:sym typeface="Nunito"/>
              </a:rPr>
              <a:t>Phân tích và xử lý dữ liệu ngoại lai</a:t>
            </a:r>
            <a:endParaRPr lang="en-US" sz="3000">
              <a:solidFill>
                <a:srgbClr val="252D37"/>
              </a:solidFill>
              <a:latin typeface="Nunito"/>
              <a:ea typeface="Nunito"/>
              <a:cs typeface="Nunito"/>
              <a:sym typeface="Nuni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grpSp>
        <p:nvGrpSpPr>
          <p:cNvPr id="2" name="Group 2"/>
          <p:cNvGrpSpPr/>
          <p:nvPr/>
        </p:nvGrpSpPr>
        <p:grpSpPr>
          <a:xfrm rot="0">
            <a:off x="2408237" y="4353515"/>
            <a:ext cx="6547437" cy="4389575"/>
            <a:chOff x="0" y="0"/>
            <a:chExt cx="1724428" cy="1156102"/>
          </a:xfrm>
        </p:grpSpPr>
        <p:sp>
          <p:nvSpPr>
            <p:cNvPr id="3" name="Freeform 3"/>
            <p:cNvSpPr/>
            <p:nvPr/>
          </p:nvSpPr>
          <p:spPr>
            <a:xfrm>
              <a:off x="0" y="0"/>
              <a:ext cx="1724428" cy="1156102"/>
            </a:xfrm>
            <a:custGeom>
              <a:avLst/>
              <a:gdLst/>
              <a:ahLst/>
              <a:cxnLst/>
              <a:rect l="l" t="t" r="r" b="b"/>
              <a:pathLst>
                <a:path w="1724428" h="1156102">
                  <a:moveTo>
                    <a:pt x="53210" y="0"/>
                  </a:moveTo>
                  <a:lnTo>
                    <a:pt x="1671218" y="0"/>
                  </a:lnTo>
                  <a:cubicBezTo>
                    <a:pt x="1700605" y="0"/>
                    <a:pt x="1724428" y="23823"/>
                    <a:pt x="1724428" y="53210"/>
                  </a:cubicBezTo>
                  <a:lnTo>
                    <a:pt x="1724428" y="1102892"/>
                  </a:lnTo>
                  <a:cubicBezTo>
                    <a:pt x="1724428" y="1117004"/>
                    <a:pt x="1718822" y="1130539"/>
                    <a:pt x="1708843" y="1140517"/>
                  </a:cubicBezTo>
                  <a:cubicBezTo>
                    <a:pt x="1698865" y="1150496"/>
                    <a:pt x="1685330" y="1156102"/>
                    <a:pt x="1671218" y="1156102"/>
                  </a:cubicBezTo>
                  <a:lnTo>
                    <a:pt x="53210" y="1156102"/>
                  </a:lnTo>
                  <a:cubicBezTo>
                    <a:pt x="23823" y="1156102"/>
                    <a:pt x="0" y="1132279"/>
                    <a:pt x="0" y="1102892"/>
                  </a:cubicBezTo>
                  <a:lnTo>
                    <a:pt x="0" y="53210"/>
                  </a:lnTo>
                  <a:cubicBezTo>
                    <a:pt x="0" y="39098"/>
                    <a:pt x="5606" y="25563"/>
                    <a:pt x="15585" y="15585"/>
                  </a:cubicBezTo>
                  <a:cubicBezTo>
                    <a:pt x="25563" y="5606"/>
                    <a:pt x="39098" y="0"/>
                    <a:pt x="53210" y="0"/>
                  </a:cubicBezTo>
                  <a:close/>
                </a:path>
              </a:pathLst>
            </a:custGeom>
            <a:solidFill>
              <a:srgbClr val="D96627">
                <a:alpha val="18824"/>
              </a:srgbClr>
            </a:solidFill>
          </p:spPr>
        </p:sp>
        <p:sp>
          <p:nvSpPr>
            <p:cNvPr id="4" name="TextBox 4"/>
            <p:cNvSpPr txBox="1"/>
            <p:nvPr/>
          </p:nvSpPr>
          <p:spPr>
            <a:xfrm>
              <a:off x="0" y="-38100"/>
              <a:ext cx="1724428" cy="1194202"/>
            </a:xfrm>
            <a:prstGeom prst="rect">
              <a:avLst/>
            </a:prstGeom>
          </p:spPr>
          <p:txBody>
            <a:bodyPr lIns="50800" tIns="50800" rIns="50800" bIns="50800" rtlCol="0" anchor="ctr"/>
            <a:lstStyle/>
            <a:p>
              <a:pPr algn="ctr">
                <a:lnSpc>
                  <a:spcPts val="2660"/>
                </a:lnSpc>
                <a:spcBef>
                  <a:spcPct val="0"/>
                </a:spcBef>
              </a:pPr>
            </a:p>
          </p:txBody>
        </p:sp>
      </p:grpSp>
      <p:sp>
        <p:nvSpPr>
          <p:cNvPr id="5" name="TextBox 5"/>
          <p:cNvSpPr txBox="1"/>
          <p:nvPr/>
        </p:nvSpPr>
        <p:spPr>
          <a:xfrm>
            <a:off x="2408237" y="1867760"/>
            <a:ext cx="11038778" cy="993423"/>
          </a:xfrm>
          <a:prstGeom prst="rect">
            <a:avLst/>
          </a:prstGeom>
        </p:spPr>
        <p:txBody>
          <a:bodyPr lIns="0" tIns="0" rIns="0" bIns="0" rtlCol="0" anchor="t">
            <a:spAutoFit/>
          </a:bodyPr>
          <a:lstStyle/>
          <a:p>
            <a:pPr algn="l">
              <a:lnSpc>
                <a:spcPts val="6945"/>
              </a:lnSpc>
            </a:pPr>
            <a:r>
              <a:rPr lang="en-US" sz="8680" b="1">
                <a:solidFill>
                  <a:srgbClr val="D96627"/>
                </a:solidFill>
                <a:latin typeface="Barlow Bold" panose="00000800000000000000"/>
                <a:ea typeface="Barlow Bold" panose="00000800000000000000"/>
                <a:cs typeface="Barlow Bold" panose="00000800000000000000"/>
                <a:sym typeface="Barlow Bold" panose="00000800000000000000"/>
              </a:rPr>
              <a:t>DỰ ĐOÁN GIÁ NHÀ</a:t>
            </a:r>
            <a:endParaRPr lang="en-US" sz="868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6" name="TextBox 6"/>
          <p:cNvSpPr txBox="1"/>
          <p:nvPr/>
        </p:nvSpPr>
        <p:spPr>
          <a:xfrm>
            <a:off x="2875848" y="4482569"/>
            <a:ext cx="5612215" cy="4267200"/>
          </a:xfrm>
          <a:prstGeom prst="rect">
            <a:avLst/>
          </a:prstGeom>
        </p:spPr>
        <p:txBody>
          <a:bodyPr lIns="0" tIns="0" rIns="0" bIns="0" rtlCol="0" anchor="t">
            <a:spAutoFit/>
          </a:bodyPr>
          <a:lstStyle/>
          <a:p>
            <a:pPr algn="just">
              <a:lnSpc>
                <a:spcPts val="4200"/>
              </a:lnSpc>
            </a:pPr>
            <a:r>
              <a:rPr lang="en-US" sz="3000">
                <a:solidFill>
                  <a:srgbClr val="252D37"/>
                </a:solidFill>
                <a:latin typeface="Barlow" panose="00000500000000000000"/>
                <a:ea typeface="Barlow" panose="00000500000000000000"/>
                <a:cs typeface="Barlow" panose="00000500000000000000"/>
                <a:sym typeface="Barlow" panose="00000500000000000000"/>
              </a:rPr>
              <a:t>Đây là bài toán hồi quy, trong đó mục tiêu là ước tính giá trị của biến SalePrice dựa trên các biến độc lập khác. Mô hình được huấn luyện trên dữ liệu lịch sử và sau đó được sử dụng để dự đoán giá của những ngôi nhà mới.</a:t>
            </a:r>
            <a:endParaRPr lang="en-US" sz="3000">
              <a:solidFill>
                <a:srgbClr val="252D37"/>
              </a:solidFill>
              <a:latin typeface="Barlow" panose="00000500000000000000"/>
              <a:ea typeface="Barlow" panose="00000500000000000000"/>
              <a:cs typeface="Barlow" panose="00000500000000000000"/>
              <a:sym typeface="Barlow" panose="00000500000000000000"/>
            </a:endParaRPr>
          </a:p>
          <a:p>
            <a:pPr algn="just">
              <a:lnSpc>
                <a:spcPts val="4200"/>
              </a:lnSpc>
            </a:pPr>
          </a:p>
        </p:txBody>
      </p:sp>
      <p:grpSp>
        <p:nvGrpSpPr>
          <p:cNvPr id="7" name="Group 7"/>
          <p:cNvGrpSpPr/>
          <p:nvPr/>
        </p:nvGrpSpPr>
        <p:grpSpPr>
          <a:xfrm rot="0">
            <a:off x="2408237" y="3077127"/>
            <a:ext cx="6547437" cy="1009689"/>
            <a:chOff x="0" y="0"/>
            <a:chExt cx="1724428" cy="265926"/>
          </a:xfrm>
        </p:grpSpPr>
        <p:sp>
          <p:nvSpPr>
            <p:cNvPr id="8" name="Freeform 8"/>
            <p:cNvSpPr/>
            <p:nvPr/>
          </p:nvSpPr>
          <p:spPr>
            <a:xfrm>
              <a:off x="0" y="0"/>
              <a:ext cx="1724428" cy="265926"/>
            </a:xfrm>
            <a:custGeom>
              <a:avLst/>
              <a:gdLst/>
              <a:ahLst/>
              <a:cxnLst/>
              <a:rect l="l" t="t" r="r" b="b"/>
              <a:pathLst>
                <a:path w="1724428" h="265926">
                  <a:moveTo>
                    <a:pt x="15372" y="0"/>
                  </a:moveTo>
                  <a:lnTo>
                    <a:pt x="1709056" y="0"/>
                  </a:lnTo>
                  <a:cubicBezTo>
                    <a:pt x="1717546" y="0"/>
                    <a:pt x="1724428" y="6882"/>
                    <a:pt x="1724428" y="15372"/>
                  </a:cubicBezTo>
                  <a:lnTo>
                    <a:pt x="1724428" y="250555"/>
                  </a:lnTo>
                  <a:cubicBezTo>
                    <a:pt x="1724428" y="254631"/>
                    <a:pt x="1722808" y="258541"/>
                    <a:pt x="1719926" y="261424"/>
                  </a:cubicBezTo>
                  <a:cubicBezTo>
                    <a:pt x="1717043" y="264307"/>
                    <a:pt x="1713133" y="265926"/>
                    <a:pt x="1709056" y="265926"/>
                  </a:cubicBezTo>
                  <a:lnTo>
                    <a:pt x="15372" y="265926"/>
                  </a:lnTo>
                  <a:cubicBezTo>
                    <a:pt x="6882" y="265926"/>
                    <a:pt x="0" y="259044"/>
                    <a:pt x="0" y="250555"/>
                  </a:cubicBezTo>
                  <a:lnTo>
                    <a:pt x="0" y="15372"/>
                  </a:lnTo>
                  <a:cubicBezTo>
                    <a:pt x="0" y="6882"/>
                    <a:pt x="6882" y="0"/>
                    <a:pt x="15372" y="0"/>
                  </a:cubicBezTo>
                  <a:close/>
                </a:path>
              </a:pathLst>
            </a:custGeom>
            <a:solidFill>
              <a:srgbClr val="D96627"/>
            </a:solidFill>
          </p:spPr>
        </p:sp>
        <p:sp>
          <p:nvSpPr>
            <p:cNvPr id="9" name="TextBox 9"/>
            <p:cNvSpPr txBox="1"/>
            <p:nvPr/>
          </p:nvSpPr>
          <p:spPr>
            <a:xfrm>
              <a:off x="0" y="-38100"/>
              <a:ext cx="1724428" cy="304026"/>
            </a:xfrm>
            <a:prstGeom prst="rect">
              <a:avLst/>
            </a:prstGeom>
          </p:spPr>
          <p:txBody>
            <a:bodyPr lIns="50800" tIns="50800" rIns="50800" bIns="50800" rtlCol="0" anchor="ctr"/>
            <a:lstStyle/>
            <a:p>
              <a:pPr algn="ctr">
                <a:lnSpc>
                  <a:spcPts val="2660"/>
                </a:lnSpc>
                <a:spcBef>
                  <a:spcPct val="0"/>
                </a:spcBef>
              </a:pPr>
            </a:p>
          </p:txBody>
        </p:sp>
      </p:grpSp>
      <p:grpSp>
        <p:nvGrpSpPr>
          <p:cNvPr id="10" name="Group 10"/>
          <p:cNvGrpSpPr/>
          <p:nvPr/>
        </p:nvGrpSpPr>
        <p:grpSpPr>
          <a:xfrm rot="0">
            <a:off x="9332326" y="3077127"/>
            <a:ext cx="6547437" cy="1009689"/>
            <a:chOff x="0" y="0"/>
            <a:chExt cx="1724428" cy="265926"/>
          </a:xfrm>
        </p:grpSpPr>
        <p:sp>
          <p:nvSpPr>
            <p:cNvPr id="11" name="Freeform 11"/>
            <p:cNvSpPr/>
            <p:nvPr/>
          </p:nvSpPr>
          <p:spPr>
            <a:xfrm>
              <a:off x="0" y="0"/>
              <a:ext cx="1724428" cy="265926"/>
            </a:xfrm>
            <a:custGeom>
              <a:avLst/>
              <a:gdLst/>
              <a:ahLst/>
              <a:cxnLst/>
              <a:rect l="l" t="t" r="r" b="b"/>
              <a:pathLst>
                <a:path w="1724428" h="265926">
                  <a:moveTo>
                    <a:pt x="15372" y="0"/>
                  </a:moveTo>
                  <a:lnTo>
                    <a:pt x="1709056" y="0"/>
                  </a:lnTo>
                  <a:cubicBezTo>
                    <a:pt x="1717546" y="0"/>
                    <a:pt x="1724428" y="6882"/>
                    <a:pt x="1724428" y="15372"/>
                  </a:cubicBezTo>
                  <a:lnTo>
                    <a:pt x="1724428" y="250555"/>
                  </a:lnTo>
                  <a:cubicBezTo>
                    <a:pt x="1724428" y="254631"/>
                    <a:pt x="1722808" y="258541"/>
                    <a:pt x="1719926" y="261424"/>
                  </a:cubicBezTo>
                  <a:cubicBezTo>
                    <a:pt x="1717043" y="264307"/>
                    <a:pt x="1713133" y="265926"/>
                    <a:pt x="1709056" y="265926"/>
                  </a:cubicBezTo>
                  <a:lnTo>
                    <a:pt x="15372" y="265926"/>
                  </a:lnTo>
                  <a:cubicBezTo>
                    <a:pt x="6882" y="265926"/>
                    <a:pt x="0" y="259044"/>
                    <a:pt x="0" y="250555"/>
                  </a:cubicBezTo>
                  <a:lnTo>
                    <a:pt x="0" y="15372"/>
                  </a:lnTo>
                  <a:cubicBezTo>
                    <a:pt x="0" y="6882"/>
                    <a:pt x="6882" y="0"/>
                    <a:pt x="15372" y="0"/>
                  </a:cubicBezTo>
                  <a:close/>
                </a:path>
              </a:pathLst>
            </a:custGeom>
            <a:solidFill>
              <a:srgbClr val="D96627"/>
            </a:solidFill>
          </p:spPr>
        </p:sp>
        <p:sp>
          <p:nvSpPr>
            <p:cNvPr id="12" name="TextBox 12"/>
            <p:cNvSpPr txBox="1"/>
            <p:nvPr/>
          </p:nvSpPr>
          <p:spPr>
            <a:xfrm>
              <a:off x="0" y="-38100"/>
              <a:ext cx="1724428" cy="304026"/>
            </a:xfrm>
            <a:prstGeom prst="rect">
              <a:avLst/>
            </a:prstGeom>
          </p:spPr>
          <p:txBody>
            <a:bodyPr lIns="50800" tIns="50800" rIns="50800" bIns="50800" rtlCol="0" anchor="ctr"/>
            <a:lstStyle/>
            <a:p>
              <a:pPr algn="ctr">
                <a:lnSpc>
                  <a:spcPts val="2660"/>
                </a:lnSpc>
                <a:spcBef>
                  <a:spcPct val="0"/>
                </a:spcBef>
              </a:pPr>
            </a:p>
          </p:txBody>
        </p:sp>
      </p:grpSp>
      <p:sp>
        <p:nvSpPr>
          <p:cNvPr id="13" name="TextBox 13"/>
          <p:cNvSpPr txBox="1"/>
          <p:nvPr/>
        </p:nvSpPr>
        <p:spPr>
          <a:xfrm>
            <a:off x="3343476" y="3374019"/>
            <a:ext cx="4676959" cy="587375"/>
          </a:xfrm>
          <a:prstGeom prst="rect">
            <a:avLst/>
          </a:prstGeom>
        </p:spPr>
        <p:txBody>
          <a:bodyPr lIns="0" tIns="0" rIns="0" bIns="0" rtlCol="0" anchor="t">
            <a:spAutoFit/>
          </a:bodyPr>
          <a:lstStyle/>
          <a:p>
            <a:pPr algn="ctr">
              <a:lnSpc>
                <a:spcPts val="4000"/>
              </a:lnSpc>
            </a:pPr>
            <a:r>
              <a:rPr lang="en-US" sz="5000">
                <a:solidFill>
                  <a:srgbClr val="FFFFFF"/>
                </a:solidFill>
                <a:latin typeface="Barlow" panose="00000500000000000000"/>
                <a:ea typeface="Barlow" panose="00000500000000000000"/>
                <a:cs typeface="Barlow" panose="00000500000000000000"/>
                <a:sym typeface="Barlow" panose="00000500000000000000"/>
              </a:rPr>
              <a:t>Mô tả</a:t>
            </a:r>
            <a:endParaRPr lang="en-US" sz="5000">
              <a:solidFill>
                <a:srgbClr val="FFFFFF"/>
              </a:solidFill>
              <a:latin typeface="Barlow" panose="00000500000000000000"/>
              <a:ea typeface="Barlow" panose="00000500000000000000"/>
              <a:cs typeface="Barlow" panose="00000500000000000000"/>
              <a:sym typeface="Barlow" panose="00000500000000000000"/>
            </a:endParaRPr>
          </a:p>
        </p:txBody>
      </p:sp>
      <p:sp>
        <p:nvSpPr>
          <p:cNvPr id="14" name="TextBox 14"/>
          <p:cNvSpPr txBox="1"/>
          <p:nvPr/>
        </p:nvSpPr>
        <p:spPr>
          <a:xfrm>
            <a:off x="10054581" y="3374019"/>
            <a:ext cx="4768582" cy="587375"/>
          </a:xfrm>
          <a:prstGeom prst="rect">
            <a:avLst/>
          </a:prstGeom>
        </p:spPr>
        <p:txBody>
          <a:bodyPr lIns="0" tIns="0" rIns="0" bIns="0" rtlCol="0" anchor="t">
            <a:spAutoFit/>
          </a:bodyPr>
          <a:lstStyle/>
          <a:p>
            <a:pPr algn="ctr">
              <a:lnSpc>
                <a:spcPts val="4000"/>
              </a:lnSpc>
            </a:pPr>
            <a:r>
              <a:rPr lang="en-US" sz="5000">
                <a:solidFill>
                  <a:srgbClr val="FFFFFF"/>
                </a:solidFill>
                <a:latin typeface="Barlow" panose="00000500000000000000"/>
                <a:ea typeface="Barlow" panose="00000500000000000000"/>
                <a:cs typeface="Barlow" panose="00000500000000000000"/>
                <a:sym typeface="Barlow" panose="00000500000000000000"/>
              </a:rPr>
              <a:t>Chi tiết</a:t>
            </a:r>
            <a:endParaRPr lang="en-US" sz="5000">
              <a:solidFill>
                <a:srgbClr val="FFFFFF"/>
              </a:solidFill>
              <a:latin typeface="Barlow" panose="00000500000000000000"/>
              <a:ea typeface="Barlow" panose="00000500000000000000"/>
              <a:cs typeface="Barlow" panose="00000500000000000000"/>
              <a:sym typeface="Barlow" panose="00000500000000000000"/>
            </a:endParaRPr>
          </a:p>
        </p:txBody>
      </p:sp>
      <p:grpSp>
        <p:nvGrpSpPr>
          <p:cNvPr id="15" name="Group 15"/>
          <p:cNvGrpSpPr/>
          <p:nvPr/>
        </p:nvGrpSpPr>
        <p:grpSpPr>
          <a:xfrm rot="0">
            <a:off x="9332326" y="4353515"/>
            <a:ext cx="6547437" cy="4389575"/>
            <a:chOff x="0" y="0"/>
            <a:chExt cx="1724428" cy="1156102"/>
          </a:xfrm>
        </p:grpSpPr>
        <p:sp>
          <p:nvSpPr>
            <p:cNvPr id="16" name="Freeform 16"/>
            <p:cNvSpPr/>
            <p:nvPr/>
          </p:nvSpPr>
          <p:spPr>
            <a:xfrm>
              <a:off x="0" y="0"/>
              <a:ext cx="1724428" cy="1156102"/>
            </a:xfrm>
            <a:custGeom>
              <a:avLst/>
              <a:gdLst/>
              <a:ahLst/>
              <a:cxnLst/>
              <a:rect l="l" t="t" r="r" b="b"/>
              <a:pathLst>
                <a:path w="1724428" h="1156102">
                  <a:moveTo>
                    <a:pt x="53210" y="0"/>
                  </a:moveTo>
                  <a:lnTo>
                    <a:pt x="1671218" y="0"/>
                  </a:lnTo>
                  <a:cubicBezTo>
                    <a:pt x="1700605" y="0"/>
                    <a:pt x="1724428" y="23823"/>
                    <a:pt x="1724428" y="53210"/>
                  </a:cubicBezTo>
                  <a:lnTo>
                    <a:pt x="1724428" y="1102892"/>
                  </a:lnTo>
                  <a:cubicBezTo>
                    <a:pt x="1724428" y="1117004"/>
                    <a:pt x="1718822" y="1130539"/>
                    <a:pt x="1708843" y="1140517"/>
                  </a:cubicBezTo>
                  <a:cubicBezTo>
                    <a:pt x="1698865" y="1150496"/>
                    <a:pt x="1685330" y="1156102"/>
                    <a:pt x="1671218" y="1156102"/>
                  </a:cubicBezTo>
                  <a:lnTo>
                    <a:pt x="53210" y="1156102"/>
                  </a:lnTo>
                  <a:cubicBezTo>
                    <a:pt x="23823" y="1156102"/>
                    <a:pt x="0" y="1132279"/>
                    <a:pt x="0" y="1102892"/>
                  </a:cubicBezTo>
                  <a:lnTo>
                    <a:pt x="0" y="53210"/>
                  </a:lnTo>
                  <a:cubicBezTo>
                    <a:pt x="0" y="39098"/>
                    <a:pt x="5606" y="25563"/>
                    <a:pt x="15585" y="15585"/>
                  </a:cubicBezTo>
                  <a:cubicBezTo>
                    <a:pt x="25563" y="5606"/>
                    <a:pt x="39098" y="0"/>
                    <a:pt x="53210" y="0"/>
                  </a:cubicBezTo>
                  <a:close/>
                </a:path>
              </a:pathLst>
            </a:custGeom>
            <a:solidFill>
              <a:srgbClr val="D96627">
                <a:alpha val="18824"/>
              </a:srgbClr>
            </a:solidFill>
          </p:spPr>
        </p:sp>
        <p:sp>
          <p:nvSpPr>
            <p:cNvPr id="17" name="TextBox 17"/>
            <p:cNvSpPr txBox="1"/>
            <p:nvPr/>
          </p:nvSpPr>
          <p:spPr>
            <a:xfrm>
              <a:off x="0" y="-38100"/>
              <a:ext cx="1724428" cy="1194202"/>
            </a:xfrm>
            <a:prstGeom prst="rect">
              <a:avLst/>
            </a:prstGeom>
          </p:spPr>
          <p:txBody>
            <a:bodyPr lIns="50800" tIns="50800" rIns="50800" bIns="50800" rtlCol="0" anchor="ctr"/>
            <a:lstStyle/>
            <a:p>
              <a:pPr algn="ctr">
                <a:lnSpc>
                  <a:spcPts val="2660"/>
                </a:lnSpc>
                <a:spcBef>
                  <a:spcPct val="0"/>
                </a:spcBef>
              </a:pPr>
            </a:p>
          </p:txBody>
        </p:sp>
      </p:grpSp>
      <p:sp>
        <p:nvSpPr>
          <p:cNvPr id="18" name="TextBox 18"/>
          <p:cNvSpPr txBox="1"/>
          <p:nvPr/>
        </p:nvSpPr>
        <p:spPr>
          <a:xfrm>
            <a:off x="9799937" y="4482569"/>
            <a:ext cx="5612215" cy="2316480"/>
          </a:xfrm>
          <a:prstGeom prst="rect">
            <a:avLst/>
          </a:prstGeom>
        </p:spPr>
        <p:txBody>
          <a:bodyPr lIns="0" tIns="0" rIns="0" bIns="0" rtlCol="0" anchor="t">
            <a:spAutoFit/>
          </a:bodyPr>
          <a:lstStyle/>
          <a:p>
            <a:pPr marL="712470" lvl="1" indent="-356235" algn="just">
              <a:lnSpc>
                <a:spcPts val="4620"/>
              </a:lnSpc>
              <a:buFont typeface="Arial" panose="020B0604020202020204"/>
              <a:buChar char="•"/>
            </a:pPr>
            <a:r>
              <a:rPr lang="en-US" sz="3300">
                <a:solidFill>
                  <a:srgbClr val="252D37"/>
                </a:solidFill>
                <a:latin typeface="Barlow" panose="00000500000000000000"/>
                <a:ea typeface="Barlow" panose="00000500000000000000"/>
                <a:cs typeface="Barlow" panose="00000500000000000000"/>
                <a:sym typeface="Barlow" panose="00000500000000000000"/>
              </a:rPr>
              <a:t>Đầu vào (Input)</a:t>
            </a:r>
            <a:endParaRPr lang="en-US" sz="3300">
              <a:solidFill>
                <a:srgbClr val="252D37"/>
              </a:solidFill>
              <a:latin typeface="Barlow" panose="00000500000000000000"/>
              <a:ea typeface="Barlow" panose="00000500000000000000"/>
              <a:cs typeface="Barlow" panose="00000500000000000000"/>
              <a:sym typeface="Barlow" panose="00000500000000000000"/>
            </a:endParaRPr>
          </a:p>
          <a:p>
            <a:pPr marL="712470" lvl="1" indent="-356235" algn="just">
              <a:lnSpc>
                <a:spcPts val="4620"/>
              </a:lnSpc>
              <a:buFont typeface="Arial" panose="020B0604020202020204"/>
              <a:buChar char="•"/>
            </a:pPr>
            <a:r>
              <a:rPr lang="en-US" sz="3300">
                <a:solidFill>
                  <a:srgbClr val="252D37"/>
                </a:solidFill>
                <a:latin typeface="Barlow" panose="00000500000000000000"/>
                <a:ea typeface="Barlow" panose="00000500000000000000"/>
                <a:cs typeface="Barlow" panose="00000500000000000000"/>
                <a:sym typeface="Barlow" panose="00000500000000000000"/>
              </a:rPr>
              <a:t>Đầu ra (Output)</a:t>
            </a:r>
            <a:endParaRPr lang="en-US" sz="3300">
              <a:solidFill>
                <a:srgbClr val="252D37"/>
              </a:solidFill>
              <a:latin typeface="Barlow" panose="00000500000000000000"/>
              <a:ea typeface="Barlow" panose="00000500000000000000"/>
              <a:cs typeface="Barlow" panose="00000500000000000000"/>
              <a:sym typeface="Barlow" panose="00000500000000000000"/>
            </a:endParaRPr>
          </a:p>
          <a:p>
            <a:pPr marL="712470" lvl="1" indent="-356235" algn="just">
              <a:lnSpc>
                <a:spcPts val="4620"/>
              </a:lnSpc>
              <a:buFont typeface="Arial" panose="020B0604020202020204"/>
              <a:buChar char="•"/>
            </a:pPr>
            <a:r>
              <a:rPr lang="en-US" sz="3300">
                <a:solidFill>
                  <a:srgbClr val="252D37"/>
                </a:solidFill>
                <a:latin typeface="Barlow" panose="00000500000000000000"/>
                <a:ea typeface="Barlow" panose="00000500000000000000"/>
                <a:cs typeface="Barlow" panose="00000500000000000000"/>
                <a:sym typeface="Barlow" panose="00000500000000000000"/>
              </a:rPr>
              <a:t>Mô hình (Models)</a:t>
            </a:r>
            <a:endParaRPr lang="en-US" sz="3300">
              <a:solidFill>
                <a:srgbClr val="252D37"/>
              </a:solidFill>
              <a:latin typeface="Barlow" panose="00000500000000000000"/>
              <a:ea typeface="Barlow" panose="00000500000000000000"/>
              <a:cs typeface="Barlow" panose="00000500000000000000"/>
              <a:sym typeface="Barlow" panose="00000500000000000000"/>
            </a:endParaRPr>
          </a:p>
          <a:p>
            <a:pPr marL="712470" lvl="1" indent="-356235" algn="just">
              <a:lnSpc>
                <a:spcPts val="4620"/>
              </a:lnSpc>
              <a:buFont typeface="Arial" panose="020B0604020202020204"/>
              <a:buChar char="•"/>
            </a:pPr>
            <a:r>
              <a:rPr lang="en-US" sz="3300">
                <a:solidFill>
                  <a:srgbClr val="252D37"/>
                </a:solidFill>
                <a:latin typeface="Barlow" panose="00000500000000000000"/>
                <a:ea typeface="Barlow" panose="00000500000000000000"/>
                <a:cs typeface="Barlow" panose="00000500000000000000"/>
                <a:sym typeface="Barlow" panose="00000500000000000000"/>
              </a:rPr>
              <a:t>Đánh giá (Evaluation)</a:t>
            </a:r>
            <a:endParaRPr lang="en-US" sz="3300">
              <a:solidFill>
                <a:srgbClr val="252D37"/>
              </a:solidFill>
              <a:latin typeface="Barlow" panose="00000500000000000000"/>
              <a:ea typeface="Barlow" panose="00000500000000000000"/>
              <a:cs typeface="Barlow" panose="00000500000000000000"/>
              <a:sym typeface="Barlow" panose="00000500000000000000"/>
            </a:endParaRPr>
          </a:p>
        </p:txBody>
      </p:sp>
      <p:sp>
        <p:nvSpPr>
          <p:cNvPr id="19" name="TextBox 19"/>
          <p:cNvSpPr txBox="1"/>
          <p:nvPr/>
        </p:nvSpPr>
        <p:spPr>
          <a:xfrm>
            <a:off x="16727515" y="8933708"/>
            <a:ext cx="1063569" cy="627238"/>
          </a:xfrm>
          <a:prstGeom prst="rect">
            <a:avLst/>
          </a:prstGeom>
        </p:spPr>
        <p:txBody>
          <a:bodyPr lIns="0" tIns="0" rIns="0" bIns="0" rtlCol="0" anchor="t">
            <a:spAutoFit/>
          </a:bodyPr>
          <a:lstStyle/>
          <a:p>
            <a:pPr algn="ctr">
              <a:lnSpc>
                <a:spcPts val="4320"/>
              </a:lnSpc>
            </a:pPr>
            <a:r>
              <a:rPr lang="en-US" sz="5400" b="1">
                <a:solidFill>
                  <a:srgbClr val="D96627"/>
                </a:solidFill>
                <a:latin typeface="Barlow Bold" panose="00000800000000000000"/>
                <a:ea typeface="Barlow Bold" panose="00000800000000000000"/>
                <a:cs typeface="Barlow Bold" panose="00000800000000000000"/>
                <a:sym typeface="Barlow Bold" panose="00000800000000000000"/>
              </a:rPr>
              <a:t>8</a:t>
            </a:r>
            <a:endParaRPr lang="en-US" sz="54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0E9"/>
        </a:solidFill>
        <a:effectLst/>
      </p:bgPr>
    </p:bg>
    <p:spTree>
      <p:nvGrpSpPr>
        <p:cNvPr id="1" name=""/>
        <p:cNvGrpSpPr/>
        <p:nvPr/>
      </p:nvGrpSpPr>
      <p:grpSpPr>
        <a:xfrm>
          <a:off x="0" y="0"/>
          <a:ext cx="0" cy="0"/>
          <a:chOff x="0" y="0"/>
          <a:chExt cx="0" cy="0"/>
        </a:xfrm>
      </p:grpSpPr>
      <p:grpSp>
        <p:nvGrpSpPr>
          <p:cNvPr id="2" name="Group 2"/>
          <p:cNvGrpSpPr/>
          <p:nvPr/>
        </p:nvGrpSpPr>
        <p:grpSpPr>
          <a:xfrm rot="0">
            <a:off x="2154908" y="3431124"/>
            <a:ext cx="6750404" cy="5023026"/>
            <a:chOff x="0" y="0"/>
            <a:chExt cx="1777884" cy="1322937"/>
          </a:xfrm>
        </p:grpSpPr>
        <p:sp>
          <p:nvSpPr>
            <p:cNvPr id="3" name="Freeform 3"/>
            <p:cNvSpPr/>
            <p:nvPr/>
          </p:nvSpPr>
          <p:spPr>
            <a:xfrm>
              <a:off x="0" y="0"/>
              <a:ext cx="1777884" cy="1322937"/>
            </a:xfrm>
            <a:custGeom>
              <a:avLst/>
              <a:gdLst/>
              <a:ahLst/>
              <a:cxnLst/>
              <a:rect l="l" t="t" r="r" b="b"/>
              <a:pathLst>
                <a:path w="1777884" h="1322937">
                  <a:moveTo>
                    <a:pt x="51610" y="0"/>
                  </a:moveTo>
                  <a:lnTo>
                    <a:pt x="1726274" y="0"/>
                  </a:lnTo>
                  <a:cubicBezTo>
                    <a:pt x="1754778" y="0"/>
                    <a:pt x="1777884" y="23106"/>
                    <a:pt x="1777884" y="51610"/>
                  </a:cubicBezTo>
                  <a:lnTo>
                    <a:pt x="1777884" y="1271327"/>
                  </a:lnTo>
                  <a:cubicBezTo>
                    <a:pt x="1777884" y="1299830"/>
                    <a:pt x="1754778" y="1322937"/>
                    <a:pt x="1726274" y="1322937"/>
                  </a:cubicBezTo>
                  <a:lnTo>
                    <a:pt x="51610" y="1322937"/>
                  </a:lnTo>
                  <a:cubicBezTo>
                    <a:pt x="23106" y="1322937"/>
                    <a:pt x="0" y="1299830"/>
                    <a:pt x="0" y="1271327"/>
                  </a:cubicBezTo>
                  <a:lnTo>
                    <a:pt x="0" y="51610"/>
                  </a:lnTo>
                  <a:cubicBezTo>
                    <a:pt x="0" y="23106"/>
                    <a:pt x="23106" y="0"/>
                    <a:pt x="51610" y="0"/>
                  </a:cubicBezTo>
                  <a:close/>
                </a:path>
              </a:pathLst>
            </a:custGeom>
            <a:solidFill>
              <a:srgbClr val="D96627">
                <a:alpha val="18824"/>
              </a:srgbClr>
            </a:solidFill>
          </p:spPr>
        </p:sp>
        <p:sp>
          <p:nvSpPr>
            <p:cNvPr id="4" name="TextBox 4"/>
            <p:cNvSpPr txBox="1"/>
            <p:nvPr/>
          </p:nvSpPr>
          <p:spPr>
            <a:xfrm>
              <a:off x="0" y="-38100"/>
              <a:ext cx="1777884" cy="1361037"/>
            </a:xfrm>
            <a:prstGeom prst="rect">
              <a:avLst/>
            </a:prstGeom>
          </p:spPr>
          <p:txBody>
            <a:bodyPr lIns="50800" tIns="50800" rIns="50800" bIns="50800" rtlCol="0" anchor="ctr"/>
            <a:lstStyle/>
            <a:p>
              <a:pPr algn="ctr">
                <a:lnSpc>
                  <a:spcPts val="2660"/>
                </a:lnSpc>
                <a:spcBef>
                  <a:spcPct val="0"/>
                </a:spcBef>
              </a:pPr>
            </a:p>
          </p:txBody>
        </p:sp>
      </p:grpSp>
      <p:sp>
        <p:nvSpPr>
          <p:cNvPr id="5" name="TextBox 5"/>
          <p:cNvSpPr txBox="1"/>
          <p:nvPr/>
        </p:nvSpPr>
        <p:spPr>
          <a:xfrm>
            <a:off x="2154908" y="2156700"/>
            <a:ext cx="4998613" cy="993423"/>
          </a:xfrm>
          <a:prstGeom prst="rect">
            <a:avLst/>
          </a:prstGeom>
        </p:spPr>
        <p:txBody>
          <a:bodyPr lIns="0" tIns="0" rIns="0" bIns="0" rtlCol="0" anchor="t">
            <a:spAutoFit/>
          </a:bodyPr>
          <a:lstStyle/>
          <a:p>
            <a:pPr algn="l">
              <a:lnSpc>
                <a:spcPts val="6945"/>
              </a:lnSpc>
            </a:pPr>
            <a:r>
              <a:rPr lang="en-US" sz="8680" b="1">
                <a:solidFill>
                  <a:srgbClr val="D96627"/>
                </a:solidFill>
                <a:latin typeface="Barlow Bold" panose="00000800000000000000"/>
                <a:ea typeface="Barlow Bold" panose="00000800000000000000"/>
                <a:cs typeface="Barlow Bold" panose="00000800000000000000"/>
                <a:sym typeface="Barlow Bold" panose="00000800000000000000"/>
              </a:rPr>
              <a:t>CHI TIẾT</a:t>
            </a:r>
            <a:endParaRPr lang="en-US" sz="868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6" name="TextBox 6"/>
          <p:cNvSpPr txBox="1"/>
          <p:nvPr/>
        </p:nvSpPr>
        <p:spPr>
          <a:xfrm>
            <a:off x="2817002" y="4090003"/>
            <a:ext cx="5612215" cy="3733800"/>
          </a:xfrm>
          <a:prstGeom prst="rect">
            <a:avLst/>
          </a:prstGeom>
        </p:spPr>
        <p:txBody>
          <a:bodyPr lIns="0" tIns="0" rIns="0" bIns="0" rtlCol="0" anchor="t">
            <a:spAutoFit/>
          </a:bodyPr>
          <a:lstStyle/>
          <a:p>
            <a:pPr algn="just">
              <a:lnSpc>
                <a:spcPts val="4200"/>
              </a:lnSpc>
            </a:pPr>
            <a:r>
              <a:rPr lang="en-US" sz="3000" b="1">
                <a:solidFill>
                  <a:srgbClr val="252D37"/>
                </a:solidFill>
                <a:latin typeface="Barlow Bold" panose="00000800000000000000"/>
                <a:ea typeface="Barlow Bold" panose="00000800000000000000"/>
                <a:cs typeface="Barlow Bold" panose="00000800000000000000"/>
                <a:sym typeface="Barlow Bold" panose="00000800000000000000"/>
              </a:rPr>
              <a:t>ĐẦU VÀO </a:t>
            </a:r>
            <a:r>
              <a:rPr lang="en-US" sz="3000" b="1" i="1">
                <a:solidFill>
                  <a:srgbClr val="252D37"/>
                </a:solidFill>
                <a:latin typeface="Barlow Bold Italics" panose="00000800000000000000"/>
                <a:ea typeface="Barlow Bold Italics" panose="00000800000000000000"/>
                <a:cs typeface="Barlow Bold Italics" panose="00000800000000000000"/>
                <a:sym typeface="Barlow Bold Italics" panose="00000800000000000000"/>
              </a:rPr>
              <a:t>(Inputs)</a:t>
            </a:r>
            <a:r>
              <a:rPr lang="en-US" sz="3000" b="1">
                <a:solidFill>
                  <a:srgbClr val="252D37"/>
                </a:solidFill>
                <a:latin typeface="Barlow Bold" panose="00000800000000000000"/>
                <a:ea typeface="Barlow Bold" panose="00000800000000000000"/>
                <a:cs typeface="Barlow Bold" panose="00000800000000000000"/>
                <a:sym typeface="Barlow Bold" panose="00000800000000000000"/>
              </a:rPr>
              <a:t>:</a:t>
            </a:r>
            <a:r>
              <a:rPr lang="en-US" sz="3000">
                <a:solidFill>
                  <a:srgbClr val="252D37"/>
                </a:solidFill>
                <a:latin typeface="Barlow" panose="00000500000000000000"/>
                <a:ea typeface="Barlow" panose="00000500000000000000"/>
                <a:cs typeface="Barlow" panose="00000500000000000000"/>
                <a:sym typeface="Barlow" panose="00000500000000000000"/>
              </a:rPr>
              <a:t> Các đặc trưng của ngôi nhà (ví dụ: diện tích, số phòng ngủ, chất lượng, vị trí,...). Đây là các cột dữ liệu từ Bảng 1 (và các cột khác không được liệt kê trong bài báo) trong bộ dữ liệu Ames Housing.</a:t>
            </a:r>
            <a:endParaRPr lang="en-US" sz="3000">
              <a:solidFill>
                <a:srgbClr val="252D37"/>
              </a:solidFill>
              <a:latin typeface="Barlow" panose="00000500000000000000"/>
              <a:ea typeface="Barlow" panose="00000500000000000000"/>
              <a:cs typeface="Barlow" panose="00000500000000000000"/>
              <a:sym typeface="Barlow" panose="00000500000000000000"/>
            </a:endParaRPr>
          </a:p>
        </p:txBody>
      </p:sp>
      <p:grpSp>
        <p:nvGrpSpPr>
          <p:cNvPr id="7" name="Group 7"/>
          <p:cNvGrpSpPr/>
          <p:nvPr/>
        </p:nvGrpSpPr>
        <p:grpSpPr>
          <a:xfrm rot="0">
            <a:off x="2154908" y="3431124"/>
            <a:ext cx="6750404" cy="285205"/>
            <a:chOff x="0" y="0"/>
            <a:chExt cx="1777884" cy="75116"/>
          </a:xfrm>
        </p:grpSpPr>
        <p:sp>
          <p:nvSpPr>
            <p:cNvPr id="8" name="Freeform 8"/>
            <p:cNvSpPr/>
            <p:nvPr/>
          </p:nvSpPr>
          <p:spPr>
            <a:xfrm>
              <a:off x="0" y="0"/>
              <a:ext cx="1777884" cy="75116"/>
            </a:xfrm>
            <a:custGeom>
              <a:avLst/>
              <a:gdLst/>
              <a:ahLst/>
              <a:cxnLst/>
              <a:rect l="l" t="t" r="r" b="b"/>
              <a:pathLst>
                <a:path w="1777884" h="75116">
                  <a:moveTo>
                    <a:pt x="0" y="0"/>
                  </a:moveTo>
                  <a:lnTo>
                    <a:pt x="1777884" y="0"/>
                  </a:lnTo>
                  <a:lnTo>
                    <a:pt x="1777884" y="75116"/>
                  </a:lnTo>
                  <a:lnTo>
                    <a:pt x="0" y="75116"/>
                  </a:lnTo>
                  <a:close/>
                </a:path>
              </a:pathLst>
            </a:custGeom>
            <a:solidFill>
              <a:srgbClr val="D96627"/>
            </a:solidFill>
          </p:spPr>
        </p:sp>
        <p:sp>
          <p:nvSpPr>
            <p:cNvPr id="9" name="TextBox 9"/>
            <p:cNvSpPr txBox="1"/>
            <p:nvPr/>
          </p:nvSpPr>
          <p:spPr>
            <a:xfrm>
              <a:off x="0" y="-38100"/>
              <a:ext cx="1777884" cy="113216"/>
            </a:xfrm>
            <a:prstGeom prst="rect">
              <a:avLst/>
            </a:prstGeom>
          </p:spPr>
          <p:txBody>
            <a:bodyPr lIns="50800" tIns="50800" rIns="50800" bIns="50800" rtlCol="0" anchor="ctr"/>
            <a:lstStyle/>
            <a:p>
              <a:pPr algn="ctr">
                <a:lnSpc>
                  <a:spcPts val="2660"/>
                </a:lnSpc>
                <a:spcBef>
                  <a:spcPct val="0"/>
                </a:spcBef>
              </a:pPr>
            </a:p>
          </p:txBody>
        </p:sp>
      </p:grpSp>
      <p:grpSp>
        <p:nvGrpSpPr>
          <p:cNvPr id="10" name="Group 10"/>
          <p:cNvGrpSpPr/>
          <p:nvPr/>
        </p:nvGrpSpPr>
        <p:grpSpPr>
          <a:xfrm rot="0">
            <a:off x="9382688" y="3413664"/>
            <a:ext cx="6750404" cy="5040486"/>
            <a:chOff x="0" y="0"/>
            <a:chExt cx="1777884" cy="1327535"/>
          </a:xfrm>
        </p:grpSpPr>
        <p:sp>
          <p:nvSpPr>
            <p:cNvPr id="11" name="Freeform 11"/>
            <p:cNvSpPr/>
            <p:nvPr/>
          </p:nvSpPr>
          <p:spPr>
            <a:xfrm>
              <a:off x="0" y="0"/>
              <a:ext cx="1777884" cy="1327535"/>
            </a:xfrm>
            <a:custGeom>
              <a:avLst/>
              <a:gdLst/>
              <a:ahLst/>
              <a:cxnLst/>
              <a:rect l="l" t="t" r="r" b="b"/>
              <a:pathLst>
                <a:path w="1777884" h="1327535">
                  <a:moveTo>
                    <a:pt x="51610" y="0"/>
                  </a:moveTo>
                  <a:lnTo>
                    <a:pt x="1726274" y="0"/>
                  </a:lnTo>
                  <a:cubicBezTo>
                    <a:pt x="1754778" y="0"/>
                    <a:pt x="1777884" y="23106"/>
                    <a:pt x="1777884" y="51610"/>
                  </a:cubicBezTo>
                  <a:lnTo>
                    <a:pt x="1777884" y="1275926"/>
                  </a:lnTo>
                  <a:cubicBezTo>
                    <a:pt x="1777884" y="1304429"/>
                    <a:pt x="1754778" y="1327535"/>
                    <a:pt x="1726274" y="1327535"/>
                  </a:cubicBezTo>
                  <a:lnTo>
                    <a:pt x="51610" y="1327535"/>
                  </a:lnTo>
                  <a:cubicBezTo>
                    <a:pt x="23106" y="1327535"/>
                    <a:pt x="0" y="1304429"/>
                    <a:pt x="0" y="1275926"/>
                  </a:cubicBezTo>
                  <a:lnTo>
                    <a:pt x="0" y="51610"/>
                  </a:lnTo>
                  <a:cubicBezTo>
                    <a:pt x="0" y="23106"/>
                    <a:pt x="23106" y="0"/>
                    <a:pt x="51610" y="0"/>
                  </a:cubicBezTo>
                  <a:close/>
                </a:path>
              </a:pathLst>
            </a:custGeom>
            <a:solidFill>
              <a:srgbClr val="D96627">
                <a:alpha val="18824"/>
              </a:srgbClr>
            </a:solidFill>
          </p:spPr>
        </p:sp>
        <p:sp>
          <p:nvSpPr>
            <p:cNvPr id="12" name="TextBox 12"/>
            <p:cNvSpPr txBox="1"/>
            <p:nvPr/>
          </p:nvSpPr>
          <p:spPr>
            <a:xfrm>
              <a:off x="0" y="-38100"/>
              <a:ext cx="1777884" cy="1365635"/>
            </a:xfrm>
            <a:prstGeom prst="rect">
              <a:avLst/>
            </a:prstGeom>
          </p:spPr>
          <p:txBody>
            <a:bodyPr lIns="50800" tIns="50800" rIns="50800" bIns="50800" rtlCol="0" anchor="ctr"/>
            <a:lstStyle/>
            <a:p>
              <a:pPr algn="ctr">
                <a:lnSpc>
                  <a:spcPts val="2660"/>
                </a:lnSpc>
                <a:spcBef>
                  <a:spcPct val="0"/>
                </a:spcBef>
              </a:pPr>
            </a:p>
          </p:txBody>
        </p:sp>
      </p:grpSp>
      <p:sp>
        <p:nvSpPr>
          <p:cNvPr id="13" name="TextBox 13"/>
          <p:cNvSpPr txBox="1"/>
          <p:nvPr/>
        </p:nvSpPr>
        <p:spPr>
          <a:xfrm>
            <a:off x="10044782" y="4072543"/>
            <a:ext cx="5612215" cy="2133600"/>
          </a:xfrm>
          <a:prstGeom prst="rect">
            <a:avLst/>
          </a:prstGeom>
        </p:spPr>
        <p:txBody>
          <a:bodyPr lIns="0" tIns="0" rIns="0" bIns="0" rtlCol="0" anchor="t">
            <a:spAutoFit/>
          </a:bodyPr>
          <a:lstStyle/>
          <a:p>
            <a:pPr algn="just">
              <a:lnSpc>
                <a:spcPts val="4200"/>
              </a:lnSpc>
            </a:pPr>
            <a:r>
              <a:rPr lang="en-US" sz="3000" b="1">
                <a:solidFill>
                  <a:srgbClr val="252D37"/>
                </a:solidFill>
                <a:latin typeface="Barlow Bold" panose="00000800000000000000"/>
                <a:ea typeface="Barlow Bold" panose="00000800000000000000"/>
                <a:cs typeface="Barlow Bold" panose="00000800000000000000"/>
                <a:sym typeface="Barlow Bold" panose="00000800000000000000"/>
              </a:rPr>
              <a:t>ĐẦU RA </a:t>
            </a:r>
            <a:r>
              <a:rPr lang="en-US" sz="3000" b="1" i="1">
                <a:solidFill>
                  <a:srgbClr val="252D37"/>
                </a:solidFill>
                <a:latin typeface="Barlow Bold Italics" panose="00000800000000000000"/>
                <a:ea typeface="Barlow Bold Italics" panose="00000800000000000000"/>
                <a:cs typeface="Barlow Bold Italics" panose="00000800000000000000"/>
                <a:sym typeface="Barlow Bold Italics" panose="00000800000000000000"/>
              </a:rPr>
              <a:t>(Output)</a:t>
            </a:r>
            <a:r>
              <a:rPr lang="en-US" sz="3000" b="1">
                <a:solidFill>
                  <a:srgbClr val="252D37"/>
                </a:solidFill>
                <a:latin typeface="Barlow Bold" panose="00000800000000000000"/>
                <a:ea typeface="Barlow Bold" panose="00000800000000000000"/>
                <a:cs typeface="Barlow Bold" panose="00000800000000000000"/>
                <a:sym typeface="Barlow Bold" panose="00000800000000000000"/>
              </a:rPr>
              <a:t>:</a:t>
            </a:r>
            <a:r>
              <a:rPr lang="en-US" sz="3000">
                <a:solidFill>
                  <a:srgbClr val="252D37"/>
                </a:solidFill>
                <a:latin typeface="Barlow" panose="00000500000000000000"/>
                <a:ea typeface="Barlow" panose="00000500000000000000"/>
                <a:cs typeface="Barlow" panose="00000500000000000000"/>
                <a:sym typeface="Barlow" panose="00000500000000000000"/>
              </a:rPr>
              <a:t> Giá bán dự đoán của ngôi nhà (SalePrice). Đây là một giá trị số liên tục (continuous numerical value).</a:t>
            </a:r>
            <a:endParaRPr lang="en-US" sz="3000">
              <a:solidFill>
                <a:srgbClr val="252D37"/>
              </a:solidFill>
              <a:latin typeface="Barlow" panose="00000500000000000000"/>
              <a:ea typeface="Barlow" panose="00000500000000000000"/>
              <a:cs typeface="Barlow" panose="00000500000000000000"/>
              <a:sym typeface="Barlow" panose="00000500000000000000"/>
            </a:endParaRPr>
          </a:p>
        </p:txBody>
      </p:sp>
      <p:grpSp>
        <p:nvGrpSpPr>
          <p:cNvPr id="14" name="Group 14"/>
          <p:cNvGrpSpPr/>
          <p:nvPr/>
        </p:nvGrpSpPr>
        <p:grpSpPr>
          <a:xfrm rot="0">
            <a:off x="9382688" y="3413664"/>
            <a:ext cx="6750404" cy="285205"/>
            <a:chOff x="0" y="0"/>
            <a:chExt cx="1777884" cy="75116"/>
          </a:xfrm>
        </p:grpSpPr>
        <p:sp>
          <p:nvSpPr>
            <p:cNvPr id="15" name="Freeform 15"/>
            <p:cNvSpPr/>
            <p:nvPr/>
          </p:nvSpPr>
          <p:spPr>
            <a:xfrm>
              <a:off x="0" y="0"/>
              <a:ext cx="1777884" cy="75116"/>
            </a:xfrm>
            <a:custGeom>
              <a:avLst/>
              <a:gdLst/>
              <a:ahLst/>
              <a:cxnLst/>
              <a:rect l="l" t="t" r="r" b="b"/>
              <a:pathLst>
                <a:path w="1777884" h="75116">
                  <a:moveTo>
                    <a:pt x="0" y="0"/>
                  </a:moveTo>
                  <a:lnTo>
                    <a:pt x="1777884" y="0"/>
                  </a:lnTo>
                  <a:lnTo>
                    <a:pt x="1777884" y="75116"/>
                  </a:lnTo>
                  <a:lnTo>
                    <a:pt x="0" y="75116"/>
                  </a:lnTo>
                  <a:close/>
                </a:path>
              </a:pathLst>
            </a:custGeom>
            <a:solidFill>
              <a:srgbClr val="D96627"/>
            </a:solidFill>
          </p:spPr>
        </p:sp>
        <p:sp>
          <p:nvSpPr>
            <p:cNvPr id="16" name="TextBox 16"/>
            <p:cNvSpPr txBox="1"/>
            <p:nvPr/>
          </p:nvSpPr>
          <p:spPr>
            <a:xfrm>
              <a:off x="0" y="-38100"/>
              <a:ext cx="1777884" cy="113216"/>
            </a:xfrm>
            <a:prstGeom prst="rect">
              <a:avLst/>
            </a:prstGeom>
          </p:spPr>
          <p:txBody>
            <a:bodyPr lIns="50800" tIns="50800" rIns="50800" bIns="50800" rtlCol="0" anchor="ctr"/>
            <a:lstStyle/>
            <a:p>
              <a:pPr algn="ctr">
                <a:lnSpc>
                  <a:spcPts val="2660"/>
                </a:lnSpc>
                <a:spcBef>
                  <a:spcPct val="0"/>
                </a:spcBef>
              </a:pPr>
            </a:p>
          </p:txBody>
        </p:sp>
      </p:grpSp>
      <p:sp>
        <p:nvSpPr>
          <p:cNvPr id="17" name="TextBox 17"/>
          <p:cNvSpPr txBox="1"/>
          <p:nvPr/>
        </p:nvSpPr>
        <p:spPr>
          <a:xfrm>
            <a:off x="16727515" y="8933708"/>
            <a:ext cx="1063569" cy="627238"/>
          </a:xfrm>
          <a:prstGeom prst="rect">
            <a:avLst/>
          </a:prstGeom>
        </p:spPr>
        <p:txBody>
          <a:bodyPr lIns="0" tIns="0" rIns="0" bIns="0" rtlCol="0" anchor="t">
            <a:spAutoFit/>
          </a:bodyPr>
          <a:lstStyle/>
          <a:p>
            <a:pPr algn="ctr">
              <a:lnSpc>
                <a:spcPts val="4320"/>
              </a:lnSpc>
            </a:pPr>
            <a:r>
              <a:rPr lang="en-US" sz="5400" b="1">
                <a:solidFill>
                  <a:srgbClr val="D96627"/>
                </a:solidFill>
                <a:latin typeface="Barlow Bold" panose="00000800000000000000"/>
                <a:ea typeface="Barlow Bold" panose="00000800000000000000"/>
                <a:cs typeface="Barlow Bold" panose="00000800000000000000"/>
                <a:sym typeface="Barlow Bold" panose="00000800000000000000"/>
              </a:rPr>
              <a:t>9</a:t>
            </a:r>
            <a:endParaRPr lang="en-US" sz="54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
        <p:nvSpPr>
          <p:cNvPr id="18" name="TextBox 18"/>
          <p:cNvSpPr txBox="1"/>
          <p:nvPr/>
        </p:nvSpPr>
        <p:spPr>
          <a:xfrm>
            <a:off x="6342925" y="2543714"/>
            <a:ext cx="5278772" cy="460375"/>
          </a:xfrm>
          <a:prstGeom prst="rect">
            <a:avLst/>
          </a:prstGeom>
        </p:spPr>
        <p:txBody>
          <a:bodyPr lIns="0" tIns="0" rIns="0" bIns="0" rtlCol="0" anchor="t">
            <a:spAutoFit/>
          </a:bodyPr>
          <a:lstStyle/>
          <a:p>
            <a:pPr algn="l">
              <a:lnSpc>
                <a:spcPts val="3200"/>
              </a:lnSpc>
            </a:pPr>
            <a:r>
              <a:rPr lang="en-US" sz="4000" b="1">
                <a:solidFill>
                  <a:srgbClr val="D96627"/>
                </a:solidFill>
                <a:latin typeface="Barlow Bold" panose="00000800000000000000"/>
                <a:ea typeface="Barlow Bold" panose="00000800000000000000"/>
                <a:cs typeface="Barlow Bold" panose="00000800000000000000"/>
                <a:sym typeface="Barlow Bold" panose="00000800000000000000"/>
              </a:rPr>
              <a:t>(DỰ ĐOÁN GIÁ NHÀ)</a:t>
            </a:r>
            <a:endParaRPr lang="en-US" sz="4000" b="1">
              <a:solidFill>
                <a:srgbClr val="D96627"/>
              </a:solidFill>
              <a:latin typeface="Barlow Bold" panose="00000800000000000000"/>
              <a:ea typeface="Barlow Bold" panose="00000800000000000000"/>
              <a:cs typeface="Barlow Bold" panose="00000800000000000000"/>
              <a:sym typeface="Barlow Bold" panose="0000080000000000000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7911</Words>
  <Application>WPS Presentation</Application>
  <PresentationFormat>On-screen Show (4:3)</PresentationFormat>
  <Paragraphs>266</Paragraphs>
  <Slides>23</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23</vt:i4>
      </vt:variant>
    </vt:vector>
  </HeadingPairs>
  <TitlesOfParts>
    <vt:vector size="39" baseType="lpstr">
      <vt:lpstr>Arial</vt:lpstr>
      <vt:lpstr>SimSun</vt:lpstr>
      <vt:lpstr>Wingdings</vt:lpstr>
      <vt:lpstr>Barlow Bold</vt:lpstr>
      <vt:lpstr>Barlow</vt:lpstr>
      <vt:lpstr>Nunito</vt:lpstr>
      <vt:lpstr>Arial</vt:lpstr>
      <vt:lpstr>Nunito Bold</vt:lpstr>
      <vt:lpstr>Nunito Italics</vt:lpstr>
      <vt:lpstr>Barlow Bold Italics</vt:lpstr>
      <vt:lpstr>Nunito Bold Italics</vt:lpstr>
      <vt:lpstr>Microsoft YaHei</vt:lpstr>
      <vt:lpstr>Arial Unicode MS</vt:lpstr>
      <vt:lpstr>Calibri</vt:lpstr>
      <vt:lpstr>Barlow Italics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Orange Professional Research Project Presentation</dc:title>
  <dc:creator/>
  <cp:lastModifiedBy>Nguyễn Phan Tuấn Kiệt</cp:lastModifiedBy>
  <cp:revision>3</cp:revision>
  <dcterms:created xsi:type="dcterms:W3CDTF">2006-08-16T00:00:00Z</dcterms:created>
  <dcterms:modified xsi:type="dcterms:W3CDTF">2025-03-07T06:11:02Z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FE43D8A25B2B46649053EAC19FE98965_12</vt:lpwstr>
  </property>
  <property fmtid="{D5CDD505-2E9C-101B-9397-08002B2CF9AE}" pid="3" name="KSOProductBuildVer">
    <vt:lpwstr>1033-12.2.0.20323</vt:lpwstr>
  </property>
</Properties>
</file>