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rlow Bold" charset="1" panose="00000800000000000000"/>
      <p:regular r:id="rId18"/>
    </p:embeddedFont>
    <p:embeddedFont>
      <p:font typeface="Nunito" charset="1" panose="00000000000000000000"/>
      <p:regular r:id="rId19"/>
    </p:embeddedFont>
    <p:embeddedFont>
      <p:font typeface="Barlow SemiCondensed Bold" charset="1" panose="00000806000000000000"/>
      <p:regular r:id="rId20"/>
    </p:embeddedFont>
    <p:embeddedFont>
      <p:font typeface="Nunito Bold" charset="1" panose="00000000000000000000"/>
      <p:regular r:id="rId21"/>
    </p:embeddedFont>
    <p:embeddedFont>
      <p:font typeface="Nunito Bold Italics" charset="1" panose="00000000000000000000"/>
      <p:regular r:id="rId22"/>
    </p:embeddedFont>
    <p:embeddedFont>
      <p:font typeface="Canva Sans" charset="1" panose="020B0503030501040103"/>
      <p:regular r:id="rId23"/>
    </p:embeddedFont>
    <p:embeddedFont>
      <p:font typeface="Nunito Italics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22821" y="-356450"/>
            <a:ext cx="9279915" cy="10999900"/>
          </a:xfrm>
          <a:custGeom>
            <a:avLst/>
            <a:gdLst/>
            <a:ahLst/>
            <a:cxnLst/>
            <a:rect r="r" b="b" t="t" l="l"/>
            <a:pathLst>
              <a:path h="10999900" w="9279915">
                <a:moveTo>
                  <a:pt x="0" y="0"/>
                </a:moveTo>
                <a:lnTo>
                  <a:pt x="9279915" y="0"/>
                </a:lnTo>
                <a:lnTo>
                  <a:pt x="9279915" y="10999900"/>
                </a:lnTo>
                <a:lnTo>
                  <a:pt x="0" y="1099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50873" y="-465862"/>
            <a:ext cx="2979573" cy="11218724"/>
            <a:chOff x="0" y="0"/>
            <a:chExt cx="784744" cy="295472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84744" cy="2954726"/>
            </a:xfrm>
            <a:custGeom>
              <a:avLst/>
              <a:gdLst/>
              <a:ahLst/>
              <a:cxnLst/>
              <a:rect r="r" b="b" t="t" l="l"/>
              <a:pathLst>
                <a:path h="2954726" w="784744">
                  <a:moveTo>
                    <a:pt x="0" y="0"/>
                  </a:moveTo>
                  <a:lnTo>
                    <a:pt x="784744" y="0"/>
                  </a:lnTo>
                  <a:lnTo>
                    <a:pt x="784744" y="2954726"/>
                  </a:lnTo>
                  <a:lnTo>
                    <a:pt x="0" y="295472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784744" cy="299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73545" y="3209093"/>
            <a:ext cx="13777467" cy="2752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93"/>
              </a:lnSpc>
            </a:pPr>
            <a:r>
              <a:rPr lang="en-US" b="true" sz="10700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EXPLORATORY DATA ANALYSIS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73545" y="6424958"/>
            <a:ext cx="8238843" cy="49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Nunito"/>
                <a:ea typeface="Nunito"/>
                <a:cs typeface="Nunito"/>
                <a:sym typeface="Nunito"/>
              </a:rPr>
              <a:t>50k Movie Review IMDB Dataset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5214" y="7254732"/>
            <a:ext cx="13794834" cy="1916515"/>
            <a:chOff x="0" y="0"/>
            <a:chExt cx="3633207" cy="5047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33207" cy="504761"/>
            </a:xfrm>
            <a:custGeom>
              <a:avLst/>
              <a:gdLst/>
              <a:ahLst/>
              <a:cxnLst/>
              <a:rect r="r" b="b" t="t" l="l"/>
              <a:pathLst>
                <a:path h="504761" w="3633207">
                  <a:moveTo>
                    <a:pt x="11224" y="0"/>
                  </a:moveTo>
                  <a:lnTo>
                    <a:pt x="3621983" y="0"/>
                  </a:lnTo>
                  <a:cubicBezTo>
                    <a:pt x="3624960" y="0"/>
                    <a:pt x="3627815" y="1183"/>
                    <a:pt x="3629920" y="3288"/>
                  </a:cubicBezTo>
                  <a:cubicBezTo>
                    <a:pt x="3632025" y="5393"/>
                    <a:pt x="3633207" y="8247"/>
                    <a:pt x="3633207" y="11224"/>
                  </a:cubicBezTo>
                  <a:lnTo>
                    <a:pt x="3633207" y="493537"/>
                  </a:lnTo>
                  <a:cubicBezTo>
                    <a:pt x="3633207" y="496514"/>
                    <a:pt x="3632025" y="499369"/>
                    <a:pt x="3629920" y="501474"/>
                  </a:cubicBezTo>
                  <a:cubicBezTo>
                    <a:pt x="3627815" y="503579"/>
                    <a:pt x="3624960" y="504761"/>
                    <a:pt x="3621983" y="504761"/>
                  </a:cubicBezTo>
                  <a:lnTo>
                    <a:pt x="11224" y="504761"/>
                  </a:lnTo>
                  <a:cubicBezTo>
                    <a:pt x="8247" y="504761"/>
                    <a:pt x="5393" y="503579"/>
                    <a:pt x="3288" y="501474"/>
                  </a:cubicBezTo>
                  <a:cubicBezTo>
                    <a:pt x="1183" y="499369"/>
                    <a:pt x="0" y="496514"/>
                    <a:pt x="0" y="493537"/>
                  </a:cubicBezTo>
                  <a:lnTo>
                    <a:pt x="0" y="11224"/>
                  </a:lnTo>
                  <a:cubicBezTo>
                    <a:pt x="0" y="8247"/>
                    <a:pt x="1183" y="5393"/>
                    <a:pt x="3288" y="3288"/>
                  </a:cubicBezTo>
                  <a:cubicBezTo>
                    <a:pt x="5393" y="1183"/>
                    <a:pt x="8247" y="0"/>
                    <a:pt x="11224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33207" cy="542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5214" y="7254732"/>
            <a:ext cx="299097" cy="1916515"/>
            <a:chOff x="0" y="0"/>
            <a:chExt cx="78775" cy="50476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5" cy="504761"/>
            </a:xfrm>
            <a:custGeom>
              <a:avLst/>
              <a:gdLst/>
              <a:ahLst/>
              <a:cxnLst/>
              <a:rect r="r" b="b" t="t" l="l"/>
              <a:pathLst>
                <a:path h="504761" w="78775">
                  <a:moveTo>
                    <a:pt x="0" y="0"/>
                  </a:moveTo>
                  <a:lnTo>
                    <a:pt x="78775" y="0"/>
                  </a:lnTo>
                  <a:lnTo>
                    <a:pt x="78775" y="504761"/>
                  </a:lnTo>
                  <a:lnTo>
                    <a:pt x="0" y="504761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8775" cy="54286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291046" y="2349289"/>
            <a:ext cx="6565895" cy="4448844"/>
          </a:xfrm>
          <a:custGeom>
            <a:avLst/>
            <a:gdLst/>
            <a:ahLst/>
            <a:cxnLst/>
            <a:rect r="r" b="b" t="t" l="l"/>
            <a:pathLst>
              <a:path h="4448844" w="6565895">
                <a:moveTo>
                  <a:pt x="0" y="0"/>
                </a:moveTo>
                <a:lnTo>
                  <a:pt x="6565895" y="0"/>
                </a:lnTo>
                <a:lnTo>
                  <a:pt x="6565895" y="4448844"/>
                </a:lnTo>
                <a:lnTo>
                  <a:pt x="0" y="44488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542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PHÂN TÍCH TỪ VỰNG CẢM XÚC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53836" y="7490984"/>
            <a:ext cx="6079861" cy="135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Đánh giá tiêu cực sử dụng nhiều từ cảm xúc hơn, cho thấy sự nhất quán cao hơn trong việc diễn đạt cảm xúc tiêu cực.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77612" y="6883858"/>
            <a:ext cx="4720114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phân bố tự vừng cảm xúc theo loại đánh giá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115214" y="2244514"/>
            <a:ext cx="4880935" cy="45542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19"/>
              </a:lnSpc>
            </a:pPr>
            <a:r>
              <a:rPr lang="en-US" sz="2699" b="true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THỐNG KÊ</a:t>
            </a:r>
          </a:p>
          <a:p>
            <a:pPr algn="just" marL="539748" indent="-269874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Tổng từ cảm xúc trong đánh giá tích cực: 78,623</a:t>
            </a:r>
          </a:p>
          <a:p>
            <a:pPr algn="just" marL="539748" indent="-269874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Tổng từ cảm xúc tro</a:t>
            </a:r>
            <a:r>
              <a:rPr lang="en-US" sz="24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ng đánh giá tiêu cực: 84,339</a:t>
            </a:r>
          </a:p>
          <a:p>
            <a:pPr algn="just" marL="539748" indent="-269874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Tỷ lệ từ tích cực trong đánh giá tích cực: 57.9%</a:t>
            </a:r>
          </a:p>
          <a:p>
            <a:pPr algn="just" marL="539748" indent="-269874" lvl="1">
              <a:lnSpc>
                <a:spcPts val="3999"/>
              </a:lnSpc>
              <a:buFont typeface="Arial"/>
              <a:buChar char="•"/>
            </a:pPr>
            <a:r>
              <a:rPr lang="en-US" sz="24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Tỷ lệ từ tiêu cực trong đánh giá tiêu cực: 87.1%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012631" y="7499259"/>
            <a:ext cx="6458796" cy="135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679"/>
              </a:lnSpc>
              <a:buFont typeface="Arial"/>
              <a:buChar char="•"/>
            </a:pPr>
            <a:r>
              <a:rPr lang="en-US" sz="22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Đánh giá tích cực có sự pha trộn giữa từ tích cực và tiêu cực nhiều hơn, phản ánh sự phức tạp trong cảm xúc của người xem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15214" y="1571952"/>
            <a:ext cx="1383041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b="true" sz="21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tiêu: Đánh giá được số lượng từ cảm xúc có trong đánh giá, cải thiện thuật toán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KẾT LUẬN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124739" y="1914087"/>
            <a:ext cx="371326" cy="6918032"/>
            <a:chOff x="0" y="0"/>
            <a:chExt cx="97798" cy="18220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97798" cy="1822033"/>
            </a:xfrm>
            <a:custGeom>
              <a:avLst/>
              <a:gdLst/>
              <a:ahLst/>
              <a:cxnLst/>
              <a:rect r="r" b="b" t="t" l="l"/>
              <a:pathLst>
                <a:path h="1822033" w="97798">
                  <a:moveTo>
                    <a:pt x="0" y="0"/>
                  </a:moveTo>
                  <a:lnTo>
                    <a:pt x="97798" y="0"/>
                  </a:lnTo>
                  <a:lnTo>
                    <a:pt x="97798" y="1822033"/>
                  </a:lnTo>
                  <a:lnTo>
                    <a:pt x="0" y="1822033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97798" cy="18696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24739" y="1914087"/>
            <a:ext cx="13644634" cy="6918032"/>
            <a:chOff x="0" y="0"/>
            <a:chExt cx="3593648" cy="18220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593648" cy="1822033"/>
            </a:xfrm>
            <a:custGeom>
              <a:avLst/>
              <a:gdLst/>
              <a:ahLst/>
              <a:cxnLst/>
              <a:rect r="r" b="b" t="t" l="l"/>
              <a:pathLst>
                <a:path h="1822033" w="3593648">
                  <a:moveTo>
                    <a:pt x="11348" y="0"/>
                  </a:moveTo>
                  <a:lnTo>
                    <a:pt x="3582301" y="0"/>
                  </a:lnTo>
                  <a:cubicBezTo>
                    <a:pt x="3588568" y="0"/>
                    <a:pt x="3593648" y="5081"/>
                    <a:pt x="3593648" y="11348"/>
                  </a:cubicBezTo>
                  <a:lnTo>
                    <a:pt x="3593648" y="1810685"/>
                  </a:lnTo>
                  <a:cubicBezTo>
                    <a:pt x="3593648" y="1816952"/>
                    <a:pt x="3588568" y="1822033"/>
                    <a:pt x="3582301" y="1822033"/>
                  </a:cubicBezTo>
                  <a:lnTo>
                    <a:pt x="11348" y="1822033"/>
                  </a:lnTo>
                  <a:cubicBezTo>
                    <a:pt x="8338" y="1822033"/>
                    <a:pt x="5452" y="1820838"/>
                    <a:pt x="3324" y="1818710"/>
                  </a:cubicBezTo>
                  <a:cubicBezTo>
                    <a:pt x="1196" y="1816581"/>
                    <a:pt x="0" y="1813695"/>
                    <a:pt x="0" y="1810685"/>
                  </a:cubicBezTo>
                  <a:lnTo>
                    <a:pt x="0" y="11348"/>
                  </a:lnTo>
                  <a:cubicBezTo>
                    <a:pt x="0" y="8338"/>
                    <a:pt x="1196" y="5452"/>
                    <a:pt x="3324" y="3324"/>
                  </a:cubicBezTo>
                  <a:cubicBezTo>
                    <a:pt x="5452" y="1196"/>
                    <a:pt x="8338" y="0"/>
                    <a:pt x="11348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3593648" cy="18601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778696" y="2186992"/>
            <a:ext cx="12336720" cy="6257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Dataset IMDB Movie Review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chứa </a:t>
            </a: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50.000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bài đánh giá phim, được chia đều giữa tích cực và tiêu cực.</a:t>
            </a:r>
          </a:p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Độ dài trung bình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của các bài đánh giá tích cực thường cao hơn so với đánh giá tiêu cực.</a:t>
            </a:r>
          </a:p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Tần suất từ cho thấy các từ liên quan đến phim như "movie", "film" xuất hiện nhiều nhất, trong khi từ phủ định "not" cũng rất phổ biến.</a:t>
            </a:r>
          </a:p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theo Sentiment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cho thấy đánh giá t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ích cực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có xu hướng dài hơn và sử dụng nh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i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ề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u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từ đặ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trưng hơn.</a:t>
            </a:r>
          </a:p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Bigram phổ biến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trong đánh giá tích cực thường chứa các từ đánh giá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tích cực,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trong khi bigram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tiêu cực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thường chứa các từ phủ định.</a:t>
            </a:r>
          </a:p>
          <a:p>
            <a:pPr algn="just" marL="539754" indent="-269877" lvl="1">
              <a:lnSpc>
                <a:spcPts val="4125"/>
              </a:lnSpc>
              <a:buFont typeface="Arial"/>
              <a:buChar char="•"/>
            </a:pPr>
            <a:r>
              <a:rPr lang="en-US" b="true" sz="25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Từ vựng cảm xúc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trong đánh giá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iêu cự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sử dụng n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h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iều hơn,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ho thấy s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ự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nhất quán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ao hơn trong việc diễn đạt cảm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xúc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 tiêu cực</a:t>
            </a:r>
            <a:r>
              <a:rPr lang="en-US" sz="2500">
                <a:solidFill>
                  <a:srgbClr val="C5581D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50873" y="-465862"/>
            <a:ext cx="3086100" cy="11218724"/>
            <a:chOff x="0" y="0"/>
            <a:chExt cx="812800" cy="29547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2954726"/>
            </a:xfrm>
            <a:custGeom>
              <a:avLst/>
              <a:gdLst/>
              <a:ahLst/>
              <a:cxnLst/>
              <a:rect r="r" b="b" t="t" l="l"/>
              <a:pathLst>
                <a:path h="2954726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954726"/>
                  </a:lnTo>
                  <a:lnTo>
                    <a:pt x="0" y="295472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2992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98754" y="2274559"/>
            <a:ext cx="7038619" cy="1660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9"/>
              </a:lnSpc>
            </a:pPr>
            <a:r>
              <a:rPr lang="en-US" b="true" sz="12605">
                <a:solidFill>
                  <a:srgbClr val="D96627"/>
                </a:solidFill>
                <a:latin typeface="Barlow Bold"/>
                <a:ea typeface="Barlow Bold"/>
                <a:cs typeface="Barlow Bold"/>
                <a:sym typeface="Barlow Bold"/>
              </a:rPr>
              <a:t>CẢM ƠN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4622821" y="-356450"/>
            <a:ext cx="9279915" cy="10999900"/>
          </a:xfrm>
          <a:custGeom>
            <a:avLst/>
            <a:gdLst/>
            <a:ahLst/>
            <a:cxnLst/>
            <a:rect r="r" b="b" t="t" l="l"/>
            <a:pathLst>
              <a:path h="10999900" w="9279915">
                <a:moveTo>
                  <a:pt x="0" y="0"/>
                </a:moveTo>
                <a:lnTo>
                  <a:pt x="9279915" y="0"/>
                </a:lnTo>
                <a:lnTo>
                  <a:pt x="9279915" y="10999900"/>
                </a:lnTo>
                <a:lnTo>
                  <a:pt x="0" y="1099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99288" y="4192250"/>
            <a:ext cx="12523532" cy="1820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2357" indent="-396179" lvl="1">
              <a:lnSpc>
                <a:spcPts val="4844"/>
              </a:lnSpc>
              <a:buFont typeface="Arial"/>
              <a:buChar char="•"/>
            </a:pPr>
            <a:r>
              <a:rPr lang="en-US" b="true" sz="3670">
                <a:solidFill>
                  <a:srgbClr val="D96627"/>
                </a:solidFill>
                <a:latin typeface="Nunito Bold"/>
                <a:ea typeface="Nunito Bold"/>
                <a:cs typeface="Nunito Bold"/>
                <a:sym typeface="Nunito Bold"/>
              </a:rPr>
              <a:t>3122410193 - Nguyễn Phan Tuấn Kiệt (trưởng nhóm)</a:t>
            </a:r>
          </a:p>
          <a:p>
            <a:pPr algn="l" marL="792357" indent="-396179" lvl="1">
              <a:lnSpc>
                <a:spcPts val="4844"/>
              </a:lnSpc>
              <a:buFont typeface="Arial"/>
              <a:buChar char="•"/>
            </a:pPr>
            <a:r>
              <a:rPr lang="en-US" b="true" sz="3670">
                <a:solidFill>
                  <a:srgbClr val="D96627"/>
                </a:solidFill>
                <a:latin typeface="Nunito Bold"/>
                <a:ea typeface="Nunito Bold"/>
                <a:cs typeface="Nunito Bold"/>
                <a:sym typeface="Nunito Bold"/>
              </a:rPr>
              <a:t>3122410194 - Nguyễn Thế Kiên</a:t>
            </a:r>
          </a:p>
          <a:p>
            <a:pPr algn="l" marL="792357" indent="-396179" lvl="1">
              <a:lnSpc>
                <a:spcPts val="4844"/>
              </a:lnSpc>
              <a:buFont typeface="Arial"/>
              <a:buChar char="•"/>
            </a:pPr>
            <a:r>
              <a:rPr lang="en-US" b="true" sz="3670">
                <a:solidFill>
                  <a:srgbClr val="D96627"/>
                </a:solidFill>
                <a:latin typeface="Nunito Bold"/>
                <a:ea typeface="Nunito Bold"/>
                <a:cs typeface="Nunito Bold"/>
                <a:sym typeface="Nunito Bold"/>
              </a:rPr>
              <a:t>3122410200 - Phạm Văn Kiệt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4739" y="2104587"/>
            <a:ext cx="371326" cy="6597015"/>
            <a:chOff x="0" y="0"/>
            <a:chExt cx="97798" cy="17374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798" cy="1737485"/>
            </a:xfrm>
            <a:custGeom>
              <a:avLst/>
              <a:gdLst/>
              <a:ahLst/>
              <a:cxnLst/>
              <a:rect r="r" b="b" t="t" l="l"/>
              <a:pathLst>
                <a:path h="1737485" w="97798">
                  <a:moveTo>
                    <a:pt x="0" y="0"/>
                  </a:moveTo>
                  <a:lnTo>
                    <a:pt x="97798" y="0"/>
                  </a:lnTo>
                  <a:lnTo>
                    <a:pt x="97798" y="1737485"/>
                  </a:lnTo>
                  <a:lnTo>
                    <a:pt x="0" y="1737485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7798" cy="1785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MỤC LỤC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52081" y="1982667"/>
            <a:ext cx="12336720" cy="671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 phân tích dữ liệu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Tóm tắt dữ liệu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Tiền xử lý dữ liệu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độ dài trung bình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tần suất từ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theo Sentiment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Bigram phổ biến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Phân tích từ vựng cảm xúc</a:t>
            </a:r>
          </a:p>
          <a:p>
            <a:pPr algn="just" marL="777238" indent="-388619" lvl="1">
              <a:lnSpc>
                <a:spcPts val="5939"/>
              </a:lnSpc>
              <a:buFont typeface="Arial"/>
              <a:buChar char="•"/>
            </a:pPr>
            <a:r>
              <a:rPr lang="en-US" b="true" sz="35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Kết luận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4739" y="2104587"/>
            <a:ext cx="371326" cy="5476862"/>
            <a:chOff x="0" y="0"/>
            <a:chExt cx="97798" cy="14424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798" cy="1442466"/>
            </a:xfrm>
            <a:custGeom>
              <a:avLst/>
              <a:gdLst/>
              <a:ahLst/>
              <a:cxnLst/>
              <a:rect r="r" b="b" t="t" l="l"/>
              <a:pathLst>
                <a:path h="1442466" w="97798">
                  <a:moveTo>
                    <a:pt x="0" y="0"/>
                  </a:moveTo>
                  <a:lnTo>
                    <a:pt x="97798" y="0"/>
                  </a:lnTo>
                  <a:lnTo>
                    <a:pt x="97798" y="1442466"/>
                  </a:lnTo>
                  <a:lnTo>
                    <a:pt x="0" y="1442466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7798" cy="14900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MỤC TIÊU PHÂN TÍCH DỮ LIỆU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771131" y="2049779"/>
            <a:ext cx="12913417" cy="5425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59"/>
              </a:lnSpc>
            </a:pPr>
            <a:r>
              <a:rPr lang="en-US" b="true" sz="43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Khảo sát dataset của 50k Movie Reviews IMDB</a:t>
            </a:r>
          </a:p>
          <a:p>
            <a:pPr algn="just">
              <a:lnSpc>
                <a:spcPts val="7259"/>
              </a:lnSpc>
            </a:pPr>
            <a:r>
              <a:rPr lang="en-US" b="true" sz="43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Hiểu rõ cách phân phối đánh giá trên IMDB</a:t>
            </a:r>
          </a:p>
          <a:p>
            <a:pPr algn="just">
              <a:lnSpc>
                <a:spcPts val="7259"/>
              </a:lnSpc>
            </a:pPr>
            <a:r>
              <a:rPr lang="en-US" b="true" sz="43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Kiểm tra sự tích cực và tiêu cực của các đánh giá</a:t>
            </a:r>
          </a:p>
          <a:p>
            <a:pPr algn="just">
              <a:lnSpc>
                <a:spcPts val="7259"/>
              </a:lnSpc>
            </a:pPr>
            <a:r>
              <a:rPr lang="en-US" b="true" sz="43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Kiểm tra mối quan hệ giữa độ dài đánh giá và cảm xúc từ ngữ</a:t>
            </a:r>
          </a:p>
          <a:p>
            <a:pPr algn="just">
              <a:lnSpc>
                <a:spcPts val="7259"/>
              </a:lnSpc>
            </a:pPr>
            <a:r>
              <a:rPr lang="en-US" b="true" sz="43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Kiểm tra dữ liệu có bị mất cân bằng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4739" y="1914087"/>
            <a:ext cx="371326" cy="5133975"/>
            <a:chOff x="0" y="0"/>
            <a:chExt cx="97798" cy="1352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798" cy="1352158"/>
            </a:xfrm>
            <a:custGeom>
              <a:avLst/>
              <a:gdLst/>
              <a:ahLst/>
              <a:cxnLst/>
              <a:rect r="r" b="b" t="t" l="l"/>
              <a:pathLst>
                <a:path h="1352158" w="97798">
                  <a:moveTo>
                    <a:pt x="0" y="0"/>
                  </a:moveTo>
                  <a:lnTo>
                    <a:pt x="97798" y="0"/>
                  </a:lnTo>
                  <a:lnTo>
                    <a:pt x="97798" y="1352158"/>
                  </a:lnTo>
                  <a:lnTo>
                    <a:pt x="0" y="1352158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7798" cy="1399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24739" y="1914087"/>
            <a:ext cx="13644634" cy="5133975"/>
            <a:chOff x="0" y="0"/>
            <a:chExt cx="3593648" cy="135215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93648" cy="1352158"/>
            </a:xfrm>
            <a:custGeom>
              <a:avLst/>
              <a:gdLst/>
              <a:ahLst/>
              <a:cxnLst/>
              <a:rect r="r" b="b" t="t" l="l"/>
              <a:pathLst>
                <a:path h="1352158" w="3593648">
                  <a:moveTo>
                    <a:pt x="11348" y="0"/>
                  </a:moveTo>
                  <a:lnTo>
                    <a:pt x="3582301" y="0"/>
                  </a:lnTo>
                  <a:cubicBezTo>
                    <a:pt x="3588568" y="0"/>
                    <a:pt x="3593648" y="5081"/>
                    <a:pt x="3593648" y="11348"/>
                  </a:cubicBezTo>
                  <a:lnTo>
                    <a:pt x="3593648" y="1340810"/>
                  </a:lnTo>
                  <a:cubicBezTo>
                    <a:pt x="3593648" y="1343820"/>
                    <a:pt x="3592453" y="1346706"/>
                    <a:pt x="3590325" y="1348834"/>
                  </a:cubicBezTo>
                  <a:cubicBezTo>
                    <a:pt x="3588196" y="1350962"/>
                    <a:pt x="3585310" y="1352158"/>
                    <a:pt x="3582301" y="1352158"/>
                  </a:cubicBezTo>
                  <a:lnTo>
                    <a:pt x="11348" y="1352158"/>
                  </a:lnTo>
                  <a:cubicBezTo>
                    <a:pt x="5081" y="1352158"/>
                    <a:pt x="0" y="1347077"/>
                    <a:pt x="0" y="1340810"/>
                  </a:cubicBezTo>
                  <a:lnTo>
                    <a:pt x="0" y="11348"/>
                  </a:lnTo>
                  <a:cubicBezTo>
                    <a:pt x="0" y="8338"/>
                    <a:pt x="1196" y="5452"/>
                    <a:pt x="3324" y="3324"/>
                  </a:cubicBezTo>
                  <a:cubicBezTo>
                    <a:pt x="5452" y="1196"/>
                    <a:pt x="8338" y="0"/>
                    <a:pt x="11348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593648" cy="13902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TÓM TẮT DỮ LIỆU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71131" y="2228412"/>
            <a:ext cx="12336720" cy="435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3000" b="true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Tên dataset: IMDB Movie Review Dataset</a:t>
            </a:r>
          </a:p>
          <a:p>
            <a:pPr algn="just">
              <a:lnSpc>
                <a:spcPts val="4950"/>
              </a:lnSpc>
            </a:pPr>
            <a:r>
              <a:rPr lang="en-US" sz="3000" b="true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Nội dung: Bộ dữ liệu chứa các bài đánh giá từ trang Internet Movie Database </a:t>
            </a:r>
            <a:r>
              <a:rPr lang="en-US" b="true" sz="3000" i="true">
                <a:solidFill>
                  <a:srgbClr val="C5581D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(IMDB)</a:t>
            </a:r>
          </a:p>
          <a:p>
            <a:pPr algn="just">
              <a:lnSpc>
                <a:spcPts val="4950"/>
              </a:lnSpc>
            </a:pPr>
            <a:r>
              <a:rPr lang="en-US" sz="3000" b="true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Tổng số bài đánh giá: 50.000 bài</a:t>
            </a:r>
          </a:p>
          <a:p>
            <a:pPr algn="just">
              <a:lnSpc>
                <a:spcPts val="4950"/>
              </a:lnSpc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Nhãn: Phân loại nhị phân </a:t>
            </a:r>
            <a:r>
              <a:rPr lang="en-US" b="true" sz="3000" i="true">
                <a:solidFill>
                  <a:srgbClr val="C5581D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(Tích cực/Tiêu cực)</a:t>
            </a:r>
          </a:p>
          <a:p>
            <a:pPr algn="just">
              <a:lnSpc>
                <a:spcPts val="4950"/>
              </a:lnSpc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Dữ liệu huấn luyện: 25000 bài </a:t>
            </a:r>
            <a:r>
              <a:rPr lang="en-US" b="true" sz="3000" i="true">
                <a:solidFill>
                  <a:srgbClr val="C5581D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(50% tích cực, 50% tiêu cực)</a:t>
            </a:r>
          </a:p>
          <a:p>
            <a:pPr algn="just">
              <a:lnSpc>
                <a:spcPts val="4950"/>
              </a:lnSpc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Dữ liệu kiểm tra: 25000 bài </a:t>
            </a:r>
            <a:r>
              <a:rPr lang="en-US" b="true" sz="3000" i="true">
                <a:solidFill>
                  <a:srgbClr val="C5581D"/>
                </a:solidFill>
                <a:latin typeface="Nunito Bold Italics"/>
                <a:ea typeface="Nunito Bold Italics"/>
                <a:cs typeface="Nunito Bold Italics"/>
                <a:sym typeface="Nunito Bold Italics"/>
              </a:rPr>
              <a:t>(50% tích cực, 50% tiêu cực)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24739" y="1914087"/>
            <a:ext cx="371326" cy="5907291"/>
            <a:chOff x="0" y="0"/>
            <a:chExt cx="97798" cy="15558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798" cy="1555830"/>
            </a:xfrm>
            <a:custGeom>
              <a:avLst/>
              <a:gdLst/>
              <a:ahLst/>
              <a:cxnLst/>
              <a:rect r="r" b="b" t="t" l="l"/>
              <a:pathLst>
                <a:path h="1555830" w="97798">
                  <a:moveTo>
                    <a:pt x="0" y="0"/>
                  </a:moveTo>
                  <a:lnTo>
                    <a:pt x="97798" y="0"/>
                  </a:lnTo>
                  <a:lnTo>
                    <a:pt x="97798" y="1555830"/>
                  </a:lnTo>
                  <a:lnTo>
                    <a:pt x="0" y="1555830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97798" cy="1603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1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24739" y="1914087"/>
            <a:ext cx="13644634" cy="5907291"/>
            <a:chOff x="0" y="0"/>
            <a:chExt cx="3593648" cy="15558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593648" cy="1555830"/>
            </a:xfrm>
            <a:custGeom>
              <a:avLst/>
              <a:gdLst/>
              <a:ahLst/>
              <a:cxnLst/>
              <a:rect r="r" b="b" t="t" l="l"/>
              <a:pathLst>
                <a:path h="1555830" w="3593648">
                  <a:moveTo>
                    <a:pt x="11348" y="0"/>
                  </a:moveTo>
                  <a:lnTo>
                    <a:pt x="3582301" y="0"/>
                  </a:lnTo>
                  <a:cubicBezTo>
                    <a:pt x="3588568" y="0"/>
                    <a:pt x="3593648" y="5081"/>
                    <a:pt x="3593648" y="11348"/>
                  </a:cubicBezTo>
                  <a:lnTo>
                    <a:pt x="3593648" y="1544482"/>
                  </a:lnTo>
                  <a:cubicBezTo>
                    <a:pt x="3593648" y="1550749"/>
                    <a:pt x="3588568" y="1555830"/>
                    <a:pt x="3582301" y="1555830"/>
                  </a:cubicBezTo>
                  <a:lnTo>
                    <a:pt x="11348" y="1555830"/>
                  </a:lnTo>
                  <a:cubicBezTo>
                    <a:pt x="8338" y="1555830"/>
                    <a:pt x="5452" y="1554634"/>
                    <a:pt x="3324" y="1552506"/>
                  </a:cubicBezTo>
                  <a:cubicBezTo>
                    <a:pt x="1196" y="1550378"/>
                    <a:pt x="0" y="1547491"/>
                    <a:pt x="0" y="1544482"/>
                  </a:cubicBezTo>
                  <a:lnTo>
                    <a:pt x="0" y="11348"/>
                  </a:lnTo>
                  <a:cubicBezTo>
                    <a:pt x="0" y="8338"/>
                    <a:pt x="1196" y="5452"/>
                    <a:pt x="3324" y="3324"/>
                  </a:cubicBezTo>
                  <a:cubicBezTo>
                    <a:pt x="5452" y="1196"/>
                    <a:pt x="8338" y="0"/>
                    <a:pt x="11348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3593648" cy="15939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TIỀN XỬ LÝ DỮ LIỆU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78696" y="2315033"/>
            <a:ext cx="12336720" cy="498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50"/>
              </a:lnSpc>
            </a:pPr>
            <a:r>
              <a:rPr lang="en-US" sz="3000" b="true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Sau đây là các kỹ thuật xử lý, làm sạch dữ liệu văn bản được sử dụng: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Loại bỏ HTML tags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Chuyển đổi tất cả các chữ sang chữ thường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Loại bỏ dấu câu (các kí tự như ?, !, ...)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Tách từ (chuẩn bị dữ liệu cho tần suất từ)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Loại bỏ stopwords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Lọc từ quá ngắn</a:t>
            </a:r>
          </a:p>
          <a:p>
            <a:pPr algn="just" marL="647702" indent="-323851" lvl="1">
              <a:lnSpc>
                <a:spcPts val="4950"/>
              </a:lnSpc>
              <a:buFont typeface="Arial"/>
              <a:buChar char="•"/>
            </a:pPr>
            <a:r>
              <a:rPr lang="en-US" b="true" sz="3000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Tạo n-gram (bigrams)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9211" y="2332399"/>
            <a:ext cx="6126417" cy="4103392"/>
          </a:xfrm>
          <a:custGeom>
            <a:avLst/>
            <a:gdLst/>
            <a:ahLst/>
            <a:cxnLst/>
            <a:rect r="r" b="b" t="t" l="l"/>
            <a:pathLst>
              <a:path h="4103392" w="6126417">
                <a:moveTo>
                  <a:pt x="0" y="0"/>
                </a:moveTo>
                <a:lnTo>
                  <a:pt x="6126417" y="0"/>
                </a:lnTo>
                <a:lnTo>
                  <a:pt x="6126417" y="4103392"/>
                </a:lnTo>
                <a:lnTo>
                  <a:pt x="0" y="410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077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PHÂN TÍCH ĐỘ DÀI TRUNG BÌNH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11671" y="7352169"/>
            <a:ext cx="13037499" cy="177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Độ dài đánh giá tập trung vào tầm 130-280 số từ</a:t>
            </a:r>
          </a:p>
          <a:p>
            <a:pPr algn="just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Có một số lượng lớn đánh giá khoảng 1000 từ nhiều hơn đánh giá khoảng 900 từ trở xuống, có thể là do spam</a:t>
            </a:r>
          </a:p>
          <a:p>
            <a:pPr algn="just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So sánh dựa trên tiêu chí tích cực và tiêu cực, các đánh giá tích cực có độ dài trung bình cao hơn các đánh giá tiêu cực (đặc biệt ở trong dữ liệu huấn luyện)</a:t>
            </a:r>
          </a:p>
          <a:p>
            <a:pPr algn="just" marL="388622" indent="-194311" lvl="1">
              <a:lnSpc>
                <a:spcPts val="2880"/>
              </a:lnSpc>
              <a:buFont typeface="Arial"/>
              <a:buChar char="•"/>
            </a:pPr>
            <a:r>
              <a:rPr lang="en-US" sz="18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Các đánh giá tiêu cực có xu hướng thấp hơn đánh giá tích cực khoảng từ 5-10 từ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880648" y="6620067"/>
            <a:ext cx="4003543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đọ dài trung bình bài đánh giá IMDB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15214" y="2332399"/>
            <a:ext cx="6220188" cy="4103392"/>
          </a:xfrm>
          <a:custGeom>
            <a:avLst/>
            <a:gdLst/>
            <a:ahLst/>
            <a:cxnLst/>
            <a:rect r="r" b="b" t="t" l="l"/>
            <a:pathLst>
              <a:path h="4103392" w="6220188">
                <a:moveTo>
                  <a:pt x="0" y="0"/>
                </a:moveTo>
                <a:lnTo>
                  <a:pt x="6220188" y="0"/>
                </a:lnTo>
                <a:lnTo>
                  <a:pt x="6220188" y="4103392"/>
                </a:lnTo>
                <a:lnTo>
                  <a:pt x="0" y="4103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4176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239917" y="6620067"/>
            <a:ext cx="3970782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phân phối độ dài bài đánh giá IMDB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5214" y="1571952"/>
            <a:ext cx="1383041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b="true" sz="21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tiêu: Kiểm tra độ dài trung bình của các bài đánh giá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2115214" y="7134417"/>
            <a:ext cx="13830414" cy="2268114"/>
            <a:chOff x="0" y="0"/>
            <a:chExt cx="3642578" cy="59736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42578" cy="597363"/>
            </a:xfrm>
            <a:custGeom>
              <a:avLst/>
              <a:gdLst/>
              <a:ahLst/>
              <a:cxnLst/>
              <a:rect r="r" b="b" t="t" l="l"/>
              <a:pathLst>
                <a:path h="597363" w="3642578">
                  <a:moveTo>
                    <a:pt x="11196" y="0"/>
                  </a:moveTo>
                  <a:lnTo>
                    <a:pt x="3631383" y="0"/>
                  </a:lnTo>
                  <a:cubicBezTo>
                    <a:pt x="3637566" y="0"/>
                    <a:pt x="3642578" y="5012"/>
                    <a:pt x="3642578" y="11196"/>
                  </a:cubicBezTo>
                  <a:lnTo>
                    <a:pt x="3642578" y="586168"/>
                  </a:lnTo>
                  <a:cubicBezTo>
                    <a:pt x="3642578" y="592351"/>
                    <a:pt x="3637566" y="597363"/>
                    <a:pt x="3631383" y="597363"/>
                  </a:cubicBezTo>
                  <a:lnTo>
                    <a:pt x="11196" y="597363"/>
                  </a:lnTo>
                  <a:cubicBezTo>
                    <a:pt x="5012" y="597363"/>
                    <a:pt x="0" y="592351"/>
                    <a:pt x="0" y="586168"/>
                  </a:cubicBezTo>
                  <a:lnTo>
                    <a:pt x="0" y="11196"/>
                  </a:lnTo>
                  <a:cubicBezTo>
                    <a:pt x="0" y="5012"/>
                    <a:pt x="5012" y="0"/>
                    <a:pt x="11196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3642578" cy="635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15214" y="7134417"/>
            <a:ext cx="299097" cy="2268114"/>
            <a:chOff x="0" y="0"/>
            <a:chExt cx="78775" cy="59736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78775" cy="597363"/>
            </a:xfrm>
            <a:custGeom>
              <a:avLst/>
              <a:gdLst/>
              <a:ahLst/>
              <a:cxnLst/>
              <a:rect r="r" b="b" t="t" l="l"/>
              <a:pathLst>
                <a:path h="597363" w="78775">
                  <a:moveTo>
                    <a:pt x="0" y="0"/>
                  </a:moveTo>
                  <a:lnTo>
                    <a:pt x="78775" y="0"/>
                  </a:lnTo>
                  <a:lnTo>
                    <a:pt x="78775" y="597363"/>
                  </a:lnTo>
                  <a:lnTo>
                    <a:pt x="0" y="597363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78775" cy="635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5214" y="5881804"/>
            <a:ext cx="6712298" cy="2163339"/>
            <a:chOff x="0" y="0"/>
            <a:chExt cx="1767848" cy="5697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7848" cy="569768"/>
            </a:xfrm>
            <a:custGeom>
              <a:avLst/>
              <a:gdLst/>
              <a:ahLst/>
              <a:cxnLst/>
              <a:rect r="r" b="b" t="t" l="l"/>
              <a:pathLst>
                <a:path h="569768" w="1767848">
                  <a:moveTo>
                    <a:pt x="23068" y="0"/>
                  </a:moveTo>
                  <a:lnTo>
                    <a:pt x="1744780" y="0"/>
                  </a:lnTo>
                  <a:cubicBezTo>
                    <a:pt x="1750898" y="0"/>
                    <a:pt x="1756766" y="2430"/>
                    <a:pt x="1761092" y="6756"/>
                  </a:cubicBezTo>
                  <a:cubicBezTo>
                    <a:pt x="1765418" y="11082"/>
                    <a:pt x="1767848" y="16950"/>
                    <a:pt x="1767848" y="23068"/>
                  </a:cubicBezTo>
                  <a:lnTo>
                    <a:pt x="1767848" y="546700"/>
                  </a:lnTo>
                  <a:cubicBezTo>
                    <a:pt x="1767848" y="559440"/>
                    <a:pt x="1757520" y="569768"/>
                    <a:pt x="1744780" y="569768"/>
                  </a:cubicBezTo>
                  <a:lnTo>
                    <a:pt x="23068" y="569768"/>
                  </a:lnTo>
                  <a:cubicBezTo>
                    <a:pt x="16950" y="569768"/>
                    <a:pt x="11082" y="567338"/>
                    <a:pt x="6756" y="563012"/>
                  </a:cubicBezTo>
                  <a:cubicBezTo>
                    <a:pt x="2430" y="558686"/>
                    <a:pt x="0" y="552818"/>
                    <a:pt x="0" y="546700"/>
                  </a:cubicBezTo>
                  <a:lnTo>
                    <a:pt x="0" y="23068"/>
                  </a:lnTo>
                  <a:cubicBezTo>
                    <a:pt x="0" y="16950"/>
                    <a:pt x="2430" y="11082"/>
                    <a:pt x="6756" y="6756"/>
                  </a:cubicBezTo>
                  <a:cubicBezTo>
                    <a:pt x="11082" y="2430"/>
                    <a:pt x="16950" y="0"/>
                    <a:pt x="23068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7848" cy="607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5214" y="5881804"/>
            <a:ext cx="299097" cy="2163339"/>
            <a:chOff x="0" y="0"/>
            <a:chExt cx="78775" cy="5697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5" cy="569768"/>
            </a:xfrm>
            <a:custGeom>
              <a:avLst/>
              <a:gdLst/>
              <a:ahLst/>
              <a:cxnLst/>
              <a:rect r="r" b="b" t="t" l="l"/>
              <a:pathLst>
                <a:path h="569768" w="78775">
                  <a:moveTo>
                    <a:pt x="0" y="0"/>
                  </a:moveTo>
                  <a:lnTo>
                    <a:pt x="78775" y="0"/>
                  </a:lnTo>
                  <a:lnTo>
                    <a:pt x="78775" y="569768"/>
                  </a:lnTo>
                  <a:lnTo>
                    <a:pt x="0" y="569768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8775" cy="60786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286875" y="2349289"/>
            <a:ext cx="6658753" cy="4423685"/>
          </a:xfrm>
          <a:custGeom>
            <a:avLst/>
            <a:gdLst/>
            <a:ahLst/>
            <a:cxnLst/>
            <a:rect r="r" b="b" t="t" l="l"/>
            <a:pathLst>
              <a:path h="4423685" w="6658753">
                <a:moveTo>
                  <a:pt x="0" y="0"/>
                </a:moveTo>
                <a:lnTo>
                  <a:pt x="6658753" y="0"/>
                </a:lnTo>
                <a:lnTo>
                  <a:pt x="6658753" y="4423685"/>
                </a:lnTo>
                <a:lnTo>
                  <a:pt x="0" y="4423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052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PHÂN TÍCH TẦN SUẤT TỪ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5214" y="2364936"/>
            <a:ext cx="5245798" cy="287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b="true" sz="2399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Top 10 Từ X</a:t>
            </a:r>
            <a:r>
              <a:rPr lang="en-US" b="true" sz="2399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uất Hiện Nhiều Nhất: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movie (85,222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but (81,796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film (76,028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not (60,063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his (57,305 lần)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53836" y="6102413"/>
            <a:ext cx="5951989" cy="1645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8" indent="-226694" lvl="1">
              <a:lnSpc>
                <a:spcPts val="3359"/>
              </a:lnSpc>
              <a:buFont typeface="Arial"/>
              <a:buChar char="•"/>
            </a:pP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Các</a:t>
            </a: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từ liên quan đến phim </a:t>
            </a:r>
            <a:r>
              <a:rPr lang="en-US" sz="2099" i="true">
                <a:solidFill>
                  <a:srgbClr val="252D37"/>
                </a:solidFill>
                <a:latin typeface="Nunito Italics"/>
                <a:ea typeface="Nunito Italics"/>
                <a:cs typeface="Nunito Italics"/>
                <a:sym typeface="Nunito Italics"/>
              </a:rPr>
              <a:t>("movie", "film")</a:t>
            </a: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xuất hiện nhiều nhất.</a:t>
            </a:r>
          </a:p>
          <a:p>
            <a:pPr algn="just" marL="453388" indent="-226694" lvl="1">
              <a:lnSpc>
                <a:spcPts val="3359"/>
              </a:lnSpc>
              <a:buFont typeface="Arial"/>
              <a:buChar char="•"/>
            </a:pP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Từ phủ định </a:t>
            </a:r>
            <a:r>
              <a:rPr lang="en-US" b="true" sz="2099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"not"</a:t>
            </a: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xuất hiện với tần suất cao, cho thấy sự phổ biến của đánh giá tiêu cực.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97846" y="6992049"/>
            <a:ext cx="3436810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tân suât từ bài đánh giá IMDB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471363" y="2850711"/>
            <a:ext cx="3356149" cy="239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ha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ve (55,114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one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(51,476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it's (49,022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all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(45,708 lần)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by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 (44,176 lần)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15214" y="1571952"/>
            <a:ext cx="1383041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b="true" sz="21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tiêu: Kiểm tra tần suất từ, từ đó suy ra được những từ gì cần phải lược bỏ nên không liên quan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PHÂN TÍCH THEO SENTIMENT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91464" y="7280414"/>
            <a:ext cx="13104962" cy="19189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Tương tự như không xét theo sentiment, đánh giá tích cực có xu hướng dài hơn một chút so với đánh giá tiêu cực</a:t>
            </a:r>
          </a:p>
          <a:p>
            <a:pPr algn="just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Ở so sánh độ dài đánh giá theo Sentiment, số lượng từ ở một số đánh giá tích có xu hướng nhiều hơn rất nhiều so với đánh giá tiêu cực (trung bình từ 300-900 từ)</a:t>
            </a:r>
          </a:p>
          <a:p>
            <a:pPr algn="just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Các từ đặc trưng cho thấy sự khác biệt rõ rệt trong cách diễn đạt giữa đánh giá tích cực và đánh giá tiêu cực, ví dụ như ở đánh giá tích cực có tần suất từ ‘love’ cao nhất, tương tự với từ ‘hate’ ở đánh giá tiêu cực</a:t>
            </a:r>
          </a:p>
          <a:p>
            <a:pPr algn="just" marL="345443" indent="-172721" lvl="1">
              <a:lnSpc>
                <a:spcPts val="2560"/>
              </a:lnSpc>
              <a:buFont typeface="Arial"/>
              <a:buChar char="•"/>
            </a:pPr>
            <a:r>
              <a:rPr lang="en-US" sz="1600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Ở đánh giác tích cực có xu hướng nhiều từ đặc trưng hơn so với đánh giá tiêu cực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438733" y="6620067"/>
            <a:ext cx="4887373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tần suất của các từ đặc trưng theo Sentiment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32129" y="6620067"/>
            <a:ext cx="4386358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so sánh  độ dài đánh giá theo Sentiment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15214" y="2332399"/>
            <a:ext cx="6220188" cy="4103392"/>
          </a:xfrm>
          <a:custGeom>
            <a:avLst/>
            <a:gdLst/>
            <a:ahLst/>
            <a:cxnLst/>
            <a:rect r="r" b="b" t="t" l="l"/>
            <a:pathLst>
              <a:path h="4103392" w="6220188">
                <a:moveTo>
                  <a:pt x="0" y="0"/>
                </a:moveTo>
                <a:lnTo>
                  <a:pt x="6220188" y="0"/>
                </a:lnTo>
                <a:lnTo>
                  <a:pt x="6220188" y="4103392"/>
                </a:lnTo>
                <a:lnTo>
                  <a:pt x="0" y="4103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176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768996" y="2332399"/>
            <a:ext cx="6176632" cy="4103392"/>
          </a:xfrm>
          <a:custGeom>
            <a:avLst/>
            <a:gdLst/>
            <a:ahLst/>
            <a:cxnLst/>
            <a:rect r="r" b="b" t="t" l="l"/>
            <a:pathLst>
              <a:path h="4103392" w="6176632">
                <a:moveTo>
                  <a:pt x="0" y="0"/>
                </a:moveTo>
                <a:lnTo>
                  <a:pt x="6176632" y="0"/>
                </a:lnTo>
                <a:lnTo>
                  <a:pt x="6176632" y="4103392"/>
                </a:lnTo>
                <a:lnTo>
                  <a:pt x="0" y="41033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5052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2115214" y="7134417"/>
            <a:ext cx="13830414" cy="2268114"/>
            <a:chOff x="0" y="0"/>
            <a:chExt cx="3642578" cy="59736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642578" cy="597363"/>
            </a:xfrm>
            <a:custGeom>
              <a:avLst/>
              <a:gdLst/>
              <a:ahLst/>
              <a:cxnLst/>
              <a:rect r="r" b="b" t="t" l="l"/>
              <a:pathLst>
                <a:path h="597363" w="3642578">
                  <a:moveTo>
                    <a:pt x="11196" y="0"/>
                  </a:moveTo>
                  <a:lnTo>
                    <a:pt x="3631383" y="0"/>
                  </a:lnTo>
                  <a:cubicBezTo>
                    <a:pt x="3637566" y="0"/>
                    <a:pt x="3642578" y="5012"/>
                    <a:pt x="3642578" y="11196"/>
                  </a:cubicBezTo>
                  <a:lnTo>
                    <a:pt x="3642578" y="586168"/>
                  </a:lnTo>
                  <a:cubicBezTo>
                    <a:pt x="3642578" y="592351"/>
                    <a:pt x="3637566" y="597363"/>
                    <a:pt x="3631383" y="597363"/>
                  </a:cubicBezTo>
                  <a:lnTo>
                    <a:pt x="11196" y="597363"/>
                  </a:lnTo>
                  <a:cubicBezTo>
                    <a:pt x="5012" y="597363"/>
                    <a:pt x="0" y="592351"/>
                    <a:pt x="0" y="586168"/>
                  </a:cubicBezTo>
                  <a:lnTo>
                    <a:pt x="0" y="11196"/>
                  </a:lnTo>
                  <a:cubicBezTo>
                    <a:pt x="0" y="5012"/>
                    <a:pt x="5012" y="0"/>
                    <a:pt x="11196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642578" cy="635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115214" y="7134417"/>
            <a:ext cx="299097" cy="2268114"/>
            <a:chOff x="0" y="0"/>
            <a:chExt cx="78775" cy="59736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8775" cy="597363"/>
            </a:xfrm>
            <a:custGeom>
              <a:avLst/>
              <a:gdLst/>
              <a:ahLst/>
              <a:cxnLst/>
              <a:rect r="r" b="b" t="t" l="l"/>
              <a:pathLst>
                <a:path h="597363" w="78775">
                  <a:moveTo>
                    <a:pt x="0" y="0"/>
                  </a:moveTo>
                  <a:lnTo>
                    <a:pt x="78775" y="0"/>
                  </a:lnTo>
                  <a:lnTo>
                    <a:pt x="78775" y="597363"/>
                  </a:lnTo>
                  <a:lnTo>
                    <a:pt x="0" y="597363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8775" cy="6354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15214" y="1571952"/>
            <a:ext cx="1383041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b="true" sz="21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tiêu: So sánh độ dài đánh giá, tìm ra các từ đặc trưng để cải thiện thuật toán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0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15214" y="5691304"/>
            <a:ext cx="6712298" cy="2353717"/>
            <a:chOff x="0" y="0"/>
            <a:chExt cx="1767848" cy="6199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67848" cy="619909"/>
            </a:xfrm>
            <a:custGeom>
              <a:avLst/>
              <a:gdLst/>
              <a:ahLst/>
              <a:cxnLst/>
              <a:rect r="r" b="b" t="t" l="l"/>
              <a:pathLst>
                <a:path h="619909" w="1767848">
                  <a:moveTo>
                    <a:pt x="23068" y="0"/>
                  </a:moveTo>
                  <a:lnTo>
                    <a:pt x="1744780" y="0"/>
                  </a:lnTo>
                  <a:cubicBezTo>
                    <a:pt x="1750898" y="0"/>
                    <a:pt x="1756766" y="2430"/>
                    <a:pt x="1761092" y="6756"/>
                  </a:cubicBezTo>
                  <a:cubicBezTo>
                    <a:pt x="1765418" y="11082"/>
                    <a:pt x="1767848" y="16950"/>
                    <a:pt x="1767848" y="23068"/>
                  </a:cubicBezTo>
                  <a:lnTo>
                    <a:pt x="1767848" y="596841"/>
                  </a:lnTo>
                  <a:cubicBezTo>
                    <a:pt x="1767848" y="602959"/>
                    <a:pt x="1765418" y="608827"/>
                    <a:pt x="1761092" y="613153"/>
                  </a:cubicBezTo>
                  <a:cubicBezTo>
                    <a:pt x="1756766" y="617479"/>
                    <a:pt x="1750898" y="619909"/>
                    <a:pt x="1744780" y="619909"/>
                  </a:cubicBezTo>
                  <a:lnTo>
                    <a:pt x="23068" y="619909"/>
                  </a:lnTo>
                  <a:cubicBezTo>
                    <a:pt x="16950" y="619909"/>
                    <a:pt x="11082" y="617479"/>
                    <a:pt x="6756" y="613153"/>
                  </a:cubicBezTo>
                  <a:cubicBezTo>
                    <a:pt x="2430" y="608827"/>
                    <a:pt x="0" y="602959"/>
                    <a:pt x="0" y="596841"/>
                  </a:cubicBezTo>
                  <a:lnTo>
                    <a:pt x="0" y="23068"/>
                  </a:lnTo>
                  <a:cubicBezTo>
                    <a:pt x="0" y="16950"/>
                    <a:pt x="2430" y="11082"/>
                    <a:pt x="6756" y="6756"/>
                  </a:cubicBezTo>
                  <a:cubicBezTo>
                    <a:pt x="11082" y="2430"/>
                    <a:pt x="16950" y="0"/>
                    <a:pt x="23068" y="0"/>
                  </a:cubicBezTo>
                  <a:close/>
                </a:path>
              </a:pathLst>
            </a:custGeom>
            <a:solidFill>
              <a:srgbClr val="D96627">
                <a:alpha val="18824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767848" cy="658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15214" y="5691304"/>
            <a:ext cx="299097" cy="2353717"/>
            <a:chOff x="0" y="0"/>
            <a:chExt cx="78775" cy="61990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8775" cy="619909"/>
            </a:xfrm>
            <a:custGeom>
              <a:avLst/>
              <a:gdLst/>
              <a:ahLst/>
              <a:cxnLst/>
              <a:rect r="r" b="b" t="t" l="l"/>
              <a:pathLst>
                <a:path h="619909" w="78775">
                  <a:moveTo>
                    <a:pt x="0" y="0"/>
                  </a:moveTo>
                  <a:lnTo>
                    <a:pt x="78775" y="0"/>
                  </a:lnTo>
                  <a:lnTo>
                    <a:pt x="78775" y="619909"/>
                  </a:lnTo>
                  <a:lnTo>
                    <a:pt x="0" y="619909"/>
                  </a:lnTo>
                  <a:close/>
                </a:path>
              </a:pathLst>
            </a:custGeom>
            <a:solidFill>
              <a:srgbClr val="D96627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78775" cy="658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9286875" y="2349289"/>
            <a:ext cx="6658753" cy="4423685"/>
          </a:xfrm>
          <a:custGeom>
            <a:avLst/>
            <a:gdLst/>
            <a:ahLst/>
            <a:cxnLst/>
            <a:rect r="r" b="b" t="t" l="l"/>
            <a:pathLst>
              <a:path h="4423685" w="6658753">
                <a:moveTo>
                  <a:pt x="0" y="0"/>
                </a:moveTo>
                <a:lnTo>
                  <a:pt x="6658753" y="0"/>
                </a:lnTo>
                <a:lnTo>
                  <a:pt x="6658753" y="4423685"/>
                </a:lnTo>
                <a:lnTo>
                  <a:pt x="0" y="44236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5052" t="0" r="0" b="0"/>
            </a:stretch>
          </a:blipFill>
          <a:ln w="38100" cap="sq">
            <a:solidFill>
              <a:srgbClr val="C5581D"/>
            </a:solidFill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115214" y="666425"/>
            <a:ext cx="14048046" cy="748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b="true" sz="6480">
                <a:solidFill>
                  <a:srgbClr val="D96627"/>
                </a:solidFill>
                <a:latin typeface="Barlow SemiCondensed Bold"/>
                <a:ea typeface="Barlow SemiCondensed Bold"/>
                <a:cs typeface="Barlow SemiCondensed Bold"/>
                <a:sym typeface="Barlow SemiCondensed Bold"/>
              </a:rPr>
              <a:t>PHÂN TÍCH BIGRAM PHỔ BIẾN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5214" y="2364936"/>
            <a:ext cx="3040010" cy="287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2399" b="true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Đá</a:t>
            </a:r>
            <a:r>
              <a:rPr lang="en-US" sz="2399" b="true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nh giá Tích cực: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"ha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ve been"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"more than"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"would have"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"v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ery good"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"h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as been"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04350" y="5797553"/>
            <a:ext cx="5647189" cy="2065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53388" indent="-226694" lvl="1">
              <a:lnSpc>
                <a:spcPts val="3359"/>
              </a:lnSpc>
              <a:buFont typeface="Arial"/>
              <a:buChar char="•"/>
            </a:pP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Bigram tích cực thường chứa các từ đánh giá tích cực, trong khi bigram tiêu cực thường chứa các từ phủ định.</a:t>
            </a:r>
          </a:p>
          <a:p>
            <a:pPr algn="just" marL="453388" indent="-226694" lvl="1">
              <a:lnSpc>
                <a:spcPts val="3359"/>
              </a:lnSpc>
              <a:buFont typeface="Arial"/>
              <a:buChar char="•"/>
            </a:pPr>
            <a:r>
              <a:rPr lang="en-US" sz="20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Một số bigram xuất hiện ở cả hai loại đánh giá, nhưng với tần suất khác nhau.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89352" y="6992049"/>
            <a:ext cx="5253800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"/>
              </a:lnSpc>
              <a:spcBef>
                <a:spcPct val="0"/>
              </a:spcBef>
            </a:pPr>
            <a:r>
              <a:rPr lang="en-US" sz="1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Biểu đồ so sánh Bigram phổ biến giữa tích cực và tiêu cực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340444" y="2364936"/>
            <a:ext cx="3040010" cy="287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39"/>
              </a:lnSpc>
            </a:pPr>
            <a:r>
              <a:rPr lang="en-US" sz="2399" b="true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Đá</a:t>
            </a:r>
            <a:r>
              <a:rPr lang="en-US" sz="2399" b="true">
                <a:solidFill>
                  <a:srgbClr val="252D37"/>
                </a:solidFill>
                <a:latin typeface="Nunito Bold"/>
                <a:ea typeface="Nunito Bold"/>
                <a:cs typeface="Nunito Bold"/>
                <a:sym typeface="Nunito Bold"/>
              </a:rPr>
              <a:t>nh giá Tiêu cực: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"hav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e been"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"would have"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"could hav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e"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"m</a:t>
            </a: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ore than"</a:t>
            </a:r>
          </a:p>
          <a:p>
            <a:pPr algn="just" marL="518158" indent="-259079" lvl="1">
              <a:lnSpc>
                <a:spcPts val="3839"/>
              </a:lnSpc>
              <a:buFont typeface="Arial"/>
              <a:buChar char="•"/>
            </a:pPr>
            <a:r>
              <a:rPr lang="en-US" sz="2399">
                <a:solidFill>
                  <a:srgbClr val="252D37"/>
                </a:solidFill>
                <a:latin typeface="Nunito"/>
                <a:ea typeface="Nunito"/>
                <a:cs typeface="Nunito"/>
                <a:sym typeface="Nunito"/>
              </a:rPr>
              <a:t>"they were"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15214" y="1571952"/>
            <a:ext cx="13830414" cy="41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b="true" sz="2199">
                <a:solidFill>
                  <a:srgbClr val="C5581D"/>
                </a:solidFill>
                <a:latin typeface="Nunito Bold"/>
                <a:ea typeface="Nunito Bold"/>
                <a:cs typeface="Nunito Bold"/>
                <a:sym typeface="Nunito Bold"/>
              </a:rPr>
              <a:t>Mục tiêu: Tìm ra các từ khoá cần thiết để cải thiện thuật toán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DAGi0Ls4WPQ</dc:identifier>
  <dcterms:modified xsi:type="dcterms:W3CDTF">2011-08-01T06:04:30Z</dcterms:modified>
  <cp:revision>1</cp:revision>
  <dc:title>Copy of Copy of Orange Professional Research Project Presentation</dc:title>
</cp:coreProperties>
</file>