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Tahoma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hAULDtjX4hdd8YWHs9wDI2cQkW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Tahoma-bold.fntdata"/><Relationship Id="rId30" Type="http://schemas.openxmlformats.org/officeDocument/2006/relationships/font" Target="fonts/Tahoma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dk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7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" name="Google Shape;20;p27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" name="Google Shape;21;p27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" name="Google Shape;22;p27"/>
          <p:cNvSpPr txBox="1"/>
          <p:nvPr>
            <p:ph idx="1" type="subTitle"/>
          </p:nvPr>
        </p:nvSpPr>
        <p:spPr>
          <a:xfrm>
            <a:off x="2362200" y="4537528"/>
            <a:ext cx="65151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0" type="dt"/>
          </p:nvPr>
        </p:nvSpPr>
        <p:spPr>
          <a:xfrm>
            <a:off x="76200" y="4551524"/>
            <a:ext cx="2057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1" type="ftr"/>
          </p:nvPr>
        </p:nvSpPr>
        <p:spPr>
          <a:xfrm>
            <a:off x="2085393" y="177404"/>
            <a:ext cx="586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2" type="sldNum"/>
          </p:nvPr>
        </p:nvSpPr>
        <p:spPr>
          <a:xfrm>
            <a:off x="8001000" y="171450"/>
            <a:ext cx="8382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27"/>
          <p:cNvSpPr txBox="1"/>
          <p:nvPr>
            <p:ph type="title"/>
          </p:nvPr>
        </p:nvSpPr>
        <p:spPr>
          <a:xfrm>
            <a:off x="2362200" y="2343150"/>
            <a:ext cx="6477000" cy="203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Twentieth Century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5"/>
          <p:cNvSpPr/>
          <p:nvPr>
            <p:ph idx="2" type="pic"/>
          </p:nvPr>
        </p:nvSpPr>
        <p:spPr>
          <a:xfrm>
            <a:off x="1557668" y="0"/>
            <a:ext cx="7586332" cy="3419856"/>
          </a:xfrm>
          <a:prstGeom prst="rect">
            <a:avLst/>
          </a:prstGeom>
          <a:solidFill>
            <a:srgbClr val="A2B2B6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4" name="Google Shape;94;p35"/>
          <p:cNvSpPr txBox="1"/>
          <p:nvPr>
            <p:ph idx="1" type="body"/>
          </p:nvPr>
        </p:nvSpPr>
        <p:spPr>
          <a:xfrm>
            <a:off x="1600200" y="4114800"/>
            <a:ext cx="73152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5" name="Google Shape;95;p35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6" name="Google Shape;96;p35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7" name="Google Shape;97;p35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8" name="Google Shape;98;p35"/>
          <p:cNvSpPr txBox="1"/>
          <p:nvPr>
            <p:ph type="title"/>
          </p:nvPr>
        </p:nvSpPr>
        <p:spPr>
          <a:xfrm>
            <a:off x="1600200" y="3543300"/>
            <a:ext cx="731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b="0" sz="2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5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0" name="Google Shape;100;p35"/>
          <p:cNvSpPr txBox="1"/>
          <p:nvPr>
            <p:ph idx="10" type="dt"/>
          </p:nvPr>
        </p:nvSpPr>
        <p:spPr>
          <a:xfrm>
            <a:off x="6248400" y="4686300"/>
            <a:ext cx="266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5"/>
          <p:cNvSpPr txBox="1"/>
          <p:nvPr>
            <p:ph idx="12" type="sldNum"/>
          </p:nvPr>
        </p:nvSpPr>
        <p:spPr>
          <a:xfrm>
            <a:off x="0" y="3500437"/>
            <a:ext cx="1447800" cy="4976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35"/>
          <p:cNvSpPr txBox="1"/>
          <p:nvPr>
            <p:ph idx="11" type="ftr"/>
          </p:nvPr>
        </p:nvSpPr>
        <p:spPr>
          <a:xfrm>
            <a:off x="1600200" y="4686155"/>
            <a:ext cx="457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/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0" type="dt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1" type="ftr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0" y="1123507"/>
            <a:ext cx="533400" cy="1833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28"/>
          <p:cNvSpPr txBox="1"/>
          <p:nvPr>
            <p:ph idx="1" type="body"/>
          </p:nvPr>
        </p:nvSpPr>
        <p:spPr>
          <a:xfrm>
            <a:off x="609600" y="1352550"/>
            <a:ext cx="81534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9"/>
          <p:cNvSpPr txBox="1"/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" type="body"/>
          </p:nvPr>
        </p:nvSpPr>
        <p:spPr>
          <a:xfrm>
            <a:off x="609600" y="1352551"/>
            <a:ext cx="3886200" cy="3268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2" type="body"/>
          </p:nvPr>
        </p:nvSpPr>
        <p:spPr>
          <a:xfrm>
            <a:off x="4844901" y="1352549"/>
            <a:ext cx="3886200" cy="326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0" type="dt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2" type="sldNum"/>
          </p:nvPr>
        </p:nvSpPr>
        <p:spPr>
          <a:xfrm>
            <a:off x="0" y="1123507"/>
            <a:ext cx="533400" cy="1833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29"/>
          <p:cNvSpPr txBox="1"/>
          <p:nvPr>
            <p:ph idx="11" type="ftr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1" name="Google Shape;51;p26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2" name="Google Shape;52;p26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3" name="Google Shape;53;p26"/>
          <p:cNvSpPr txBox="1"/>
          <p:nvPr>
            <p:ph idx="1" type="subTitle"/>
          </p:nvPr>
        </p:nvSpPr>
        <p:spPr>
          <a:xfrm>
            <a:off x="2362200" y="4537528"/>
            <a:ext cx="65151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0" type="dt"/>
          </p:nvPr>
        </p:nvSpPr>
        <p:spPr>
          <a:xfrm>
            <a:off x="76200" y="4551524"/>
            <a:ext cx="2057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1" type="ftr"/>
          </p:nvPr>
        </p:nvSpPr>
        <p:spPr>
          <a:xfrm>
            <a:off x="2085393" y="177404"/>
            <a:ext cx="586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2" type="sldNum"/>
          </p:nvPr>
        </p:nvSpPr>
        <p:spPr>
          <a:xfrm>
            <a:off x="8001000" y="171450"/>
            <a:ext cx="8382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26"/>
          <p:cNvSpPr txBox="1"/>
          <p:nvPr>
            <p:ph type="title"/>
          </p:nvPr>
        </p:nvSpPr>
        <p:spPr>
          <a:xfrm>
            <a:off x="2362200" y="2343150"/>
            <a:ext cx="6477000" cy="203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Twentieth Century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 rotWithShape="1">
          <a:blip r:embed="rId2">
            <a:alphaModFix/>
          </a:blip>
          <a:tile algn="t" flip="none" tx="0" sx="100000" ty="0" sy="100000"/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/>
          <p:nvPr>
            <p:ph idx="1" type="body"/>
          </p:nvPr>
        </p:nvSpPr>
        <p:spPr>
          <a:xfrm>
            <a:off x="1371600" y="2057400"/>
            <a:ext cx="7123113" cy="1254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0" name="Google Shape;60;p30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" name="Google Shape;61;p30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2" name="Google Shape;62;p30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3" name="Google Shape;63;p30"/>
          <p:cNvSpPr txBox="1"/>
          <p:nvPr>
            <p:ph type="title"/>
          </p:nvPr>
        </p:nvSpPr>
        <p:spPr>
          <a:xfrm>
            <a:off x="1371600" y="1200150"/>
            <a:ext cx="7620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b="0" sz="44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0" type="dt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0"/>
          <p:cNvSpPr txBox="1"/>
          <p:nvPr>
            <p:ph idx="12" type="sldNum"/>
          </p:nvPr>
        </p:nvSpPr>
        <p:spPr>
          <a:xfrm>
            <a:off x="0" y="1314450"/>
            <a:ext cx="1295400" cy="526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 txBox="1"/>
          <p:nvPr>
            <p:ph type="title"/>
          </p:nvPr>
        </p:nvSpPr>
        <p:spPr>
          <a:xfrm>
            <a:off x="612648" y="118110"/>
            <a:ext cx="8153400" cy="100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1"/>
          <p:cNvSpPr txBox="1"/>
          <p:nvPr>
            <p:ph idx="1" type="body"/>
          </p:nvPr>
        </p:nvSpPr>
        <p:spPr>
          <a:xfrm>
            <a:off x="609600" y="1919818"/>
            <a:ext cx="3886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2" type="body"/>
          </p:nvPr>
        </p:nvSpPr>
        <p:spPr>
          <a:xfrm>
            <a:off x="4800600" y="1919818"/>
            <a:ext cx="3886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2" type="sldNum"/>
          </p:nvPr>
        </p:nvSpPr>
        <p:spPr>
          <a:xfrm>
            <a:off x="0" y="1123507"/>
            <a:ext cx="533400" cy="1833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31"/>
          <p:cNvSpPr txBox="1"/>
          <p:nvPr>
            <p:ph idx="11" type="ftr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3" type="body"/>
          </p:nvPr>
        </p:nvSpPr>
        <p:spPr>
          <a:xfrm>
            <a:off x="609600" y="1362287"/>
            <a:ext cx="3886200" cy="5303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4" type="body"/>
          </p:nvPr>
        </p:nvSpPr>
        <p:spPr>
          <a:xfrm>
            <a:off x="4800600" y="1362287"/>
            <a:ext cx="3886200" cy="5303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 txBox="1"/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0" type="dt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1" type="ftr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2" type="sldNum"/>
          </p:nvPr>
        </p:nvSpPr>
        <p:spPr>
          <a:xfrm>
            <a:off x="0" y="1123507"/>
            <a:ext cx="533400" cy="1833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3"/>
          <p:cNvSpPr txBox="1"/>
          <p:nvPr>
            <p:ph idx="10" type="dt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1" type="ftr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3"/>
          <p:cNvSpPr txBox="1"/>
          <p:nvPr>
            <p:ph idx="12" type="sldNum"/>
          </p:nvPr>
        </p:nvSpPr>
        <p:spPr>
          <a:xfrm>
            <a:off x="0" y="4686300"/>
            <a:ext cx="5334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4"/>
          <p:cNvSpPr txBox="1"/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wentieth Century"/>
              <a:buNone/>
              <a:defRPr b="0"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4"/>
          <p:cNvSpPr txBox="1"/>
          <p:nvPr>
            <p:ph idx="10" type="dt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4"/>
          <p:cNvSpPr txBox="1"/>
          <p:nvPr>
            <p:ph idx="11" type="ftr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4"/>
          <p:cNvSpPr txBox="1"/>
          <p:nvPr>
            <p:ph idx="12" type="sldNum"/>
          </p:nvPr>
        </p:nvSpPr>
        <p:spPr>
          <a:xfrm>
            <a:off x="0" y="1123507"/>
            <a:ext cx="533400" cy="1833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34"/>
          <p:cNvSpPr txBox="1"/>
          <p:nvPr>
            <p:ph idx="1" type="body"/>
          </p:nvPr>
        </p:nvSpPr>
        <p:spPr>
          <a:xfrm>
            <a:off x="609600" y="1428750"/>
            <a:ext cx="1600200" cy="3124200"/>
          </a:xfrm>
          <a:prstGeom prst="rect">
            <a:avLst/>
          </a:prstGeom>
          <a:solidFill>
            <a:schemeClr val="accent2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1" name="Google Shape;91;p34"/>
          <p:cNvSpPr txBox="1"/>
          <p:nvPr>
            <p:ph idx="2" type="body"/>
          </p:nvPr>
        </p:nvSpPr>
        <p:spPr>
          <a:xfrm>
            <a:off x="2362200" y="1428750"/>
            <a:ext cx="6400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idx="1" type="body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2286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0" type="dt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1" type="ftr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25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" name="Google Shape;14;p25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" name="Google Shape;15;p25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0" y="1123507"/>
            <a:ext cx="533400" cy="1833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5"/>
          <p:cNvSpPr txBox="1"/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Twentieth Century"/>
              <a:buNone/>
              <a:defRPr b="0" i="0" sz="42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idx="1" type="body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2286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9" name="Google Shape;29;p24"/>
          <p:cNvSpPr txBox="1"/>
          <p:nvPr>
            <p:ph idx="10" type="dt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0" name="Google Shape;30;p24"/>
          <p:cNvSpPr txBox="1"/>
          <p:nvPr>
            <p:ph idx="11" type="ftr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1" name="Google Shape;31;p24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" name="Google Shape;32;p24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" name="Google Shape;33;p24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0" y="1123507"/>
            <a:ext cx="533400" cy="1833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24"/>
          <p:cNvSpPr txBox="1"/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wentieth Century"/>
              <a:buNone/>
              <a:defRPr b="0" i="0" sz="4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32.png"/><Relationship Id="rId6" Type="http://schemas.openxmlformats.org/officeDocument/2006/relationships/image" Target="../media/image30.png"/><Relationship Id="rId7" Type="http://schemas.openxmlformats.org/officeDocument/2006/relationships/image" Target="../media/image29.png"/><Relationship Id="rId8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8.jpg"/><Relationship Id="rId5" Type="http://schemas.openxmlformats.org/officeDocument/2006/relationships/image" Target="../media/image35.png"/><Relationship Id="rId6" Type="http://schemas.openxmlformats.org/officeDocument/2006/relationships/image" Target="../media/image25.png"/><Relationship Id="rId7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Relationship Id="rId4" Type="http://schemas.openxmlformats.org/officeDocument/2006/relationships/image" Target="../media/image40.png"/><Relationship Id="rId5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1.jpg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jpg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/>
          <p:nvPr/>
        </p:nvSpPr>
        <p:spPr>
          <a:xfrm>
            <a:off x="1371600" y="114300"/>
            <a:ext cx="6858000" cy="29908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一緒に</a:t>
            </a:r>
            <a:endParaRPr b="1" i="0" sz="13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3549915" y="3237497"/>
            <a:ext cx="2501370" cy="7817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第</a:t>
            </a:r>
            <a:r>
              <a:rPr b="0" i="0" lang="en-US" sz="5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６</a:t>
            </a:r>
            <a:r>
              <a:rPr b="0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課</a:t>
            </a:r>
            <a:endParaRPr b="0" i="0" sz="3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5315198" y="4542535"/>
            <a:ext cx="3779454" cy="55127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『できる日本語』</a:t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2590800" y="285750"/>
            <a:ext cx="2667000" cy="533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いっしょ</a:t>
            </a:r>
            <a:endParaRPr b="1" i="0" sz="4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"/>
          <p:cNvSpPr/>
          <p:nvPr/>
        </p:nvSpPr>
        <p:spPr>
          <a:xfrm>
            <a:off x="228600" y="1489578"/>
            <a:ext cx="689988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先生は　辞書が　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2冊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と　雑誌が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1冊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あります。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0"/>
          <p:cNvSpPr/>
          <p:nvPr/>
        </p:nvSpPr>
        <p:spPr>
          <a:xfrm>
            <a:off x="188648" y="2005215"/>
            <a:ext cx="6746936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A: そこにハンカチが　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何枚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ありますか。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B: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3枚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あります。</a:t>
            </a:r>
            <a:endParaRPr/>
          </a:p>
        </p:txBody>
      </p:sp>
      <p:sp>
        <p:nvSpPr>
          <p:cNvPr id="274" name="Google Shape;274;p10"/>
          <p:cNvSpPr/>
          <p:nvPr/>
        </p:nvSpPr>
        <p:spPr>
          <a:xfrm>
            <a:off x="191470" y="2968778"/>
            <a:ext cx="5355696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A: コーラを　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何本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買いましたか。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B: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6本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買いました。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8579" y="0"/>
            <a:ext cx="1844842" cy="125476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0"/>
          <p:cNvSpPr txBox="1"/>
          <p:nvPr/>
        </p:nvSpPr>
        <p:spPr>
          <a:xfrm>
            <a:off x="188648" y="1353420"/>
            <a:ext cx="537395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せんせい　　じしょ　　　　さつ　　　ざっし　　さつ　　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0"/>
          <p:cNvSpPr txBox="1"/>
          <p:nvPr/>
        </p:nvSpPr>
        <p:spPr>
          <a:xfrm>
            <a:off x="3276600" y="1852196"/>
            <a:ext cx="1066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なんまい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0"/>
          <p:cNvSpPr txBox="1"/>
          <p:nvPr/>
        </p:nvSpPr>
        <p:spPr>
          <a:xfrm>
            <a:off x="2020270" y="2800350"/>
            <a:ext cx="1066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なんぽん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0"/>
          <p:cNvSpPr/>
          <p:nvPr/>
        </p:nvSpPr>
        <p:spPr>
          <a:xfrm>
            <a:off x="176616" y="3955000"/>
            <a:ext cx="6855298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駅の前に　銀行が　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二つ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あります。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A銀行と　B銀行です。</a:t>
            </a:r>
            <a:endParaRPr/>
          </a:p>
        </p:txBody>
      </p:sp>
      <p:sp>
        <p:nvSpPr>
          <p:cNvPr id="280" name="Google Shape;280;p10"/>
          <p:cNvSpPr txBox="1"/>
          <p:nvPr/>
        </p:nvSpPr>
        <p:spPr>
          <a:xfrm>
            <a:off x="181428" y="3785723"/>
            <a:ext cx="33999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えき　　　　　ぎんこう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7072" y="-7124"/>
            <a:ext cx="1844842" cy="1254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0979" y="-18751"/>
            <a:ext cx="1844842" cy="1254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"/>
          <p:cNvSpPr/>
          <p:nvPr/>
        </p:nvSpPr>
        <p:spPr>
          <a:xfrm>
            <a:off x="2359763" y="263491"/>
            <a:ext cx="4038600" cy="667104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第６課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1"/>
          <p:cNvSpPr/>
          <p:nvPr/>
        </p:nvSpPr>
        <p:spPr>
          <a:xfrm>
            <a:off x="533400" y="2014548"/>
            <a:ext cx="7924800" cy="238600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どちらがいいですか。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1"/>
          <p:cNvSpPr/>
          <p:nvPr/>
        </p:nvSpPr>
        <p:spPr>
          <a:xfrm rot="721955">
            <a:off x="6268133" y="1180758"/>
            <a:ext cx="2309116" cy="116372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パート</a:t>
            </a:r>
            <a:endParaRPr sz="3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PART </a:t>
            </a:r>
            <a:endParaRPr sz="3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0" name="Google Shape;290;p11"/>
          <p:cNvSpPr/>
          <p:nvPr/>
        </p:nvSpPr>
        <p:spPr>
          <a:xfrm rot="829033">
            <a:off x="7900380" y="1418705"/>
            <a:ext cx="548672" cy="122316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２</a:t>
            </a:r>
            <a:endParaRPr sz="9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8850" y="217556"/>
            <a:ext cx="3771900" cy="2234722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2"/>
          <p:cNvSpPr txBox="1"/>
          <p:nvPr/>
        </p:nvSpPr>
        <p:spPr>
          <a:xfrm>
            <a:off x="2228850" y="2281019"/>
            <a:ext cx="34686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　B　　C　　　　D　　　　　　　　E</a:t>
            </a:r>
            <a:endParaRPr sz="18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8" name="Google Shape;298;p12"/>
          <p:cNvSpPr txBox="1"/>
          <p:nvPr/>
        </p:nvSpPr>
        <p:spPr>
          <a:xfrm>
            <a:off x="228600" y="1507570"/>
            <a:ext cx="3751262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Eは　大きいです。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2"/>
          <p:cNvSpPr txBox="1"/>
          <p:nvPr/>
        </p:nvSpPr>
        <p:spPr>
          <a:xfrm>
            <a:off x="5783262" y="1411526"/>
            <a:ext cx="381793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Aは　小さいです。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2"/>
          <p:cNvSpPr txBox="1"/>
          <p:nvPr/>
        </p:nvSpPr>
        <p:spPr>
          <a:xfrm>
            <a:off x="1274762" y="1336120"/>
            <a:ext cx="804863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おお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2"/>
          <p:cNvSpPr txBox="1"/>
          <p:nvPr/>
        </p:nvSpPr>
        <p:spPr>
          <a:xfrm>
            <a:off x="6773863" y="1240076"/>
            <a:ext cx="762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ちい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2"/>
          <p:cNvSpPr txBox="1"/>
          <p:nvPr/>
        </p:nvSpPr>
        <p:spPr>
          <a:xfrm>
            <a:off x="2362200" y="2917825"/>
            <a:ext cx="5500687" cy="584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Eは　Aより　大きいです。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2"/>
          <p:cNvSpPr txBox="1"/>
          <p:nvPr/>
        </p:nvSpPr>
        <p:spPr>
          <a:xfrm>
            <a:off x="2362200" y="4060825"/>
            <a:ext cx="5500687" cy="584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Aは　Eより　小さいです。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2"/>
          <p:cNvSpPr/>
          <p:nvPr/>
        </p:nvSpPr>
        <p:spPr>
          <a:xfrm>
            <a:off x="3824287" y="2917825"/>
            <a:ext cx="914400" cy="584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5" name="Google Shape;305;p12"/>
          <p:cNvSpPr/>
          <p:nvPr/>
        </p:nvSpPr>
        <p:spPr>
          <a:xfrm>
            <a:off x="3810000" y="4065588"/>
            <a:ext cx="914400" cy="584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6" name="Google Shape;306;p12"/>
          <p:cNvSpPr/>
          <p:nvPr/>
        </p:nvSpPr>
        <p:spPr>
          <a:xfrm rot="-1375659">
            <a:off x="22225" y="3316288"/>
            <a:ext cx="2286000" cy="1136650"/>
          </a:xfrm>
          <a:prstGeom prst="wedgeRoundRectCallout">
            <a:avLst>
              <a:gd fmla="val 108120" name="adj1"/>
              <a:gd fmla="val 100412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7" name="Google Shape;307;p12"/>
          <p:cNvSpPr txBox="1"/>
          <p:nvPr/>
        </p:nvSpPr>
        <p:spPr>
          <a:xfrm>
            <a:off x="2819400" y="3476625"/>
            <a:ext cx="19954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 to hơn A.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8" name="Google Shape;308;p12"/>
          <p:cNvSpPr txBox="1"/>
          <p:nvPr/>
        </p:nvSpPr>
        <p:spPr>
          <a:xfrm>
            <a:off x="2819400" y="4672013"/>
            <a:ext cx="19954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nhỏ hơn E.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9" name="Google Shape;309;p12"/>
          <p:cNvSpPr/>
          <p:nvPr/>
        </p:nvSpPr>
        <p:spPr>
          <a:xfrm rot="-1375659">
            <a:off x="7937" y="3317875"/>
            <a:ext cx="2286000" cy="1136650"/>
          </a:xfrm>
          <a:prstGeom prst="wedgeRoundRectCallout">
            <a:avLst>
              <a:gd fmla="val 114305" name="adj1"/>
              <a:gd fmla="val 50303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Căn cứ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 sánh</a:t>
            </a:r>
            <a:endParaRPr sz="3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0" name="Google Shape;310;p12"/>
          <p:cNvSpPr txBox="1"/>
          <p:nvPr/>
        </p:nvSpPr>
        <p:spPr>
          <a:xfrm>
            <a:off x="4814887" y="3479800"/>
            <a:ext cx="35814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 với A thì E to hơn.)</a:t>
            </a:r>
            <a:endParaRPr i="1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1" name="Google Shape;311;p12"/>
          <p:cNvSpPr txBox="1"/>
          <p:nvPr/>
        </p:nvSpPr>
        <p:spPr>
          <a:xfrm>
            <a:off x="4792662" y="4622800"/>
            <a:ext cx="35814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 với E thì A nhỏ hơn.)</a:t>
            </a:r>
            <a:endParaRPr i="1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2" name="Google Shape;312;p12"/>
          <p:cNvSpPr/>
          <p:nvPr/>
        </p:nvSpPr>
        <p:spPr>
          <a:xfrm>
            <a:off x="609600" y="217556"/>
            <a:ext cx="2438400" cy="75399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Mẫu câu </a:t>
            </a:r>
            <a:br>
              <a:rPr lang="en-US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 sánh hơn</a:t>
            </a:r>
            <a:endParaRPr sz="2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3" name="Google Shape;313;p12"/>
          <p:cNvSpPr/>
          <p:nvPr/>
        </p:nvSpPr>
        <p:spPr>
          <a:xfrm>
            <a:off x="6149975" y="182042"/>
            <a:ext cx="2438400" cy="75399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～より</a:t>
            </a:r>
            <a:endParaRPr sz="4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4" name="Google Shape;314;p12"/>
          <p:cNvSpPr/>
          <p:nvPr/>
        </p:nvSpPr>
        <p:spPr>
          <a:xfrm>
            <a:off x="3048000" y="361951"/>
            <a:ext cx="3101975" cy="4076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5" name="Google Shape;315;p12"/>
          <p:cNvSpPr/>
          <p:nvPr/>
        </p:nvSpPr>
        <p:spPr>
          <a:xfrm rot="325178">
            <a:off x="6000750" y="1690116"/>
            <a:ext cx="3143250" cy="1786509"/>
          </a:xfrm>
          <a:prstGeom prst="wedgeEllipseCallout">
            <a:avLst>
              <a:gd fmla="val -19756" name="adj1"/>
              <a:gd fmla="val -94101" name="adj2"/>
            </a:avLst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Đặt ngay sau đối tượng bị đem ra so sánh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2296" y="2909571"/>
            <a:ext cx="3954489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1363185"/>
            <a:ext cx="1371600" cy="1390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62200" y="1627664"/>
            <a:ext cx="1691435" cy="1125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19800" y="57150"/>
            <a:ext cx="2876550" cy="95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85925" y="1895175"/>
            <a:ext cx="5905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596640">
            <a:off x="5143563" y="2639811"/>
            <a:ext cx="1456290" cy="1634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67525" y="3161982"/>
            <a:ext cx="59055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3"/>
          <p:cNvSpPr/>
          <p:nvPr/>
        </p:nvSpPr>
        <p:spPr>
          <a:xfrm>
            <a:off x="3796748" y="1812272"/>
            <a:ext cx="533400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英語は　日本語より　やさしいです。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3"/>
          <p:cNvSpPr/>
          <p:nvPr/>
        </p:nvSpPr>
        <p:spPr>
          <a:xfrm>
            <a:off x="3352800" y="4309718"/>
            <a:ext cx="579120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東京は　大阪より　物価が　高いです。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3"/>
          <p:cNvSpPr txBox="1"/>
          <p:nvPr/>
        </p:nvSpPr>
        <p:spPr>
          <a:xfrm>
            <a:off x="3806687" y="1605301"/>
            <a:ext cx="2289313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えいご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3"/>
          <p:cNvSpPr txBox="1"/>
          <p:nvPr/>
        </p:nvSpPr>
        <p:spPr>
          <a:xfrm>
            <a:off x="3235624" y="4125568"/>
            <a:ext cx="5070176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とうきょう　おおさか　　  ぶっか　　たか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57150"/>
            <a:ext cx="2876550" cy="95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5925" y="1895175"/>
            <a:ext cx="5905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2250" y="3181350"/>
            <a:ext cx="5905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070" y="1477733"/>
            <a:ext cx="1423988" cy="1007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32920" y="1361713"/>
            <a:ext cx="1795462" cy="1150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76837" y="2591117"/>
            <a:ext cx="1395413" cy="1572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65157" y="2529470"/>
            <a:ext cx="2178843" cy="1582353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4"/>
          <p:cNvSpPr/>
          <p:nvPr/>
        </p:nvSpPr>
        <p:spPr>
          <a:xfrm>
            <a:off x="228070" y="2512659"/>
            <a:ext cx="4039130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ハノイは　ホーチミンより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人口が　多いです。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4"/>
          <p:cNvSpPr/>
          <p:nvPr/>
        </p:nvSpPr>
        <p:spPr>
          <a:xfrm>
            <a:off x="3505200" y="4139404"/>
            <a:ext cx="541020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私は　あの人より　背が　高いです。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4"/>
          <p:cNvSpPr txBox="1"/>
          <p:nvPr/>
        </p:nvSpPr>
        <p:spPr>
          <a:xfrm>
            <a:off x="1416268" y="3136496"/>
            <a:ext cx="804863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おお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4"/>
          <p:cNvSpPr txBox="1"/>
          <p:nvPr/>
        </p:nvSpPr>
        <p:spPr>
          <a:xfrm>
            <a:off x="6289812" y="4447193"/>
            <a:ext cx="1866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せ　　　たか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57150"/>
            <a:ext cx="2876550" cy="951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3.gstatic.com/images?q=tbn:ANd9GcTbnsxKnbbcKS_1dHFssfwh7v4O483G2K_57ATP8pmc0Ti4Z6P2fQ" id="354" name="Google Shape;35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044" y="1371162"/>
            <a:ext cx="1676400" cy="104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14600" y="1317157"/>
            <a:ext cx="1962150" cy="1098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28800" y="1608383"/>
            <a:ext cx="5905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445467">
            <a:off x="4645086" y="1155584"/>
            <a:ext cx="1585367" cy="1496147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5"/>
          <p:cNvSpPr txBox="1"/>
          <p:nvPr/>
        </p:nvSpPr>
        <p:spPr>
          <a:xfrm>
            <a:off x="304800" y="2747933"/>
            <a:ext cx="8839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新幹線</a:t>
            </a: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と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飛行機</a:t>
            </a: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と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どちらが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速いです</a:t>
            </a: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か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5"/>
          <p:cNvSpPr txBox="1"/>
          <p:nvPr/>
        </p:nvSpPr>
        <p:spPr>
          <a:xfrm>
            <a:off x="249060" y="2574745"/>
            <a:ext cx="6837539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しんかんせん　　　　ひこうき　　　　　　　　　　　　　はや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5"/>
          <p:cNvSpPr txBox="1"/>
          <p:nvPr/>
        </p:nvSpPr>
        <p:spPr>
          <a:xfrm rot="-211667">
            <a:off x="6002818" y="1736899"/>
            <a:ext cx="113064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Fast</a:t>
            </a:r>
            <a:endParaRPr b="1"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5"/>
          <p:cNvSpPr/>
          <p:nvPr/>
        </p:nvSpPr>
        <p:spPr>
          <a:xfrm rot="317231">
            <a:off x="907111" y="551975"/>
            <a:ext cx="603956" cy="838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dbl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2" name="Google Shape;362;p15"/>
          <p:cNvSpPr txBox="1"/>
          <p:nvPr/>
        </p:nvSpPr>
        <p:spPr>
          <a:xfrm>
            <a:off x="897294" y="3519096"/>
            <a:ext cx="55797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新幹線</a:t>
            </a: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のほうが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速いです。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5"/>
          <p:cNvSpPr txBox="1"/>
          <p:nvPr/>
        </p:nvSpPr>
        <p:spPr>
          <a:xfrm>
            <a:off x="841555" y="3345952"/>
            <a:ext cx="4035246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しんかんせん　　　　　　　　はや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5"/>
          <p:cNvSpPr/>
          <p:nvPr/>
        </p:nvSpPr>
        <p:spPr>
          <a:xfrm rot="-441394">
            <a:off x="3193696" y="456828"/>
            <a:ext cx="603956" cy="838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dbl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5" name="Google Shape;365;p15"/>
          <p:cNvSpPr txBox="1"/>
          <p:nvPr/>
        </p:nvSpPr>
        <p:spPr>
          <a:xfrm>
            <a:off x="908583" y="4272975"/>
            <a:ext cx="55797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どちらも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速いです。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5"/>
          <p:cNvSpPr txBox="1"/>
          <p:nvPr/>
        </p:nvSpPr>
        <p:spPr>
          <a:xfrm>
            <a:off x="2895867" y="4116764"/>
            <a:ext cx="695558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はや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209550"/>
            <a:ext cx="3771900" cy="2234722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6"/>
          <p:cNvSpPr txBox="1"/>
          <p:nvPr/>
        </p:nvSpPr>
        <p:spPr>
          <a:xfrm>
            <a:off x="2438400" y="2273013"/>
            <a:ext cx="34686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　B　　C　　　　D　　　　　　　　E</a:t>
            </a:r>
            <a:endParaRPr sz="18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4" name="Google Shape;374;p16"/>
          <p:cNvSpPr/>
          <p:nvPr/>
        </p:nvSpPr>
        <p:spPr>
          <a:xfrm>
            <a:off x="2438400" y="1962150"/>
            <a:ext cx="609600" cy="68019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5" name="Google Shape;375;p16"/>
          <p:cNvSpPr txBox="1"/>
          <p:nvPr/>
        </p:nvSpPr>
        <p:spPr>
          <a:xfrm>
            <a:off x="1066800" y="2907535"/>
            <a:ext cx="7010400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Aは　Bより　ちょっと　小さいです。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6"/>
          <p:cNvSpPr txBox="1"/>
          <p:nvPr/>
        </p:nvSpPr>
        <p:spPr>
          <a:xfrm>
            <a:off x="5715000" y="2737308"/>
            <a:ext cx="804863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ちい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6"/>
          <p:cNvSpPr txBox="1"/>
          <p:nvPr/>
        </p:nvSpPr>
        <p:spPr>
          <a:xfrm>
            <a:off x="3488972" y="3525091"/>
            <a:ext cx="1828800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すこし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6"/>
          <p:cNvSpPr/>
          <p:nvPr/>
        </p:nvSpPr>
        <p:spPr>
          <a:xfrm>
            <a:off x="4403372" y="204611"/>
            <a:ext cx="1852083" cy="243773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9" name="Google Shape;379;p16"/>
          <p:cNvSpPr/>
          <p:nvPr/>
        </p:nvSpPr>
        <p:spPr>
          <a:xfrm>
            <a:off x="2393245" y="1962150"/>
            <a:ext cx="413632" cy="68019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0" name="Google Shape;380;p16"/>
          <p:cNvSpPr txBox="1"/>
          <p:nvPr/>
        </p:nvSpPr>
        <p:spPr>
          <a:xfrm>
            <a:off x="1066800" y="4375056"/>
            <a:ext cx="7010400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Aは　Eより　ずっと　小さいです。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6"/>
          <p:cNvSpPr/>
          <p:nvPr/>
        </p:nvSpPr>
        <p:spPr>
          <a:xfrm>
            <a:off x="3488972" y="2907535"/>
            <a:ext cx="2073628" cy="120233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2" name="Google Shape;382;p16"/>
          <p:cNvSpPr/>
          <p:nvPr/>
        </p:nvSpPr>
        <p:spPr>
          <a:xfrm>
            <a:off x="3657600" y="4358666"/>
            <a:ext cx="1371600" cy="60116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3" name="Google Shape;383;p16"/>
          <p:cNvSpPr/>
          <p:nvPr/>
        </p:nvSpPr>
        <p:spPr>
          <a:xfrm rot="-269160">
            <a:off x="679205" y="2275891"/>
            <a:ext cx="2121077" cy="1216677"/>
          </a:xfrm>
          <a:prstGeom prst="wedgeRoundRectCallout">
            <a:avLst>
              <a:gd fmla="val 77327" name="adj1"/>
              <a:gd fmla="val 78086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Mức độ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MỘT CHÚT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MỘT ÍT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4" name="Google Shape;384;p16"/>
          <p:cNvSpPr/>
          <p:nvPr/>
        </p:nvSpPr>
        <p:spPr>
          <a:xfrm rot="479206">
            <a:off x="6343718" y="3380015"/>
            <a:ext cx="2121077" cy="1216677"/>
          </a:xfrm>
          <a:prstGeom prst="wedgeRoundRectCallout">
            <a:avLst>
              <a:gd fmla="val -106320" name="adj1"/>
              <a:gd fmla="val 73349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Mức độ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HƠN HẲN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RẤT NHIỀU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733699"/>
            <a:ext cx="3771900" cy="2234722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7"/>
          <p:cNvSpPr txBox="1"/>
          <p:nvPr/>
        </p:nvSpPr>
        <p:spPr>
          <a:xfrm>
            <a:off x="2438400" y="2797162"/>
            <a:ext cx="34686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　B　　C　　　　D　　　　　　　　E</a:t>
            </a:r>
            <a:endParaRPr sz="18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2" name="Google Shape;392;p17"/>
          <p:cNvSpPr txBox="1"/>
          <p:nvPr/>
        </p:nvSpPr>
        <p:spPr>
          <a:xfrm>
            <a:off x="1066800" y="3431684"/>
            <a:ext cx="4953000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Aは　一番　小さいです。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7"/>
          <p:cNvSpPr txBox="1"/>
          <p:nvPr/>
        </p:nvSpPr>
        <p:spPr>
          <a:xfrm>
            <a:off x="2209800" y="3297206"/>
            <a:ext cx="1962943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いちばん　ちい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7"/>
          <p:cNvSpPr/>
          <p:nvPr/>
        </p:nvSpPr>
        <p:spPr>
          <a:xfrm>
            <a:off x="4403372" y="728760"/>
            <a:ext cx="1852083" cy="243773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5" name="Google Shape;395;p17"/>
          <p:cNvSpPr/>
          <p:nvPr/>
        </p:nvSpPr>
        <p:spPr>
          <a:xfrm>
            <a:off x="2393245" y="2486299"/>
            <a:ext cx="413632" cy="68019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6" name="Google Shape;396;p17"/>
          <p:cNvSpPr txBox="1"/>
          <p:nvPr/>
        </p:nvSpPr>
        <p:spPr>
          <a:xfrm>
            <a:off x="1066800" y="4400550"/>
            <a:ext cx="7010400" cy="58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Aは　一番　大きいです。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7"/>
          <p:cNvSpPr/>
          <p:nvPr/>
        </p:nvSpPr>
        <p:spPr>
          <a:xfrm>
            <a:off x="2110404" y="3412063"/>
            <a:ext cx="1257476" cy="61755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8" name="Google Shape;398;p17"/>
          <p:cNvSpPr/>
          <p:nvPr/>
        </p:nvSpPr>
        <p:spPr>
          <a:xfrm>
            <a:off x="2053342" y="4420438"/>
            <a:ext cx="1371600" cy="60116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9" name="Google Shape;399;p17"/>
          <p:cNvSpPr txBox="1"/>
          <p:nvPr/>
        </p:nvSpPr>
        <p:spPr>
          <a:xfrm>
            <a:off x="2209801" y="4236288"/>
            <a:ext cx="196294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いちばん　おお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7"/>
          <p:cNvSpPr/>
          <p:nvPr/>
        </p:nvSpPr>
        <p:spPr>
          <a:xfrm>
            <a:off x="609600" y="217556"/>
            <a:ext cx="2438400" cy="75399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Mẫu câu </a:t>
            </a:r>
            <a:br>
              <a:rPr lang="en-US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 sánh nhất</a:t>
            </a:r>
            <a:endParaRPr sz="2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1" name="Google Shape;401;p17"/>
          <p:cNvSpPr/>
          <p:nvPr/>
        </p:nvSpPr>
        <p:spPr>
          <a:xfrm>
            <a:off x="6149974" y="182042"/>
            <a:ext cx="2689225" cy="75399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いちばん</a:t>
            </a:r>
            <a:endParaRPr sz="4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2" name="Google Shape;402;p17"/>
          <p:cNvSpPr/>
          <p:nvPr/>
        </p:nvSpPr>
        <p:spPr>
          <a:xfrm>
            <a:off x="3048000" y="344670"/>
            <a:ext cx="3101975" cy="4422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3" name="Google Shape;403;p17"/>
          <p:cNvSpPr/>
          <p:nvPr/>
        </p:nvSpPr>
        <p:spPr>
          <a:xfrm rot="325178">
            <a:off x="5515652" y="1667156"/>
            <a:ext cx="3629435" cy="1786509"/>
          </a:xfrm>
          <a:prstGeom prst="wedgeEllipseCallout">
            <a:avLst>
              <a:gd fmla="val 10971" name="adj1"/>
              <a:gd fmla="val -91772" name="adj2"/>
            </a:avLst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Đặt ngay phía trước tính từ được đem ra so sánh;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như 1 phó từ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8"/>
          <p:cNvSpPr txBox="1"/>
          <p:nvPr/>
        </p:nvSpPr>
        <p:spPr>
          <a:xfrm>
            <a:off x="2820988" y="4068124"/>
            <a:ext cx="47926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Bạn Hoa giỏi tiếng Nhật nhất.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0" name="Google Shape;410;p18"/>
          <p:cNvSpPr txBox="1"/>
          <p:nvPr/>
        </p:nvSpPr>
        <p:spPr>
          <a:xfrm>
            <a:off x="1312464" y="4055462"/>
            <a:ext cx="23812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Trong lớp này,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1" name="Google Shape;411;p18"/>
          <p:cNvSpPr txBox="1"/>
          <p:nvPr/>
        </p:nvSpPr>
        <p:spPr>
          <a:xfrm>
            <a:off x="913871" y="2395537"/>
            <a:ext cx="16478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Ở　Nhật Bản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2" name="Google Shape;412;p18"/>
          <p:cNvSpPr txBox="1"/>
          <p:nvPr/>
        </p:nvSpPr>
        <p:spPr>
          <a:xfrm>
            <a:off x="954493" y="3107412"/>
            <a:ext cx="16478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Ở　Việt Nam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3" name="Google Shape;413;p18"/>
          <p:cNvSpPr txBox="1"/>
          <p:nvPr/>
        </p:nvSpPr>
        <p:spPr>
          <a:xfrm>
            <a:off x="3733800" y="712790"/>
            <a:ext cx="5083175" cy="585787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～が　いちばん　～です。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8"/>
          <p:cNvSpPr txBox="1"/>
          <p:nvPr/>
        </p:nvSpPr>
        <p:spPr>
          <a:xfrm>
            <a:off x="2911239" y="1625065"/>
            <a:ext cx="38100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(Tôi) thích bóng đá nhất.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5" name="Google Shape;415;p18"/>
          <p:cNvSpPr txBox="1"/>
          <p:nvPr/>
        </p:nvSpPr>
        <p:spPr>
          <a:xfrm>
            <a:off x="2907535" y="3152774"/>
            <a:ext cx="47926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Tháng 8 nóng nhất.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6" name="Google Shape;416;p18"/>
          <p:cNvSpPr txBox="1"/>
          <p:nvPr/>
        </p:nvSpPr>
        <p:spPr>
          <a:xfrm>
            <a:off x="2827338" y="2216952"/>
            <a:ext cx="47926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Tokyo rộng lớn Nhất.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7" name="Google Shape;417;p18"/>
          <p:cNvSpPr txBox="1"/>
          <p:nvPr/>
        </p:nvSpPr>
        <p:spPr>
          <a:xfrm>
            <a:off x="4681971" y="129231"/>
            <a:ext cx="3117850" cy="584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～（の　中）で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8"/>
          <p:cNvSpPr txBox="1"/>
          <p:nvPr/>
        </p:nvSpPr>
        <p:spPr>
          <a:xfrm>
            <a:off x="2446338" y="2278062"/>
            <a:ext cx="6621462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東京が　いちばん　大きいです。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8"/>
          <p:cNvSpPr txBox="1"/>
          <p:nvPr/>
        </p:nvSpPr>
        <p:spPr>
          <a:xfrm>
            <a:off x="2420147" y="3031550"/>
            <a:ext cx="6621462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8月が　いちばん　あついです。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8"/>
          <p:cNvSpPr txBox="1"/>
          <p:nvPr/>
        </p:nvSpPr>
        <p:spPr>
          <a:xfrm>
            <a:off x="381000" y="4490460"/>
            <a:ext cx="8610600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ホアさんは　日本語が　いちばん　上手です。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8"/>
          <p:cNvSpPr txBox="1"/>
          <p:nvPr/>
        </p:nvSpPr>
        <p:spPr>
          <a:xfrm>
            <a:off x="-26641" y="1613552"/>
            <a:ext cx="267821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Trong các môn thể thao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2" name="Google Shape;422;p18"/>
          <p:cNvSpPr txBox="1"/>
          <p:nvPr/>
        </p:nvSpPr>
        <p:spPr>
          <a:xfrm>
            <a:off x="-26641" y="1484929"/>
            <a:ext cx="2537531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スポーツで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8"/>
          <p:cNvSpPr txBox="1"/>
          <p:nvPr/>
        </p:nvSpPr>
        <p:spPr>
          <a:xfrm>
            <a:off x="876078" y="2264787"/>
            <a:ext cx="1756099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日本で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8"/>
          <p:cNvSpPr txBox="1"/>
          <p:nvPr/>
        </p:nvSpPr>
        <p:spPr>
          <a:xfrm>
            <a:off x="152400" y="3009118"/>
            <a:ext cx="2267747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ベトナムで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8"/>
          <p:cNvSpPr txBox="1"/>
          <p:nvPr/>
        </p:nvSpPr>
        <p:spPr>
          <a:xfrm>
            <a:off x="761314" y="3913116"/>
            <a:ext cx="5607859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このクラス（の中）で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8"/>
          <p:cNvSpPr/>
          <p:nvPr/>
        </p:nvSpPr>
        <p:spPr>
          <a:xfrm>
            <a:off x="2010598" y="4478947"/>
            <a:ext cx="609600" cy="58261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7" name="Google Shape;427;p18"/>
          <p:cNvSpPr/>
          <p:nvPr/>
        </p:nvSpPr>
        <p:spPr>
          <a:xfrm>
            <a:off x="4084638" y="4492623"/>
            <a:ext cx="609600" cy="58261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8" name="Google Shape;428;p18"/>
          <p:cNvSpPr/>
          <p:nvPr/>
        </p:nvSpPr>
        <p:spPr>
          <a:xfrm>
            <a:off x="3117850" y="3031550"/>
            <a:ext cx="609600" cy="58261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9" name="Google Shape;429;p18"/>
          <p:cNvSpPr/>
          <p:nvPr/>
        </p:nvSpPr>
        <p:spPr>
          <a:xfrm>
            <a:off x="3214688" y="2266950"/>
            <a:ext cx="609600" cy="58261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0" name="Google Shape;430;p18"/>
          <p:cNvSpPr/>
          <p:nvPr/>
        </p:nvSpPr>
        <p:spPr>
          <a:xfrm>
            <a:off x="2420938" y="2266950"/>
            <a:ext cx="1001712" cy="58261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1" name="Google Shape;431;p18"/>
          <p:cNvSpPr/>
          <p:nvPr/>
        </p:nvSpPr>
        <p:spPr>
          <a:xfrm>
            <a:off x="2409825" y="3015675"/>
            <a:ext cx="852488" cy="58261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2" name="Google Shape;432;p18"/>
          <p:cNvSpPr/>
          <p:nvPr/>
        </p:nvSpPr>
        <p:spPr>
          <a:xfrm>
            <a:off x="379481" y="4505323"/>
            <a:ext cx="1684338" cy="58261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3" name="Google Shape;433;p18"/>
          <p:cNvSpPr/>
          <p:nvPr/>
        </p:nvSpPr>
        <p:spPr>
          <a:xfrm>
            <a:off x="2820987" y="4505323"/>
            <a:ext cx="1377713" cy="58261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4" name="Google Shape;434;p18"/>
          <p:cNvSpPr/>
          <p:nvPr/>
        </p:nvSpPr>
        <p:spPr>
          <a:xfrm rot="-584958">
            <a:off x="222250" y="1567664"/>
            <a:ext cx="1371600" cy="728663"/>
          </a:xfrm>
          <a:prstGeom prst="wedgeRoundRectCallout">
            <a:avLst>
              <a:gd fmla="val 97403" name="adj1"/>
              <a:gd fmla="val 139150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どこ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18"/>
          <p:cNvSpPr/>
          <p:nvPr/>
        </p:nvSpPr>
        <p:spPr>
          <a:xfrm rot="-584958">
            <a:off x="144700" y="3319225"/>
            <a:ext cx="1371600" cy="728662"/>
          </a:xfrm>
          <a:prstGeom prst="wedgeRoundRectCallout">
            <a:avLst>
              <a:gd fmla="val 55359" name="adj1"/>
              <a:gd fmla="val 150629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だれ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18"/>
          <p:cNvSpPr/>
          <p:nvPr/>
        </p:nvSpPr>
        <p:spPr>
          <a:xfrm rot="1188665">
            <a:off x="4913142" y="3812752"/>
            <a:ext cx="1373188" cy="728663"/>
          </a:xfrm>
          <a:prstGeom prst="wedgeRoundRectCallout">
            <a:avLst>
              <a:gd fmla="val -90015" name="adj1"/>
              <a:gd fmla="val 125935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なに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18"/>
          <p:cNvSpPr txBox="1"/>
          <p:nvPr/>
        </p:nvSpPr>
        <p:spPr>
          <a:xfrm>
            <a:off x="6877017" y="4291459"/>
            <a:ext cx="13636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じょうず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8"/>
          <p:cNvSpPr txBox="1"/>
          <p:nvPr/>
        </p:nvSpPr>
        <p:spPr>
          <a:xfrm>
            <a:off x="2446338" y="1488145"/>
            <a:ext cx="6621462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サッカーが　いちばん　すきです。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8"/>
          <p:cNvSpPr/>
          <p:nvPr/>
        </p:nvSpPr>
        <p:spPr>
          <a:xfrm>
            <a:off x="4038600" y="1532739"/>
            <a:ext cx="609600" cy="58102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0" name="Google Shape;440;p18"/>
          <p:cNvSpPr/>
          <p:nvPr/>
        </p:nvSpPr>
        <p:spPr>
          <a:xfrm>
            <a:off x="2446350" y="1489214"/>
            <a:ext cx="1712700" cy="581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1" name="Google Shape;441;p18"/>
          <p:cNvSpPr/>
          <p:nvPr/>
        </p:nvSpPr>
        <p:spPr>
          <a:xfrm rot="367354">
            <a:off x="3866768" y="1821540"/>
            <a:ext cx="2535237" cy="1279525"/>
          </a:xfrm>
          <a:prstGeom prst="wedgeRoundRectCallout">
            <a:avLst>
              <a:gd fmla="val -75143" name="adj1"/>
              <a:gd fmla="val 83008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いつ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なんがつ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20537">
            <a:off x="203327" y="173679"/>
            <a:ext cx="1783581" cy="1251169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18"/>
          <p:cNvSpPr txBox="1"/>
          <p:nvPr/>
        </p:nvSpPr>
        <p:spPr>
          <a:xfrm rot="-217693">
            <a:off x="1535934" y="161763"/>
            <a:ext cx="2743200" cy="584200"/>
          </a:xfrm>
          <a:prstGeom prst="rect">
            <a:avLst/>
          </a:prstGeom>
          <a:solidFill>
            <a:schemeClr val="accent1"/>
          </a:solidFill>
          <a:ln cap="flat" cmpd="dbl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So sánh nhất</a:t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4" name="Google Shape;444;p18"/>
          <p:cNvSpPr/>
          <p:nvPr/>
        </p:nvSpPr>
        <p:spPr>
          <a:xfrm rot="-787261">
            <a:off x="2697232" y="223825"/>
            <a:ext cx="1905000" cy="914400"/>
          </a:xfrm>
          <a:prstGeom prst="wedgeEllipseCallout">
            <a:avLst>
              <a:gd fmla="val 94221" name="adj1"/>
              <a:gd fmla="val 6592" name="adj2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Xác định phạm vị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5" name="Google Shape;445;p18"/>
          <p:cNvSpPr/>
          <p:nvPr/>
        </p:nvSpPr>
        <p:spPr>
          <a:xfrm rot="857161">
            <a:off x="4040407" y="581116"/>
            <a:ext cx="1371600" cy="728663"/>
          </a:xfrm>
          <a:prstGeom prst="wedgeRoundRectCallout">
            <a:avLst>
              <a:gd fmla="val -77090" name="adj1"/>
              <a:gd fmla="val 141393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なに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/>
          <p:nvPr/>
        </p:nvSpPr>
        <p:spPr>
          <a:xfrm>
            <a:off x="2359763" y="263491"/>
            <a:ext cx="4038600" cy="667104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第６課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9"/>
          <p:cNvSpPr/>
          <p:nvPr/>
        </p:nvSpPr>
        <p:spPr>
          <a:xfrm>
            <a:off x="838200" y="2014548"/>
            <a:ext cx="7620000" cy="238600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約束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9"/>
          <p:cNvSpPr/>
          <p:nvPr/>
        </p:nvSpPr>
        <p:spPr>
          <a:xfrm rot="721955">
            <a:off x="6268133" y="1180758"/>
            <a:ext cx="2309116" cy="116372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パート</a:t>
            </a:r>
            <a:endParaRPr sz="3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PART </a:t>
            </a:r>
            <a:endParaRPr sz="3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53" name="Google Shape;453;p19"/>
          <p:cNvSpPr/>
          <p:nvPr/>
        </p:nvSpPr>
        <p:spPr>
          <a:xfrm rot="829033">
            <a:off x="7900380" y="1418705"/>
            <a:ext cx="548672" cy="122316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３</a:t>
            </a:r>
            <a:endParaRPr sz="9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54" name="Google Shape;454;p19"/>
          <p:cNvSpPr/>
          <p:nvPr/>
        </p:nvSpPr>
        <p:spPr>
          <a:xfrm>
            <a:off x="3124200" y="2038985"/>
            <a:ext cx="2667000" cy="533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やくそく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/>
          <p:nvPr/>
        </p:nvSpPr>
        <p:spPr>
          <a:xfrm>
            <a:off x="2359763" y="263491"/>
            <a:ext cx="4038600" cy="667104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第６課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838200" y="2014548"/>
            <a:ext cx="7620000" cy="238600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一緒に</a:t>
            </a:r>
            <a:endParaRPr b="1" i="0" sz="6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行きませんか。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/>
          <p:nvPr/>
        </p:nvSpPr>
        <p:spPr>
          <a:xfrm rot="721955">
            <a:off x="6268133" y="1180758"/>
            <a:ext cx="2309116" cy="116372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パート</a:t>
            </a:r>
            <a:endParaRPr sz="3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PART </a:t>
            </a:r>
            <a:endParaRPr sz="3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9" name="Google Shape;119;p2"/>
          <p:cNvSpPr/>
          <p:nvPr/>
        </p:nvSpPr>
        <p:spPr>
          <a:xfrm rot="829033">
            <a:off x="7900380" y="1418705"/>
            <a:ext cx="548672" cy="122316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１</a:t>
            </a:r>
            <a:endParaRPr sz="9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68844">
            <a:off x="4797684" y="1152640"/>
            <a:ext cx="1987345" cy="1821733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20"/>
          <p:cNvSpPr txBox="1"/>
          <p:nvPr/>
        </p:nvSpPr>
        <p:spPr>
          <a:xfrm>
            <a:off x="739424" y="2109958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Tôi đã ăn cơm.</a:t>
            </a:r>
            <a:endParaRPr i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2" name="Google Shape;462;p20"/>
          <p:cNvSpPr txBox="1"/>
          <p:nvPr/>
        </p:nvSpPr>
        <p:spPr>
          <a:xfrm>
            <a:off x="434623" y="1602127"/>
            <a:ext cx="4567767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私は　ご飯を　食べました。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0"/>
          <p:cNvSpPr txBox="1"/>
          <p:nvPr/>
        </p:nvSpPr>
        <p:spPr>
          <a:xfrm>
            <a:off x="1916290" y="1428750"/>
            <a:ext cx="2057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はん　　　た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0"/>
          <p:cNvSpPr txBox="1"/>
          <p:nvPr/>
        </p:nvSpPr>
        <p:spPr>
          <a:xfrm>
            <a:off x="2133600" y="4142038"/>
            <a:ext cx="3314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Bạn Linh đã uống thuốc chưa?</a:t>
            </a:r>
            <a:endParaRPr i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5" name="Google Shape;465;p20"/>
          <p:cNvSpPr txBox="1"/>
          <p:nvPr/>
        </p:nvSpPr>
        <p:spPr>
          <a:xfrm>
            <a:off x="2436742" y="3634207"/>
            <a:ext cx="626982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リンさんは　薬を　飲みましたか。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57604">
            <a:off x="601203" y="3438403"/>
            <a:ext cx="1728482" cy="1728482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20"/>
          <p:cNvSpPr txBox="1"/>
          <p:nvPr/>
        </p:nvSpPr>
        <p:spPr>
          <a:xfrm>
            <a:off x="2603954" y="2107217"/>
            <a:ext cx="21966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Tôi đã ăn cơm </a:t>
            </a:r>
            <a:r>
              <a:rPr i="1"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rồi</a:t>
            </a: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i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8" name="Google Shape;468;p20"/>
          <p:cNvSpPr txBox="1"/>
          <p:nvPr/>
        </p:nvSpPr>
        <p:spPr>
          <a:xfrm>
            <a:off x="422827" y="2648790"/>
            <a:ext cx="6267256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私は　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もう　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ご飯を　食べました。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0"/>
          <p:cNvSpPr txBox="1"/>
          <p:nvPr/>
        </p:nvSpPr>
        <p:spPr>
          <a:xfrm>
            <a:off x="2944990" y="2489453"/>
            <a:ext cx="2057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はん　　　た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0"/>
          <p:cNvSpPr txBox="1"/>
          <p:nvPr/>
        </p:nvSpPr>
        <p:spPr>
          <a:xfrm>
            <a:off x="4419600" y="3466998"/>
            <a:ext cx="2057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くすり　　　の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0"/>
          <p:cNvSpPr txBox="1"/>
          <p:nvPr/>
        </p:nvSpPr>
        <p:spPr>
          <a:xfrm>
            <a:off x="5699471" y="4143764"/>
            <a:ext cx="32921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Bạn Linh đã uống thuốc </a:t>
            </a:r>
            <a:r>
              <a:rPr i="1"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rồi</a:t>
            </a: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à?</a:t>
            </a:r>
            <a:endParaRPr i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2" name="Google Shape;472;p20"/>
          <p:cNvSpPr txBox="1"/>
          <p:nvPr/>
        </p:nvSpPr>
        <p:spPr>
          <a:xfrm>
            <a:off x="2362200" y="4620280"/>
            <a:ext cx="69342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リンさんは　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もう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薬を　飲みましたか。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0"/>
          <p:cNvSpPr txBox="1"/>
          <p:nvPr/>
        </p:nvSpPr>
        <p:spPr>
          <a:xfrm>
            <a:off x="5448300" y="4450347"/>
            <a:ext cx="2057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くすり　　　の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0"/>
          <p:cNvSpPr/>
          <p:nvPr/>
        </p:nvSpPr>
        <p:spPr>
          <a:xfrm>
            <a:off x="2417180" y="2151901"/>
            <a:ext cx="282224" cy="30564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5" name="Google Shape;475;p20"/>
          <p:cNvSpPr/>
          <p:nvPr/>
        </p:nvSpPr>
        <p:spPr>
          <a:xfrm>
            <a:off x="5422290" y="4174540"/>
            <a:ext cx="282224" cy="30564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6" name="Google Shape;476;p20"/>
          <p:cNvSpPr/>
          <p:nvPr/>
        </p:nvSpPr>
        <p:spPr>
          <a:xfrm>
            <a:off x="494147" y="285750"/>
            <a:ext cx="1422143" cy="63697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もう</a:t>
            </a:r>
            <a:endParaRPr sz="3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7" name="Google Shape;477;p20"/>
          <p:cNvSpPr/>
          <p:nvPr/>
        </p:nvSpPr>
        <p:spPr>
          <a:xfrm>
            <a:off x="2057400" y="438150"/>
            <a:ext cx="7620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8" name="Google Shape;478;p20"/>
          <p:cNvSpPr/>
          <p:nvPr/>
        </p:nvSpPr>
        <p:spPr>
          <a:xfrm>
            <a:off x="2936523" y="1"/>
            <a:ext cx="3488463" cy="1208474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rgbClr val="2948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Thêm vào để nhấn mạnh ý “</a:t>
            </a:r>
            <a:r>
              <a:rPr b="1"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đã hoàn thành</a:t>
            </a: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 </a:t>
            </a:r>
            <a:b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của đối tượng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9" name="Google Shape;479;p20"/>
          <p:cNvSpPr/>
          <p:nvPr/>
        </p:nvSpPr>
        <p:spPr>
          <a:xfrm rot="410498">
            <a:off x="5831449" y="585406"/>
            <a:ext cx="1944762" cy="7893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Thường đi với động từ quá khứ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1"/>
          <p:cNvSpPr/>
          <p:nvPr/>
        </p:nvSpPr>
        <p:spPr>
          <a:xfrm>
            <a:off x="55032" y="3567082"/>
            <a:ext cx="8957733" cy="1586066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86" name="Google Shape;48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57604">
            <a:off x="296403" y="1331030"/>
            <a:ext cx="1728482" cy="1728482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21"/>
          <p:cNvSpPr txBox="1"/>
          <p:nvPr/>
        </p:nvSpPr>
        <p:spPr>
          <a:xfrm>
            <a:off x="2078565" y="1708313"/>
            <a:ext cx="69342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リンさんは　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もう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薬を　飲みましたか。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1"/>
          <p:cNvSpPr txBox="1"/>
          <p:nvPr/>
        </p:nvSpPr>
        <p:spPr>
          <a:xfrm>
            <a:off x="5109633" y="1527363"/>
            <a:ext cx="2057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くすり　　　の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1"/>
          <p:cNvSpPr/>
          <p:nvPr/>
        </p:nvSpPr>
        <p:spPr>
          <a:xfrm>
            <a:off x="494147" y="285750"/>
            <a:ext cx="1422143" cy="63697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もう</a:t>
            </a:r>
            <a:endParaRPr sz="3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90" name="Google Shape;490;p21"/>
          <p:cNvSpPr/>
          <p:nvPr/>
        </p:nvSpPr>
        <p:spPr>
          <a:xfrm>
            <a:off x="2057400" y="438150"/>
            <a:ext cx="7620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91" name="Google Shape;491;p21"/>
          <p:cNvSpPr/>
          <p:nvPr/>
        </p:nvSpPr>
        <p:spPr>
          <a:xfrm>
            <a:off x="2936523" y="1"/>
            <a:ext cx="3488463" cy="1208474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rgbClr val="2948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Thêm vào để nhấn mạnh ý “đã hoàn thành” </a:t>
            </a:r>
            <a:b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của đối tượng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92" name="Google Shape;492;p21"/>
          <p:cNvSpPr/>
          <p:nvPr/>
        </p:nvSpPr>
        <p:spPr>
          <a:xfrm rot="434840">
            <a:off x="5885428" y="503919"/>
            <a:ext cx="1944762" cy="7893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Thường đi với động từ quá khứ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93" name="Google Shape;493;p21"/>
          <p:cNvSpPr/>
          <p:nvPr/>
        </p:nvSpPr>
        <p:spPr>
          <a:xfrm>
            <a:off x="1916290" y="2266020"/>
            <a:ext cx="1893710" cy="1447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Answer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94" name="Google Shape;494;p21"/>
          <p:cNvSpPr txBox="1"/>
          <p:nvPr/>
        </p:nvSpPr>
        <p:spPr>
          <a:xfrm>
            <a:off x="4800601" y="2365755"/>
            <a:ext cx="37338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（もう）飲みました。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1"/>
          <p:cNvSpPr txBox="1"/>
          <p:nvPr/>
        </p:nvSpPr>
        <p:spPr>
          <a:xfrm>
            <a:off x="3810001" y="2365755"/>
            <a:ext cx="10668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はい、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1"/>
          <p:cNvSpPr txBox="1"/>
          <p:nvPr/>
        </p:nvSpPr>
        <p:spPr>
          <a:xfrm>
            <a:off x="5105400" y="3034214"/>
            <a:ext cx="2061633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まだです。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1"/>
          <p:cNvSpPr txBox="1"/>
          <p:nvPr/>
        </p:nvSpPr>
        <p:spPr>
          <a:xfrm>
            <a:off x="3810000" y="3034214"/>
            <a:ext cx="1447799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いいえ、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8" name="Google Shape;49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41956">
            <a:off x="7150580" y="3660274"/>
            <a:ext cx="1421309" cy="1421309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21"/>
          <p:cNvSpPr txBox="1"/>
          <p:nvPr/>
        </p:nvSpPr>
        <p:spPr>
          <a:xfrm>
            <a:off x="4282570" y="3840211"/>
            <a:ext cx="278276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もう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９時です。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0" name="Google Shape;50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255291">
            <a:off x="231460" y="3674432"/>
            <a:ext cx="1172461" cy="1116387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21"/>
          <p:cNvSpPr txBox="1"/>
          <p:nvPr/>
        </p:nvSpPr>
        <p:spPr>
          <a:xfrm>
            <a:off x="1407031" y="3817607"/>
            <a:ext cx="278276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もう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春です。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1"/>
          <p:cNvSpPr txBox="1"/>
          <p:nvPr/>
        </p:nvSpPr>
        <p:spPr>
          <a:xfrm>
            <a:off x="1407031" y="4400083"/>
            <a:ext cx="278276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もう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8月です。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1"/>
          <p:cNvSpPr txBox="1"/>
          <p:nvPr/>
        </p:nvSpPr>
        <p:spPr>
          <a:xfrm>
            <a:off x="4282570" y="4410730"/>
            <a:ext cx="278276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もう　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遅いです。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1"/>
          <p:cNvSpPr txBox="1"/>
          <p:nvPr/>
        </p:nvSpPr>
        <p:spPr>
          <a:xfrm>
            <a:off x="2438400" y="3618047"/>
            <a:ext cx="60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はる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1"/>
          <p:cNvSpPr txBox="1"/>
          <p:nvPr/>
        </p:nvSpPr>
        <p:spPr>
          <a:xfrm>
            <a:off x="5322764" y="4765035"/>
            <a:ext cx="60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おそ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1"/>
          <p:cNvSpPr/>
          <p:nvPr/>
        </p:nvSpPr>
        <p:spPr>
          <a:xfrm rot="-182167">
            <a:off x="226348" y="1658032"/>
            <a:ext cx="3004338" cy="1662862"/>
          </a:xfrm>
          <a:prstGeom prst="wedgeRoundRectCallout">
            <a:avLst>
              <a:gd fmla="val -1963" name="adj1"/>
              <a:gd fmla="val 86067" name="adj2"/>
              <a:gd fmla="val 16667" name="adj3"/>
            </a:avLst>
          </a:prstGeom>
          <a:solidFill>
            <a:schemeClr val="accent2"/>
          </a:solidFill>
          <a:ln cap="flat" cmpd="dbl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Có thể đi cùng với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DANH TỪ, TÍNH TỪ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thời hiện tại để thể hiện ý “ĐÃ…RỒI”</a:t>
            </a:r>
            <a:endParaRPr sz="2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2"/>
          <p:cNvSpPr/>
          <p:nvPr/>
        </p:nvSpPr>
        <p:spPr>
          <a:xfrm rot="-216935">
            <a:off x="489319" y="132755"/>
            <a:ext cx="3635162" cy="727134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dbl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どうですか。</a:t>
            </a:r>
            <a:endParaRPr sz="4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13" name="Google Shape;51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53344">
            <a:off x="6264717" y="114382"/>
            <a:ext cx="2328544" cy="192317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22"/>
          <p:cNvSpPr txBox="1"/>
          <p:nvPr/>
        </p:nvSpPr>
        <p:spPr>
          <a:xfrm>
            <a:off x="1019080" y="1369872"/>
            <a:ext cx="4611253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日本料理は　どうですか。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2"/>
          <p:cNvSpPr txBox="1"/>
          <p:nvPr/>
        </p:nvSpPr>
        <p:spPr>
          <a:xfrm>
            <a:off x="996502" y="1972330"/>
            <a:ext cx="6090098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おいしいです。そして、きれいです。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2"/>
          <p:cNvSpPr txBox="1"/>
          <p:nvPr/>
        </p:nvSpPr>
        <p:spPr>
          <a:xfrm>
            <a:off x="304800" y="1362111"/>
            <a:ext cx="8382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A：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2"/>
          <p:cNvSpPr txBox="1"/>
          <p:nvPr/>
        </p:nvSpPr>
        <p:spPr>
          <a:xfrm>
            <a:off x="304800" y="1962627"/>
            <a:ext cx="8382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B：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2"/>
          <p:cNvSpPr txBox="1"/>
          <p:nvPr/>
        </p:nvSpPr>
        <p:spPr>
          <a:xfrm>
            <a:off x="1981200" y="2788757"/>
            <a:ext cx="70866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一緒に　昼ごはんを食べに　行きませんか。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2"/>
          <p:cNvSpPr txBox="1"/>
          <p:nvPr/>
        </p:nvSpPr>
        <p:spPr>
          <a:xfrm>
            <a:off x="1958622" y="3391215"/>
            <a:ext cx="682105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いいですね。何を　食べますか。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2"/>
          <p:cNvSpPr txBox="1"/>
          <p:nvPr/>
        </p:nvSpPr>
        <p:spPr>
          <a:xfrm>
            <a:off x="1266920" y="2780996"/>
            <a:ext cx="8382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A：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2"/>
          <p:cNvSpPr txBox="1"/>
          <p:nvPr/>
        </p:nvSpPr>
        <p:spPr>
          <a:xfrm>
            <a:off x="1266920" y="3381512"/>
            <a:ext cx="8382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B：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2"/>
          <p:cNvSpPr txBox="1"/>
          <p:nvPr/>
        </p:nvSpPr>
        <p:spPr>
          <a:xfrm>
            <a:off x="1981200" y="3974267"/>
            <a:ext cx="4611253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日本料理は　どうですか。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2"/>
          <p:cNvSpPr txBox="1"/>
          <p:nvPr/>
        </p:nvSpPr>
        <p:spPr>
          <a:xfrm>
            <a:off x="1958622" y="4576725"/>
            <a:ext cx="4975578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いいです。そうしましょう。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2"/>
          <p:cNvSpPr txBox="1"/>
          <p:nvPr/>
        </p:nvSpPr>
        <p:spPr>
          <a:xfrm>
            <a:off x="1266920" y="3966506"/>
            <a:ext cx="8382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A：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2"/>
          <p:cNvSpPr txBox="1"/>
          <p:nvPr/>
        </p:nvSpPr>
        <p:spPr>
          <a:xfrm>
            <a:off x="1266920" y="4567022"/>
            <a:ext cx="8382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B：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2"/>
          <p:cNvSpPr/>
          <p:nvPr/>
        </p:nvSpPr>
        <p:spPr>
          <a:xfrm>
            <a:off x="3171409" y="1362111"/>
            <a:ext cx="2010191" cy="52322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27" name="Google Shape;527;p22"/>
          <p:cNvSpPr txBox="1"/>
          <p:nvPr/>
        </p:nvSpPr>
        <p:spPr>
          <a:xfrm>
            <a:off x="1693976" y="1201433"/>
            <a:ext cx="2057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りょうり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2"/>
          <p:cNvSpPr txBox="1"/>
          <p:nvPr/>
        </p:nvSpPr>
        <p:spPr>
          <a:xfrm>
            <a:off x="2080747" y="2602298"/>
            <a:ext cx="2057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いっしょ　　ひる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2"/>
          <p:cNvSpPr txBox="1"/>
          <p:nvPr/>
        </p:nvSpPr>
        <p:spPr>
          <a:xfrm>
            <a:off x="2667000" y="3824396"/>
            <a:ext cx="2057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りょうり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2"/>
          <p:cNvSpPr/>
          <p:nvPr/>
        </p:nvSpPr>
        <p:spPr>
          <a:xfrm>
            <a:off x="4138147" y="3966506"/>
            <a:ext cx="2010191" cy="52322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31" name="Google Shape;531;p22"/>
          <p:cNvSpPr/>
          <p:nvPr/>
        </p:nvSpPr>
        <p:spPr>
          <a:xfrm rot="234674">
            <a:off x="5825215" y="2695761"/>
            <a:ext cx="3047899" cy="1078308"/>
          </a:xfrm>
          <a:prstGeom prst="wedgeEllipseCallout">
            <a:avLst>
              <a:gd fmla="val -44907" name="adj1"/>
              <a:gd fmla="val 68526" name="adj2"/>
            </a:avLst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Đề xuất,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đưa ý kiến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3"/>
          <p:cNvSpPr txBox="1"/>
          <p:nvPr/>
        </p:nvSpPr>
        <p:spPr>
          <a:xfrm>
            <a:off x="739424" y="2109958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 giờ rồi nhỉ.</a:t>
            </a:r>
            <a:endParaRPr i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8" name="Google Shape;538;p23"/>
          <p:cNvSpPr txBox="1"/>
          <p:nvPr/>
        </p:nvSpPr>
        <p:spPr>
          <a:xfrm>
            <a:off x="434622" y="1602127"/>
            <a:ext cx="3222978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もう12時です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ね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3"/>
          <p:cNvSpPr/>
          <p:nvPr/>
        </p:nvSpPr>
        <p:spPr>
          <a:xfrm>
            <a:off x="2613380" y="133350"/>
            <a:ext cx="3764840" cy="9144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dbl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『ね』</a:t>
            </a: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　　VS　　</a:t>
            </a:r>
            <a:r>
              <a:rPr lang="en-US" sz="4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『よ』</a:t>
            </a:r>
            <a:endParaRPr sz="4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0" name="Google Shape;540;p23"/>
          <p:cNvSpPr txBox="1"/>
          <p:nvPr/>
        </p:nvSpPr>
        <p:spPr>
          <a:xfrm>
            <a:off x="725313" y="2987121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 giờ rồi đấy.</a:t>
            </a:r>
            <a:endParaRPr i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1" name="Google Shape;541;p23"/>
          <p:cNvSpPr txBox="1"/>
          <p:nvPr/>
        </p:nvSpPr>
        <p:spPr>
          <a:xfrm>
            <a:off x="420511" y="2479290"/>
            <a:ext cx="3222978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もう12時です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よ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3"/>
          <p:cNvSpPr txBox="1"/>
          <p:nvPr/>
        </p:nvSpPr>
        <p:spPr>
          <a:xfrm>
            <a:off x="722491" y="3864284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 giờ rồi à?</a:t>
            </a:r>
            <a:endParaRPr i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3" name="Google Shape;543;p23"/>
          <p:cNvSpPr txBox="1"/>
          <p:nvPr/>
        </p:nvSpPr>
        <p:spPr>
          <a:xfrm>
            <a:off x="417689" y="3356453"/>
            <a:ext cx="3222978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もう12時です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か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3"/>
          <p:cNvSpPr txBox="1"/>
          <p:nvPr/>
        </p:nvSpPr>
        <p:spPr>
          <a:xfrm>
            <a:off x="708380" y="4741447"/>
            <a:ext cx="22634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 giờ rồi nhưng...</a:t>
            </a:r>
            <a:endParaRPr i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5" name="Google Shape;545;p23"/>
          <p:cNvSpPr txBox="1"/>
          <p:nvPr/>
        </p:nvSpPr>
        <p:spPr>
          <a:xfrm>
            <a:off x="403578" y="4233616"/>
            <a:ext cx="3222978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もう12時です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が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3"/>
          <p:cNvSpPr/>
          <p:nvPr/>
        </p:nvSpPr>
        <p:spPr>
          <a:xfrm>
            <a:off x="4106333" y="1309071"/>
            <a:ext cx="5029200" cy="3834429"/>
          </a:xfrm>
          <a:prstGeom prst="rect">
            <a:avLst/>
          </a:prstGeom>
          <a:solidFill>
            <a:schemeClr val="accent3"/>
          </a:solidFill>
          <a:ln cap="flat" cmpd="dbl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7" name="Google Shape;547;p23"/>
          <p:cNvSpPr txBox="1"/>
          <p:nvPr/>
        </p:nvSpPr>
        <p:spPr>
          <a:xfrm>
            <a:off x="4343400" y="1586738"/>
            <a:ext cx="12954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「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ね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」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3"/>
          <p:cNvSpPr txBox="1"/>
          <p:nvPr/>
        </p:nvSpPr>
        <p:spPr>
          <a:xfrm>
            <a:off x="4991100" y="2217680"/>
            <a:ext cx="3162300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(1) Kêu gọi sự đồng tình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9" name="Google Shape;549;p23"/>
          <p:cNvSpPr txBox="1"/>
          <p:nvPr/>
        </p:nvSpPr>
        <p:spPr>
          <a:xfrm>
            <a:off x="4991100" y="2725512"/>
            <a:ext cx="3162300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(2) Xác nhận thông tin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0" name="Google Shape;550;p23"/>
          <p:cNvSpPr txBox="1"/>
          <p:nvPr/>
        </p:nvSpPr>
        <p:spPr>
          <a:xfrm>
            <a:off x="4343400" y="3341064"/>
            <a:ext cx="12954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「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よ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」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3"/>
          <p:cNvSpPr txBox="1"/>
          <p:nvPr/>
        </p:nvSpPr>
        <p:spPr>
          <a:xfrm>
            <a:off x="4991100" y="3972006"/>
            <a:ext cx="3162300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(1) Đưa ra thông tin mới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2" name="Google Shape;552;p23"/>
          <p:cNvSpPr txBox="1"/>
          <p:nvPr/>
        </p:nvSpPr>
        <p:spPr>
          <a:xfrm>
            <a:off x="4991100" y="4479838"/>
            <a:ext cx="3771900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(2) Nhấn mạnh ý kiến, tình cảm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/>
        </p:nvSpPr>
        <p:spPr>
          <a:xfrm>
            <a:off x="2019700" y="1537186"/>
            <a:ext cx="44958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映画を　見に　行きます。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2057400" y="1367909"/>
            <a:ext cx="4800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えいが　　　　み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2351876" y="2733258"/>
            <a:ext cx="60198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映画を　見に　行きませんか。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2456952" y="2571750"/>
            <a:ext cx="4800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えいが　　　　み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5238950" y="1537186"/>
            <a:ext cx="14478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ました。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5272817" y="1537186"/>
            <a:ext cx="127655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ません。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5336317" y="1537186"/>
            <a:ext cx="14478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ますか。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5320854" y="1537186"/>
            <a:ext cx="1840029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ましたか。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5326445" y="1535488"/>
            <a:ext cx="260203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ませんでした。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5320854" y="1530549"/>
            <a:ext cx="30480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ませんでしたか。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58768">
            <a:off x="261738" y="1230345"/>
            <a:ext cx="1517824" cy="113690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"/>
          <p:cNvSpPr/>
          <p:nvPr/>
        </p:nvSpPr>
        <p:spPr>
          <a:xfrm rot="201128">
            <a:off x="4745967" y="272932"/>
            <a:ext cx="4076300" cy="74295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dbl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CÁCH DIỄN ĐẠT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“RỦ RÊ, MỜI MỌC”</a:t>
            </a:r>
            <a:endParaRPr sz="32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4857252" y="2733258"/>
            <a:ext cx="2400300" cy="52322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0" y="2463171"/>
            <a:ext cx="9144000" cy="2680200"/>
          </a:xfrm>
          <a:prstGeom prst="rect">
            <a:avLst/>
          </a:prstGeom>
          <a:solidFill>
            <a:schemeClr val="accent1"/>
          </a:solidFill>
          <a:ln cap="flat" cmpd="dbl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838200" y="3018884"/>
            <a:ext cx="7779000" cy="1839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dbl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一緒に　～ませんか。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1436561" y="3134225"/>
            <a:ext cx="18306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いっしょ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2456952" y="4305186"/>
            <a:ext cx="40924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Có (làm gì) cùng tớ không?</a:t>
            </a:r>
            <a:endParaRPr i="1"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/>
          <p:nvPr/>
        </p:nvSpPr>
        <p:spPr>
          <a:xfrm>
            <a:off x="3524269" y="2103206"/>
            <a:ext cx="990600" cy="718255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47" name="Google Shape;14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95308">
            <a:off x="6965611" y="116811"/>
            <a:ext cx="1935614" cy="1161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78425">
            <a:off x="141448" y="2996829"/>
            <a:ext cx="1744811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66145">
            <a:off x="362807" y="1283367"/>
            <a:ext cx="1628410" cy="117813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4"/>
          <p:cNvSpPr txBox="1"/>
          <p:nvPr/>
        </p:nvSpPr>
        <p:spPr>
          <a:xfrm>
            <a:off x="2590799" y="1516291"/>
            <a:ext cx="63417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今晩、一緒に　テニスを　しませんか。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2624666" y="1298438"/>
            <a:ext cx="4800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こんばん　いっしょ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1524000" y="3257550"/>
            <a:ext cx="7425569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土曜日、一緒に　カラオケに　行きませんか。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1600200" y="3088273"/>
            <a:ext cx="4800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どようび　　　いっしょ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"/>
          <p:cNvSpPr txBox="1"/>
          <p:nvPr/>
        </p:nvSpPr>
        <p:spPr>
          <a:xfrm rot="-211667">
            <a:off x="317091" y="2245731"/>
            <a:ext cx="9987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Tonight</a:t>
            </a:r>
            <a:endParaRPr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 txBox="1"/>
          <p:nvPr/>
        </p:nvSpPr>
        <p:spPr>
          <a:xfrm rot="-211667">
            <a:off x="199681" y="4620058"/>
            <a:ext cx="11344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Saturday</a:t>
            </a:r>
            <a:endParaRPr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208284">
            <a:off x="2020871" y="2008360"/>
            <a:ext cx="1519238" cy="104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4"/>
          <p:cNvSpPr txBox="1"/>
          <p:nvPr/>
        </p:nvSpPr>
        <p:spPr>
          <a:xfrm>
            <a:off x="4800600" y="2002577"/>
            <a:ext cx="22860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いいですね。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"/>
          <p:cNvSpPr txBox="1"/>
          <p:nvPr/>
        </p:nvSpPr>
        <p:spPr>
          <a:xfrm>
            <a:off x="4800600" y="2530999"/>
            <a:ext cx="40386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一緒に　しましょう。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3551754" y="3927755"/>
            <a:ext cx="990600" cy="718255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60" name="Google Shape;16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208284">
            <a:off x="2048356" y="3832909"/>
            <a:ext cx="1519238" cy="104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"/>
          <p:cNvSpPr txBox="1"/>
          <p:nvPr/>
        </p:nvSpPr>
        <p:spPr>
          <a:xfrm>
            <a:off x="4828085" y="3827126"/>
            <a:ext cx="22860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いいですね。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"/>
          <p:cNvSpPr txBox="1"/>
          <p:nvPr/>
        </p:nvSpPr>
        <p:spPr>
          <a:xfrm>
            <a:off x="4828085" y="4355548"/>
            <a:ext cx="40386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一緒に　行きましょう。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"/>
          <p:cNvSpPr/>
          <p:nvPr/>
        </p:nvSpPr>
        <p:spPr>
          <a:xfrm>
            <a:off x="6248400" y="2525797"/>
            <a:ext cx="2057400" cy="52842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4" name="Google Shape;164;p4"/>
          <p:cNvSpPr/>
          <p:nvPr/>
        </p:nvSpPr>
        <p:spPr>
          <a:xfrm>
            <a:off x="6255956" y="4352947"/>
            <a:ext cx="2430843" cy="52842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/>
          <p:nvPr/>
        </p:nvSpPr>
        <p:spPr>
          <a:xfrm rot="201128">
            <a:off x="4649501" y="251890"/>
            <a:ext cx="4076300" cy="74295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dbl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CÁCH DIỄN ĐẠT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“HÔ HÀO, KÊU GỌI”</a:t>
            </a:r>
            <a:endParaRPr sz="32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76200" y="1581150"/>
            <a:ext cx="9144000" cy="2680329"/>
          </a:xfrm>
          <a:prstGeom prst="rect">
            <a:avLst/>
          </a:prstGeom>
          <a:solidFill>
            <a:schemeClr val="accent1"/>
          </a:solidFill>
          <a:ln cap="flat" cmpd="dbl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387666" y="1885950"/>
            <a:ext cx="8756334" cy="21336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dbl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Ⅴ</a:t>
            </a: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ます👉　</a:t>
            </a:r>
            <a:r>
              <a:rPr lang="en-US" sz="8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Ⅴ</a:t>
            </a: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ましょう。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2533152" y="3423165"/>
            <a:ext cx="40924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Nào mình cùng…</a:t>
            </a:r>
            <a:endParaRPr i="1"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4" name="Google Shape;17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01899">
            <a:off x="193817" y="97208"/>
            <a:ext cx="2455395" cy="105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7826" y="38817"/>
            <a:ext cx="1746242" cy="133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256574">
            <a:off x="6086742" y="1196420"/>
            <a:ext cx="2397953" cy="1342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 txBox="1"/>
          <p:nvPr/>
        </p:nvSpPr>
        <p:spPr>
          <a:xfrm>
            <a:off x="2675467" y="1929887"/>
            <a:ext cx="4406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Cùng tớ vào nhà hàng ở đằng kia không?</a:t>
            </a:r>
            <a:endParaRPr i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3" name="Google Shape;183;p6"/>
          <p:cNvSpPr txBox="1"/>
          <p:nvPr/>
        </p:nvSpPr>
        <p:spPr>
          <a:xfrm>
            <a:off x="2842624" y="3545273"/>
            <a:ext cx="4406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Ngày mai cùng tớ đi mua sắm không?</a:t>
            </a:r>
            <a:endParaRPr i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84" name="Google Shape;18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30397">
            <a:off x="304800" y="1344579"/>
            <a:ext cx="1938392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15492">
            <a:off x="381000" y="3020979"/>
            <a:ext cx="2543175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6"/>
          <p:cNvSpPr txBox="1"/>
          <p:nvPr/>
        </p:nvSpPr>
        <p:spPr>
          <a:xfrm>
            <a:off x="1295400" y="1801779"/>
            <a:ext cx="78486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一緒に　あそこのレストランに入りませんか。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 txBox="1"/>
          <p:nvPr/>
        </p:nvSpPr>
        <p:spPr>
          <a:xfrm>
            <a:off x="1295400" y="1580085"/>
            <a:ext cx="7086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いっしょ　　　　　　　　　　　　　　　　　　　　はい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 txBox="1"/>
          <p:nvPr/>
        </p:nvSpPr>
        <p:spPr>
          <a:xfrm>
            <a:off x="2281841" y="3554379"/>
            <a:ext cx="6404959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明日、一緒に　買い物に行きませんか。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"/>
          <p:cNvSpPr txBox="1"/>
          <p:nvPr/>
        </p:nvSpPr>
        <p:spPr>
          <a:xfrm>
            <a:off x="2273374" y="3385102"/>
            <a:ext cx="4800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あした　　　いっしょ　　　か　　もの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"/>
          <p:cNvSpPr txBox="1"/>
          <p:nvPr/>
        </p:nvSpPr>
        <p:spPr>
          <a:xfrm rot="-211667">
            <a:off x="9345" y="2426665"/>
            <a:ext cx="113064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Overthere</a:t>
            </a:r>
            <a:endParaRPr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"/>
          <p:cNvSpPr txBox="1"/>
          <p:nvPr/>
        </p:nvSpPr>
        <p:spPr>
          <a:xfrm rot="-211667">
            <a:off x="151249" y="4480215"/>
            <a:ext cx="130713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Tomorrow</a:t>
            </a:r>
            <a:endParaRPr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208284">
            <a:off x="2856570" y="2393633"/>
            <a:ext cx="1519238" cy="104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66604">
            <a:off x="7365736" y="2304424"/>
            <a:ext cx="1651388" cy="122114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6"/>
          <p:cNvSpPr txBox="1"/>
          <p:nvPr/>
        </p:nvSpPr>
        <p:spPr>
          <a:xfrm>
            <a:off x="2186368" y="2416469"/>
            <a:ext cx="428474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すみません、ちょっと…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6"/>
          <p:cNvSpPr txBox="1"/>
          <p:nvPr/>
        </p:nvSpPr>
        <p:spPr>
          <a:xfrm>
            <a:off x="2311579" y="4083682"/>
            <a:ext cx="428474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明日は　ちょっと…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 txBox="1"/>
          <p:nvPr/>
        </p:nvSpPr>
        <p:spPr>
          <a:xfrm>
            <a:off x="2311579" y="4624277"/>
            <a:ext cx="3784421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いそがしいですから。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4267200" y="2348594"/>
            <a:ext cx="2057400" cy="59109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8" name="Google Shape;198;p6"/>
          <p:cNvSpPr/>
          <p:nvPr/>
        </p:nvSpPr>
        <p:spPr>
          <a:xfrm>
            <a:off x="3770116" y="4020385"/>
            <a:ext cx="2057400" cy="59109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9" name="Google Shape;199;p6"/>
          <p:cNvSpPr/>
          <p:nvPr/>
        </p:nvSpPr>
        <p:spPr>
          <a:xfrm rot="10800000">
            <a:off x="6528829" y="2363096"/>
            <a:ext cx="990600" cy="718255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00" name="Google Shape;200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95308">
            <a:off x="6965611" y="116811"/>
            <a:ext cx="1935614" cy="1161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"/>
          <p:cNvSpPr txBox="1"/>
          <p:nvPr/>
        </p:nvSpPr>
        <p:spPr>
          <a:xfrm>
            <a:off x="1679893" y="4593110"/>
            <a:ext cx="4406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Tối nay ở nhà giám đốc có tiệc.</a:t>
            </a:r>
            <a:endParaRPr i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" name="Google Shape;207;p7"/>
          <p:cNvSpPr/>
          <p:nvPr/>
        </p:nvSpPr>
        <p:spPr>
          <a:xfrm rot="201608">
            <a:off x="6019800" y="209550"/>
            <a:ext cx="2667000" cy="762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dbl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あります</a:t>
            </a:r>
            <a:endParaRPr sz="3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8" name="Google Shape;208;p7"/>
          <p:cNvSpPr txBox="1"/>
          <p:nvPr/>
        </p:nvSpPr>
        <p:spPr>
          <a:xfrm>
            <a:off x="2057400" y="1421612"/>
            <a:ext cx="50250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Ở thành phố tôi không có siêu thị</a:t>
            </a:r>
            <a:endParaRPr i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9" name="Google Shape;209;p7"/>
          <p:cNvSpPr txBox="1"/>
          <p:nvPr/>
        </p:nvSpPr>
        <p:spPr>
          <a:xfrm>
            <a:off x="1733744" y="1347175"/>
            <a:ext cx="6267256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私の町に　スーパーが　ありません。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7"/>
          <p:cNvSpPr txBox="1"/>
          <p:nvPr/>
        </p:nvSpPr>
        <p:spPr>
          <a:xfrm>
            <a:off x="2438400" y="1172884"/>
            <a:ext cx="762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まち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80749">
            <a:off x="47344" y="807758"/>
            <a:ext cx="1639055" cy="12277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3.gstatic.com/images?q=tbn:ANd9GcT43F7cbSu0_j0nPGkThPPTtP-9RsREBz5uzcTfqkBp9haXydY9" id="212" name="Google Shape;21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88544">
            <a:off x="265527" y="2179270"/>
            <a:ext cx="1638300" cy="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7"/>
          <p:cNvSpPr txBox="1"/>
          <p:nvPr/>
        </p:nvSpPr>
        <p:spPr>
          <a:xfrm>
            <a:off x="2381056" y="2319520"/>
            <a:ext cx="50250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Ở Hải Phòng có nhà máy sản xuất ô tô.</a:t>
            </a:r>
            <a:endParaRPr i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" name="Google Shape;214;p7"/>
          <p:cNvSpPr txBox="1"/>
          <p:nvPr/>
        </p:nvSpPr>
        <p:spPr>
          <a:xfrm>
            <a:off x="1426703" y="4549350"/>
            <a:ext cx="7331045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今晩　社長の家で　パーティーが　あります。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"/>
          <p:cNvSpPr txBox="1"/>
          <p:nvPr/>
        </p:nvSpPr>
        <p:spPr>
          <a:xfrm>
            <a:off x="1417788" y="4352954"/>
            <a:ext cx="301057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こんばん　しゃちょう　うち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231811">
            <a:off x="6822180" y="2804837"/>
            <a:ext cx="2033151" cy="126714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7"/>
          <p:cNvSpPr txBox="1"/>
          <p:nvPr/>
        </p:nvSpPr>
        <p:spPr>
          <a:xfrm rot="-211667">
            <a:off x="7822695" y="3969756"/>
            <a:ext cx="11344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Party</a:t>
            </a:r>
            <a:endParaRPr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61286">
            <a:off x="4756696" y="2729708"/>
            <a:ext cx="1776121" cy="144086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7"/>
          <p:cNvSpPr txBox="1"/>
          <p:nvPr/>
        </p:nvSpPr>
        <p:spPr>
          <a:xfrm rot="-211667">
            <a:off x="5271145" y="3969754"/>
            <a:ext cx="11344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Meeting</a:t>
            </a:r>
            <a:endParaRPr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273433">
            <a:off x="2073762" y="2926652"/>
            <a:ext cx="2219345" cy="135325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7"/>
          <p:cNvSpPr txBox="1"/>
          <p:nvPr/>
        </p:nvSpPr>
        <p:spPr>
          <a:xfrm rot="-211667">
            <a:off x="2507858" y="4088437"/>
            <a:ext cx="16277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Football match</a:t>
            </a:r>
            <a:endParaRPr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7"/>
          <p:cNvSpPr txBox="1"/>
          <p:nvPr/>
        </p:nvSpPr>
        <p:spPr>
          <a:xfrm>
            <a:off x="1364994" y="2249952"/>
            <a:ext cx="701040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ハイフォンに　自動車工場が　あります。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7"/>
          <p:cNvSpPr txBox="1"/>
          <p:nvPr/>
        </p:nvSpPr>
        <p:spPr>
          <a:xfrm>
            <a:off x="3805175" y="2058898"/>
            <a:ext cx="244790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じどうしゃこうじょう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7"/>
          <p:cNvSpPr/>
          <p:nvPr/>
        </p:nvSpPr>
        <p:spPr>
          <a:xfrm>
            <a:off x="918244" y="1259599"/>
            <a:ext cx="8225700" cy="1700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dbl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【Place】で　～が　あります。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7"/>
          <p:cNvSpPr/>
          <p:nvPr/>
        </p:nvSpPr>
        <p:spPr>
          <a:xfrm>
            <a:off x="3431723" y="1449908"/>
            <a:ext cx="914400" cy="1078789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6" name="Google Shape;226;p7"/>
          <p:cNvSpPr txBox="1"/>
          <p:nvPr/>
        </p:nvSpPr>
        <p:spPr>
          <a:xfrm>
            <a:off x="1953591" y="4602800"/>
            <a:ext cx="4406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Ngày mai ở công ty có họp.</a:t>
            </a:r>
            <a:endParaRPr i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" name="Google Shape;227;p7"/>
          <p:cNvSpPr txBox="1"/>
          <p:nvPr/>
        </p:nvSpPr>
        <p:spPr>
          <a:xfrm>
            <a:off x="1584355" y="4574677"/>
            <a:ext cx="6416645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明日　会社で　会議が　あります。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7"/>
          <p:cNvSpPr txBox="1"/>
          <p:nvPr/>
        </p:nvSpPr>
        <p:spPr>
          <a:xfrm>
            <a:off x="1601771" y="4402623"/>
            <a:ext cx="36867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あした　　かいしゃ　　　かいぎ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encrypted-tbn2.gstatic.com/images?q=tbn:ANd9GcRmp5E4pgidlc8rstonJ0YyNLKAizIJV5sMG-vttrYi-_eAzlBQ" id="234" name="Google Shape;2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09314">
            <a:off x="195348" y="106200"/>
            <a:ext cx="1622358" cy="9858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2.gstatic.com/images?q=tbn:ANd9GcRmp5E4pgidlc8rstonJ0YyNLKAizIJV5sMG-vttrYi-_eAzlBQ" id="235" name="Google Shape;2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85823">
            <a:off x="202500" y="527813"/>
            <a:ext cx="1622358" cy="98580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8"/>
          <p:cNvSpPr txBox="1"/>
          <p:nvPr/>
        </p:nvSpPr>
        <p:spPr>
          <a:xfrm>
            <a:off x="2061559" y="1692346"/>
            <a:ext cx="2815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Tôi đã mua vé hòa nhạc.</a:t>
            </a:r>
            <a:endParaRPr i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7" name="Google Shape;237;p8"/>
          <p:cNvSpPr txBox="1"/>
          <p:nvPr/>
        </p:nvSpPr>
        <p:spPr>
          <a:xfrm>
            <a:off x="152400" y="2200930"/>
            <a:ext cx="4455546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私は　コンサートの切符を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8"/>
          <p:cNvSpPr txBox="1"/>
          <p:nvPr/>
        </p:nvSpPr>
        <p:spPr>
          <a:xfrm>
            <a:off x="3317072" y="2019014"/>
            <a:ext cx="8739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きっぷ　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4313" y="2876903"/>
            <a:ext cx="6651989" cy="244460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8"/>
          <p:cNvSpPr txBox="1"/>
          <p:nvPr/>
        </p:nvSpPr>
        <p:spPr>
          <a:xfrm>
            <a:off x="4505682" y="2168143"/>
            <a:ext cx="2423219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買いました。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8"/>
          <p:cNvSpPr txBox="1"/>
          <p:nvPr/>
        </p:nvSpPr>
        <p:spPr>
          <a:xfrm>
            <a:off x="4630675" y="1938446"/>
            <a:ext cx="8739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　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8"/>
          <p:cNvSpPr txBox="1"/>
          <p:nvPr/>
        </p:nvSpPr>
        <p:spPr>
          <a:xfrm rot="-211667">
            <a:off x="161741" y="1319210"/>
            <a:ext cx="11344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Concert</a:t>
            </a:r>
            <a:endParaRPr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8"/>
          <p:cNvSpPr txBox="1"/>
          <p:nvPr/>
        </p:nvSpPr>
        <p:spPr>
          <a:xfrm>
            <a:off x="7813809" y="1601369"/>
            <a:ext cx="861448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2枚</a:t>
            </a:r>
            <a:endParaRPr sz="2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"/>
          <p:cNvSpPr txBox="1"/>
          <p:nvPr/>
        </p:nvSpPr>
        <p:spPr>
          <a:xfrm>
            <a:off x="8078015" y="1432092"/>
            <a:ext cx="8739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まい　</a:t>
            </a:r>
            <a:endParaRPr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8"/>
          <p:cNvSpPr txBox="1"/>
          <p:nvPr/>
        </p:nvSpPr>
        <p:spPr>
          <a:xfrm>
            <a:off x="2061559" y="1675340"/>
            <a:ext cx="455266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Tôi đã mua </a:t>
            </a:r>
            <a:r>
              <a:rPr i="1"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2 chiếc (2 tấm) </a:t>
            </a: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vé hòa nhạc.</a:t>
            </a:r>
            <a:endParaRPr i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6" name="Google Shape;246;p8"/>
          <p:cNvSpPr/>
          <p:nvPr/>
        </p:nvSpPr>
        <p:spPr>
          <a:xfrm rot="187314">
            <a:off x="6393162" y="150049"/>
            <a:ext cx="2461459" cy="1017625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dbl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助数詞</a:t>
            </a:r>
            <a:endParaRPr sz="4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7" name="Google Shape;247;p8"/>
          <p:cNvSpPr txBox="1"/>
          <p:nvPr/>
        </p:nvSpPr>
        <p:spPr>
          <a:xfrm rot="224613">
            <a:off x="6940295" y="110095"/>
            <a:ext cx="156329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じょすうし　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8"/>
          <p:cNvSpPr/>
          <p:nvPr/>
        </p:nvSpPr>
        <p:spPr>
          <a:xfrm rot="-10626634">
            <a:off x="4722354" y="208238"/>
            <a:ext cx="1607664" cy="826774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9" name="Google Shape;249;p8"/>
          <p:cNvSpPr txBox="1"/>
          <p:nvPr/>
        </p:nvSpPr>
        <p:spPr>
          <a:xfrm rot="188279">
            <a:off x="5029027" y="446355"/>
            <a:ext cx="12204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TRỢ SỐ TỪ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0" name="Google Shape;250;p8"/>
          <p:cNvSpPr/>
          <p:nvPr/>
        </p:nvSpPr>
        <p:spPr>
          <a:xfrm rot="-223985">
            <a:off x="1874958" y="168243"/>
            <a:ext cx="2827579" cy="906764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dbl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Đi với số từ để xác định </a:t>
            </a:r>
            <a:r>
              <a:rPr b="1"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CHỦNG LOẠI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của đối tượng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"/>
          <p:cNvSpPr/>
          <p:nvPr/>
        </p:nvSpPr>
        <p:spPr>
          <a:xfrm>
            <a:off x="533401" y="2223939"/>
            <a:ext cx="502920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あそこに　傘が　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5本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あります。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9"/>
          <p:cNvSpPr/>
          <p:nvPr/>
        </p:nvSpPr>
        <p:spPr>
          <a:xfrm>
            <a:off x="533400" y="1405425"/>
            <a:ext cx="591220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ケーキを　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五つ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買かいます。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9"/>
          <p:cNvSpPr/>
          <p:nvPr/>
        </p:nvSpPr>
        <p:spPr>
          <a:xfrm>
            <a:off x="402657" y="3840786"/>
            <a:ext cx="7983182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（Order）ハンバーガーを　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三つ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ください。</a:t>
            </a:r>
            <a:endParaRPr/>
          </a:p>
        </p:txBody>
      </p:sp>
      <p:sp>
        <p:nvSpPr>
          <p:cNvPr id="259" name="Google Shape;259;p9"/>
          <p:cNvSpPr/>
          <p:nvPr/>
        </p:nvSpPr>
        <p:spPr>
          <a:xfrm>
            <a:off x="402657" y="4585154"/>
            <a:ext cx="8360344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（Order）スパゲッティを　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二つ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お願いします。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9"/>
          <p:cNvSpPr/>
          <p:nvPr/>
        </p:nvSpPr>
        <p:spPr>
          <a:xfrm>
            <a:off x="533400" y="3096419"/>
            <a:ext cx="6650604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切手を　10枚と　はがきを　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3枚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買います。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6600" y="-24665"/>
            <a:ext cx="1844842" cy="125476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9"/>
          <p:cNvSpPr txBox="1"/>
          <p:nvPr/>
        </p:nvSpPr>
        <p:spPr>
          <a:xfrm>
            <a:off x="2006601" y="2064574"/>
            <a:ext cx="1066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かさ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9"/>
          <p:cNvSpPr txBox="1"/>
          <p:nvPr/>
        </p:nvSpPr>
        <p:spPr>
          <a:xfrm>
            <a:off x="533400" y="2945728"/>
            <a:ext cx="4953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きって　　　　　まい　　　　　　　　　　　まい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9"/>
          <p:cNvSpPr txBox="1"/>
          <p:nvPr/>
        </p:nvSpPr>
        <p:spPr>
          <a:xfrm>
            <a:off x="5410200" y="4423603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ねが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-71488"/>
            <a:ext cx="1844842" cy="1254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3083" y="-87988"/>
            <a:ext cx="1844842" cy="1254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idescreenPresentation16x9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idescreenPresentation16x9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2014-12-17T03:39:57Z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